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98" r:id="rId2"/>
    <p:sldId id="322" r:id="rId3"/>
    <p:sldId id="257" r:id="rId4"/>
    <p:sldId id="327" r:id="rId5"/>
    <p:sldId id="412" r:id="rId6"/>
    <p:sldId id="417" r:id="rId7"/>
    <p:sldId id="415" r:id="rId8"/>
    <p:sldId id="41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wlett-Packard Company" initials="H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2A9E"/>
    <a:srgbClr val="9FC53A"/>
    <a:srgbClr val="53335B"/>
    <a:srgbClr val="703F7D"/>
    <a:srgbClr val="6C2C90"/>
    <a:srgbClr val="562888"/>
    <a:srgbClr val="612D9B"/>
    <a:srgbClr val="454383"/>
    <a:srgbClr val="410082"/>
    <a:srgbClr val="5D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 autoAdjust="0"/>
    <p:restoredTop sz="93883" autoAdjust="0"/>
  </p:normalViewPr>
  <p:slideViewPr>
    <p:cSldViewPr>
      <p:cViewPr varScale="1">
        <p:scale>
          <a:sx n="60" d="100"/>
          <a:sy n="60" d="100"/>
        </p:scale>
        <p:origin x="1280" y="28"/>
      </p:cViewPr>
      <p:guideLst>
        <p:guide orient="horz" pos="2115"/>
        <p:guide pos="2925"/>
      </p:guideLst>
    </p:cSldViewPr>
  </p:slideViewPr>
  <p:outlineViewPr>
    <p:cViewPr>
      <p:scale>
        <a:sx n="33" d="100"/>
        <a:sy n="33" d="100"/>
      </p:scale>
      <p:origin x="0" y="-12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88"/>
    </p:cViewPr>
  </p:sorterViewPr>
  <p:notesViewPr>
    <p:cSldViewPr>
      <p:cViewPr varScale="1">
        <p:scale>
          <a:sx n="51" d="100"/>
          <a:sy n="51" d="100"/>
        </p:scale>
        <p:origin x="2692" y="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25182-EA01-415E-81B5-E6C6080C5934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03D4B-1C59-4D9A-8D6C-71B46961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7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размытие 2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71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размытие 3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377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градиент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388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градиент в1">
    <p:bg>
      <p:bgPr>
        <a:gradFill>
          <a:gsLst>
            <a:gs pos="0">
              <a:srgbClr val="3C388D"/>
            </a:gs>
            <a:gs pos="100000">
              <a:srgbClr val="6525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042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градиент в2">
    <p:bg>
      <p:bgPr>
        <a:gradFill flip="none" rotWithShape="1">
          <a:gsLst>
            <a:gs pos="84000">
              <a:srgbClr val="3C388D"/>
            </a:gs>
            <a:gs pos="27000">
              <a:srgbClr val="65258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34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градиент в3">
    <p:bg>
      <p:bgPr>
        <a:gradFill flip="none" rotWithShape="1">
          <a:gsLst>
            <a:gs pos="75000">
              <a:srgbClr val="3C388D"/>
            </a:gs>
            <a:gs pos="40000">
              <a:srgbClr val="65258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021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градиент в4">
    <p:bg>
      <p:bgPr>
        <a:gradFill flip="none" rotWithShape="1">
          <a:gsLst>
            <a:gs pos="100000">
              <a:srgbClr val="3C388D"/>
            </a:gs>
            <a:gs pos="25000">
              <a:srgbClr val="65258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1102F-B5C2-4E14-84BF-377F1E948390}"/>
              </a:ext>
            </a:extLst>
          </p:cNvPr>
          <p:cNvSpPr txBox="1"/>
          <p:nvPr userDrawn="1"/>
        </p:nvSpPr>
        <p:spPr>
          <a:xfrm>
            <a:off x="0" y="58846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13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ЗНАЮ </a:t>
            </a:r>
          </a:p>
        </p:txBody>
      </p:sp>
    </p:spTree>
    <p:extLst>
      <p:ext uri="{BB962C8B-B14F-4D97-AF65-F5344CB8AC3E}">
        <p14:creationId xmlns:p14="http://schemas.microsoft.com/office/powerpoint/2010/main" val="1623027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ополнительный градиент в4">
    <p:bg>
      <p:bgPr>
        <a:gradFill flip="none" rotWithShape="1">
          <a:gsLst>
            <a:gs pos="100000">
              <a:srgbClr val="3C388D"/>
            </a:gs>
            <a:gs pos="25000">
              <a:srgbClr val="65258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1102F-B5C2-4E14-84BF-377F1E948390}"/>
              </a:ext>
            </a:extLst>
          </p:cNvPr>
          <p:cNvSpPr txBox="1"/>
          <p:nvPr userDrawn="1"/>
        </p:nvSpPr>
        <p:spPr>
          <a:xfrm>
            <a:off x="0" y="58846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ЗНАЮ </a:t>
            </a:r>
          </a:p>
        </p:txBody>
      </p:sp>
    </p:spTree>
    <p:extLst>
      <p:ext uri="{BB962C8B-B14F-4D97-AF65-F5344CB8AC3E}">
        <p14:creationId xmlns:p14="http://schemas.microsoft.com/office/powerpoint/2010/main" val="632760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ополнительный градиент в4">
    <p:bg>
      <p:bgPr>
        <a:gradFill flip="none" rotWithShape="1">
          <a:gsLst>
            <a:gs pos="100000">
              <a:srgbClr val="3C388D"/>
            </a:gs>
            <a:gs pos="25000">
              <a:srgbClr val="65258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1102F-B5C2-4E14-84BF-377F1E948390}"/>
              </a:ext>
            </a:extLst>
          </p:cNvPr>
          <p:cNvSpPr txBox="1"/>
          <p:nvPr userDrawn="1"/>
        </p:nvSpPr>
        <p:spPr>
          <a:xfrm>
            <a:off x="0" y="58846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СЕБЯ ЗНАЮ СЕБЯ ЗНАЮ СЕБЯ ЗНАЮ ЗНАЮ </a:t>
            </a:r>
          </a:p>
        </p:txBody>
      </p:sp>
    </p:spTree>
    <p:extLst>
      <p:ext uri="{BB962C8B-B14F-4D97-AF65-F5344CB8AC3E}">
        <p14:creationId xmlns:p14="http://schemas.microsoft.com/office/powerpoint/2010/main" val="2636924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ополнительный градиент в4">
    <p:bg>
      <p:bgPr>
        <a:gradFill flip="none" rotWithShape="1">
          <a:gsLst>
            <a:gs pos="100000">
              <a:srgbClr val="3C388D"/>
            </a:gs>
            <a:gs pos="25000">
              <a:srgbClr val="65258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1102F-B5C2-4E14-84BF-377F1E948390}"/>
              </a:ext>
            </a:extLst>
          </p:cNvPr>
          <p:cNvSpPr txBox="1"/>
          <p:nvPr userDrawn="1"/>
        </p:nvSpPr>
        <p:spPr>
          <a:xfrm>
            <a:off x="0" y="58846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</a:t>
            </a:r>
          </a:p>
          <a:p>
            <a:pPr algn="ctr"/>
            <a:r>
              <a:rPr lang="ru-RU" sz="2800" b="1" cap="none" spc="0" dirty="0" err="1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Серовикова</a:t>
            </a:r>
            <a:r>
              <a:rPr lang="ru-RU" sz="28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Вероника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СЕБЯ ЗНАЮ СЕБЯ ЗНАЮ СЕБЯ ЗНАЮ ЗНАЮ </a:t>
            </a:r>
          </a:p>
        </p:txBody>
      </p:sp>
    </p:spTree>
    <p:extLst>
      <p:ext uri="{BB962C8B-B14F-4D97-AF65-F5344CB8AC3E}">
        <p14:creationId xmlns:p14="http://schemas.microsoft.com/office/powerpoint/2010/main" val="31604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ополнительный градиент в4">
    <p:bg>
      <p:bgPr>
        <a:gradFill flip="none" rotWithShape="1">
          <a:gsLst>
            <a:gs pos="100000">
              <a:srgbClr val="3C388D"/>
            </a:gs>
            <a:gs pos="25000">
              <a:srgbClr val="65258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1102F-B5C2-4E14-84BF-377F1E948390}"/>
              </a:ext>
            </a:extLst>
          </p:cNvPr>
          <p:cNvSpPr txBox="1"/>
          <p:nvPr userDrawn="1"/>
        </p:nvSpPr>
        <p:spPr>
          <a:xfrm>
            <a:off x="0" y="58846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</a:t>
            </a:r>
          </a:p>
          <a:p>
            <a:pPr algn="ctr"/>
            <a:r>
              <a:rPr lang="ru-RU" sz="28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                                               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СЕБЯ ЗНАЮ СЕБЯ ЗНАЮ СЕБЯ ЗНАЮ ЗНАЮ </a:t>
            </a:r>
          </a:p>
        </p:txBody>
      </p:sp>
    </p:spTree>
    <p:extLst>
      <p:ext uri="{BB962C8B-B14F-4D97-AF65-F5344CB8AC3E}">
        <p14:creationId xmlns:p14="http://schemas.microsoft.com/office/powerpoint/2010/main" val="4139014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ополнительный градиент в4">
    <p:bg>
      <p:bgPr>
        <a:gradFill flip="none" rotWithShape="1">
          <a:gsLst>
            <a:gs pos="100000">
              <a:srgbClr val="3C388D"/>
            </a:gs>
            <a:gs pos="25000">
              <a:srgbClr val="65258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1102F-B5C2-4E14-84BF-377F1E948390}"/>
              </a:ext>
            </a:extLst>
          </p:cNvPr>
          <p:cNvSpPr txBox="1"/>
          <p:nvPr userDrawn="1"/>
        </p:nvSpPr>
        <p:spPr>
          <a:xfrm>
            <a:off x="0" y="58846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                        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СЕБЯ ЗНАЮ СЕБЯ ЗНАЮ СЕБЯ ЗНАЮ ЗНАЮ </a:t>
            </a:r>
          </a:p>
        </p:txBody>
      </p:sp>
    </p:spTree>
    <p:extLst>
      <p:ext uri="{BB962C8B-B14F-4D97-AF65-F5344CB8AC3E}">
        <p14:creationId xmlns:p14="http://schemas.microsoft.com/office/powerpoint/2010/main" val="3702665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ополнительный градиент в4">
    <p:bg>
      <p:bgPr>
        <a:gradFill flip="none" rotWithShape="1">
          <a:gsLst>
            <a:gs pos="100000">
              <a:srgbClr val="3C388D"/>
            </a:gs>
            <a:gs pos="25000">
              <a:srgbClr val="65258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1102F-B5C2-4E14-84BF-377F1E948390}"/>
              </a:ext>
            </a:extLst>
          </p:cNvPr>
          <p:cNvSpPr txBox="1"/>
          <p:nvPr userDrawn="1"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ЗНАЮ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ЗНАЮ СЕБЯ ЗНАЮ СЕБЯ ЗНАЮ СЕБЯ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ЗНАЮ СЕБЯ ЗНАЮ </a:t>
            </a:r>
          </a:p>
          <a:p>
            <a:pPr algn="ctr"/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СЕБЯ ЗНАЮ СЕБЯ 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8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ЗНАЮ</a:t>
            </a:r>
            <a:r>
              <a:rPr lang="ru-RU" sz="3600" b="1" cap="none" spc="0" dirty="0">
                <a:ln w="10160">
                  <a:solidFill>
                    <a:schemeClr val="bg1">
                      <a:alpha val="8000"/>
                    </a:schemeClr>
                  </a:solidFill>
                  <a:prstDash val="solid"/>
                </a:ln>
                <a:solidFill>
                  <a:srgbClr val="562A9E">
                    <a:alpha val="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СЕБЯ ЗНАЮ </a:t>
            </a:r>
          </a:p>
        </p:txBody>
      </p:sp>
    </p:spTree>
    <p:extLst>
      <p:ext uri="{BB962C8B-B14F-4D97-AF65-F5344CB8AC3E}">
        <p14:creationId xmlns:p14="http://schemas.microsoft.com/office/powerpoint/2010/main" val="55262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блон для вакансий t.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2;p18">
            <a:extLst>
              <a:ext uri="{FF2B5EF4-FFF2-40B4-BE49-F238E27FC236}">
                <a16:creationId xmlns:a16="http://schemas.microsoft.com/office/drawing/2014/main" id="{D47F9F24-F8F0-49A7-ABBD-2F0C358322DD}"/>
              </a:ext>
            </a:extLst>
          </p:cNvPr>
          <p:cNvSpPr/>
          <p:nvPr userDrawn="1"/>
        </p:nvSpPr>
        <p:spPr>
          <a:xfrm>
            <a:off x="-1" y="6324576"/>
            <a:ext cx="5320967" cy="72008"/>
          </a:xfrm>
          <a:prstGeom prst="rect">
            <a:avLst/>
          </a:prstGeom>
          <a:solidFill>
            <a:srgbClr val="9FC5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82;p18">
            <a:extLst>
              <a:ext uri="{FF2B5EF4-FFF2-40B4-BE49-F238E27FC236}">
                <a16:creationId xmlns:a16="http://schemas.microsoft.com/office/drawing/2014/main" id="{F40A6868-CF42-42E1-9BDE-531FC74BE55C}"/>
              </a:ext>
            </a:extLst>
          </p:cNvPr>
          <p:cNvSpPr/>
          <p:nvPr userDrawn="1"/>
        </p:nvSpPr>
        <p:spPr>
          <a:xfrm>
            <a:off x="3547577" y="6324576"/>
            <a:ext cx="1036999" cy="72008"/>
          </a:xfrm>
          <a:prstGeom prst="rect">
            <a:avLst/>
          </a:prstGeom>
          <a:solidFill>
            <a:srgbClr val="78BC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82;p18">
            <a:extLst>
              <a:ext uri="{FF2B5EF4-FFF2-40B4-BE49-F238E27FC236}">
                <a16:creationId xmlns:a16="http://schemas.microsoft.com/office/drawing/2014/main" id="{504A40C7-D190-4DF4-AFB4-56F805C4E28F}"/>
              </a:ext>
            </a:extLst>
          </p:cNvPr>
          <p:cNvSpPr/>
          <p:nvPr userDrawn="1"/>
        </p:nvSpPr>
        <p:spPr>
          <a:xfrm>
            <a:off x="4283968" y="6324576"/>
            <a:ext cx="1036999" cy="72008"/>
          </a:xfrm>
          <a:prstGeom prst="rect">
            <a:avLst/>
          </a:prstGeom>
          <a:solidFill>
            <a:srgbClr val="3D9A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8463E-76CA-4215-AF6C-42B49AE044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907704" cy="300287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17D783EA-F442-4D45-B6CF-DEAAD184B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576" y="836712"/>
            <a:ext cx="5256584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</a:defRPr>
            </a:lvl1pPr>
          </a:lstStyle>
          <a:p>
            <a:pPr lvl="0"/>
            <a:r>
              <a:rPr lang="ru-RU" dirty="0"/>
              <a:t>Название компании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A9258B0B-CF28-4846-84B3-559F2851A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576" y="2636912"/>
            <a:ext cx="4392488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kern="1200" dirty="0" smtClean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вакансии</a:t>
            </a:r>
          </a:p>
        </p:txBody>
      </p:sp>
    </p:spTree>
    <p:extLst>
      <p:ext uri="{BB962C8B-B14F-4D97-AF65-F5344CB8AC3E}">
        <p14:creationId xmlns:p14="http://schemas.microsoft.com/office/powerpoint/2010/main" val="4133568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22F47-BD15-407C-9027-332799F5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48635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4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15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6">
    <p:bg>
      <p:bgPr>
        <a:solidFill>
          <a:srgbClr val="3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7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7">
    <p:bg>
      <p:bgPr>
        <a:solidFill>
          <a:srgbClr val="3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5DAF58-DFE1-4437-B656-1DECD5907CD4}"/>
              </a:ext>
            </a:extLst>
          </p:cNvPr>
          <p:cNvSpPr/>
          <p:nvPr userDrawn="1"/>
        </p:nvSpPr>
        <p:spPr>
          <a:xfrm>
            <a:off x="10632" y="5661248"/>
            <a:ext cx="9133367" cy="1196752"/>
          </a:xfrm>
          <a:prstGeom prst="rect">
            <a:avLst/>
          </a:prstGeom>
          <a:solidFill>
            <a:srgbClr val="9FC53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9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в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71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размытие 1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18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64" r:id="rId5"/>
    <p:sldLayoutId id="2147483661" r:id="rId6"/>
    <p:sldLayoutId id="2147483673" r:id="rId7"/>
    <p:sldLayoutId id="2147483662" r:id="rId8"/>
    <p:sldLayoutId id="2147483670" r:id="rId9"/>
    <p:sldLayoutId id="2147483671" r:id="rId10"/>
    <p:sldLayoutId id="2147483672" r:id="rId11"/>
    <p:sldLayoutId id="2147483667" r:id="rId12"/>
    <p:sldLayoutId id="2147483665" r:id="rId13"/>
    <p:sldLayoutId id="2147483666" r:id="rId14"/>
    <p:sldLayoutId id="2147483669" r:id="rId15"/>
    <p:sldLayoutId id="2147483668" r:id="rId16"/>
    <p:sldLayoutId id="2147483679" r:id="rId17"/>
    <p:sldLayoutId id="2147483676" r:id="rId18"/>
    <p:sldLayoutId id="2147483677" r:id="rId19"/>
    <p:sldLayoutId id="2147483678" r:id="rId20"/>
    <p:sldLayoutId id="2147483680" r:id="rId21"/>
    <p:sldLayoutId id="2147483675" r:id="rId22"/>
    <p:sldLayoutId id="2147483663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  <p:sldLayoutId id="2147483660" r:id="rId31"/>
    <p:sldLayoutId id="2147483674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.tusur.ru/branding.html" TargetMode="External"/><Relationship Id="rId2" Type="http://schemas.openxmlformats.org/officeDocument/2006/relationships/hyperlink" Target="https://design.tusur.ru/about-design-system.html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etology.ru/programs/osnovy-figma#/" TargetMode="External"/><Relationship Id="rId2" Type="http://schemas.openxmlformats.org/officeDocument/2006/relationships/hyperlink" Target="https://www.figma.com/" TargetMode="Externa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sv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47" Type="http://schemas.openxmlformats.org/officeDocument/2006/relationships/image" Target="../media/image59.png"/><Relationship Id="rId50" Type="http://schemas.openxmlformats.org/officeDocument/2006/relationships/image" Target="../media/image62.png"/><Relationship Id="rId55" Type="http://schemas.openxmlformats.org/officeDocument/2006/relationships/image" Target="../media/image67.svg"/><Relationship Id="rId63" Type="http://schemas.openxmlformats.org/officeDocument/2006/relationships/image" Target="../media/image75.png"/><Relationship Id="rId68" Type="http://schemas.openxmlformats.org/officeDocument/2006/relationships/image" Target="../media/image80.png"/><Relationship Id="rId76" Type="http://schemas.openxmlformats.org/officeDocument/2006/relationships/image" Target="../media/image88.png"/><Relationship Id="rId7" Type="http://schemas.openxmlformats.org/officeDocument/2006/relationships/image" Target="../media/image19.png"/><Relationship Id="rId71" Type="http://schemas.openxmlformats.org/officeDocument/2006/relationships/image" Target="../media/image83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3" Type="http://schemas.openxmlformats.org/officeDocument/2006/relationships/image" Target="../media/image65.svg"/><Relationship Id="rId58" Type="http://schemas.openxmlformats.org/officeDocument/2006/relationships/image" Target="../media/image70.png"/><Relationship Id="rId66" Type="http://schemas.openxmlformats.org/officeDocument/2006/relationships/image" Target="../media/image78.png"/><Relationship Id="rId74" Type="http://schemas.openxmlformats.org/officeDocument/2006/relationships/image" Target="../media/image8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sv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png"/><Relationship Id="rId57" Type="http://schemas.openxmlformats.org/officeDocument/2006/relationships/image" Target="../media/image69.svg"/><Relationship Id="rId61" Type="http://schemas.openxmlformats.org/officeDocument/2006/relationships/image" Target="../media/image73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png"/><Relationship Id="rId60" Type="http://schemas.openxmlformats.org/officeDocument/2006/relationships/image" Target="../media/image72.png"/><Relationship Id="rId65" Type="http://schemas.openxmlformats.org/officeDocument/2006/relationships/image" Target="../media/image77.png"/><Relationship Id="rId73" Type="http://schemas.openxmlformats.org/officeDocument/2006/relationships/image" Target="../media/image8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56" Type="http://schemas.openxmlformats.org/officeDocument/2006/relationships/image" Target="../media/image68.png"/><Relationship Id="rId64" Type="http://schemas.openxmlformats.org/officeDocument/2006/relationships/image" Target="../media/image76.png"/><Relationship Id="rId69" Type="http://schemas.openxmlformats.org/officeDocument/2006/relationships/image" Target="../media/image81.png"/><Relationship Id="rId8" Type="http://schemas.openxmlformats.org/officeDocument/2006/relationships/image" Target="../media/image20.png"/><Relationship Id="rId51" Type="http://schemas.openxmlformats.org/officeDocument/2006/relationships/image" Target="../media/image63.png"/><Relationship Id="rId72" Type="http://schemas.openxmlformats.org/officeDocument/2006/relationships/image" Target="../media/image84.png"/><Relationship Id="rId3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59" Type="http://schemas.openxmlformats.org/officeDocument/2006/relationships/image" Target="../media/image71.svg"/><Relationship Id="rId67" Type="http://schemas.openxmlformats.org/officeDocument/2006/relationships/image" Target="../media/image79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Relationship Id="rId54" Type="http://schemas.openxmlformats.org/officeDocument/2006/relationships/image" Target="../media/image66.png"/><Relationship Id="rId62" Type="http://schemas.openxmlformats.org/officeDocument/2006/relationships/image" Target="../media/image74.png"/><Relationship Id="rId70" Type="http://schemas.openxmlformats.org/officeDocument/2006/relationships/image" Target="../media/image82.png"/><Relationship Id="rId75" Type="http://schemas.openxmlformats.org/officeDocument/2006/relationships/image" Target="../media/image8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pinterest.com/" TargetMode="External"/><Relationship Id="rId3" Type="http://schemas.openxmlformats.org/officeDocument/2006/relationships/hyperlink" Target="https://icons8.ru/" TargetMode="External"/><Relationship Id="rId7" Type="http://schemas.openxmlformats.org/officeDocument/2006/relationships/hyperlink" Target="https://chpic.su/" TargetMode="External"/><Relationship Id="rId12" Type="http://schemas.openxmlformats.org/officeDocument/2006/relationships/hyperlink" Target="https://convertio.co/ru/" TargetMode="External"/><Relationship Id="rId2" Type="http://schemas.openxmlformats.org/officeDocument/2006/relationships/hyperlink" Target="https://www.pngwing.com/ru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hpic.su/ru/stickers/" TargetMode="External"/><Relationship Id="rId11" Type="http://schemas.openxmlformats.org/officeDocument/2006/relationships/hyperlink" Target="https://design.tusur.ru/graphic.html" TargetMode="External"/><Relationship Id="rId5" Type="http://schemas.openxmlformats.org/officeDocument/2006/relationships/hyperlink" Target="https://vkclub.su/" TargetMode="External"/><Relationship Id="rId10" Type="http://schemas.openxmlformats.org/officeDocument/2006/relationships/hyperlink" Target="https://www.photoroom.com/%D1%83%D0%B1%D1%80%D0%B0%D1%82%D1%8C-%D1%84%D0%BE%D0%BD-%D0%BE%D0%BD%D0%BB%D0%B0%D0%B9%D0%BD/" TargetMode="External"/><Relationship Id="rId4" Type="http://schemas.openxmlformats.org/officeDocument/2006/relationships/hyperlink" Target="https://www.flaticon.com/ru/" TargetMode="External"/><Relationship Id="rId9" Type="http://schemas.openxmlformats.org/officeDocument/2006/relationships/hyperlink" Target="https://pixlr.com/ru/remove-background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D70E947-4760-494C-AD93-C6AE96AB9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620177"/>
              </p:ext>
            </p:extLst>
          </p:nvPr>
        </p:nvGraphicFramePr>
        <p:xfrm>
          <a:off x="827584" y="836712"/>
          <a:ext cx="7488832" cy="5677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1235809375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3000722401"/>
                    </a:ext>
                  </a:extLst>
                </a:gridCol>
              </a:tblGrid>
              <a:tr h="82315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Nekst-Medium" panose="01000000000000000000" pitchFamily="2" charset="-52"/>
                        </a:rPr>
                        <a:t>Шрифт</a:t>
                      </a:r>
                    </a:p>
                  </a:txBody>
                  <a:tcPr marL="68596" marR="68596" marT="34298" marB="34298"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Nekst-Medium" panose="01000000000000000000" pitchFamily="2" charset="-52"/>
                        </a:rPr>
                        <a:t>Nekst</a:t>
                      </a:r>
                      <a:r>
                        <a:rPr lang="en-US" sz="1400" dirty="0">
                          <a:latin typeface="Nekst-Medium" panose="01000000000000000000" pitchFamily="2" charset="-52"/>
                        </a:rPr>
                        <a:t>-Medium</a:t>
                      </a:r>
                      <a:endParaRPr lang="ru-RU" sz="1400" dirty="0">
                        <a:latin typeface="Nekst-Medium" panose="01000000000000000000" pitchFamily="2" charset="-52"/>
                      </a:endParaRPr>
                    </a:p>
                    <a:p>
                      <a:r>
                        <a:rPr lang="ru-RU" sz="1400" dirty="0">
                          <a:latin typeface="Nekst-Medium" panose="01000000000000000000" pitchFamily="2" charset="-52"/>
                        </a:rPr>
                        <a:t>Для установки: </a:t>
                      </a:r>
                      <a:r>
                        <a:rPr lang="en-US" sz="800" dirty="0">
                          <a:latin typeface="Nekst-Medium" panose="01000000000000000000" pitchFamily="2" charset="-52"/>
                        </a:rPr>
                        <a:t>https://vk.com/doc332672497_650651749?hash=hNlvZ6UvAVPBLrvNzNs2zu7ljC1blNpJoAm8KvBYKz4&amp;dl=jkD6u9MNOTjhEej8nnjIDrpdZoib2D3mg9awJ58PoOg</a:t>
                      </a:r>
                      <a:endParaRPr lang="ru-RU" sz="1400" dirty="0">
                        <a:latin typeface="Nekst-Medium" panose="01000000000000000000" pitchFamily="2" charset="-52"/>
                      </a:endParaRPr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361777773"/>
                  </a:ext>
                </a:extLst>
              </a:tr>
              <a:tr h="731689">
                <a:tc rowSpan="3"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Цветовая палитра</a:t>
                      </a:r>
                    </a:p>
                  </a:txBody>
                  <a:tcPr marL="68596" marR="68596" marT="34298" marB="34298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Основной цвет</a:t>
                      </a: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RGB 60 | 56 | 141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CMYK 92 | 87 | 0 | 0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PANTONE 2104 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CHEX 3C388D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819093206"/>
                  </a:ext>
                </a:extLst>
              </a:tr>
              <a:tr h="7316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Дополнительный цвет для градиентов</a:t>
                      </a: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RGB 101 | 37 | 128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CMYK 72 |99 | 0 | 3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PANTONE 2603 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CHEX 652580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2267800575"/>
                  </a:ext>
                </a:extLst>
              </a:tr>
              <a:tr h="9374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Дополнительный цвет для выделения, акцентов</a:t>
                      </a: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RGB 159 | 197 | 58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CMYK 46 | 0 | 90 | 0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PANTONE 375 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CHEX 9FC53A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4116616789"/>
                  </a:ext>
                </a:extLst>
              </a:tr>
              <a:tr h="278194">
                <a:tc>
                  <a:txBody>
                    <a:bodyPr/>
                    <a:lstStyle/>
                    <a:p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</a:txBody>
                  <a:tcPr marL="68596" marR="68596" marT="34298" marB="34298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Дополнительный цвет для выделения, акцентов</a:t>
                      </a: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RGB 54 | 204 | 232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CMYK 77 | 12 | 0 | 9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PANTONE 305 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CHEX 36CCE8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  <a:p>
                      <a:endParaRPr lang="ru-RU" sz="800" kern="1200" dirty="0">
                        <a:solidFill>
                          <a:schemeClr val="tx1"/>
                        </a:solidFill>
                        <a:latin typeface="Nekst-Medium" panose="01000000000000000000" pitchFamily="2" charset="-52"/>
                        <a:ea typeface="+mn-ea"/>
                        <a:cs typeface="+mn-cs"/>
                      </a:endParaRPr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140328173"/>
                  </a:ext>
                </a:extLst>
              </a:tr>
              <a:tr h="2743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Подробный брендбук ТУСУР</a:t>
                      </a:r>
                    </a:p>
                  </a:txBody>
                  <a:tcPr marL="68596" marR="68596" marT="34298" marB="34298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  <a:hlinkClick r:id="rId2"/>
                        </a:rPr>
                        <a:t>https://design.tusur.ru/about-design-system.html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951512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Логотипы ТУСУР</a:t>
                      </a:r>
                    </a:p>
                  </a:txBody>
                  <a:tcPr marL="68596" marR="68596" marT="34298" marB="3429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  <a:hlinkClick r:id="rId3"/>
                        </a:rPr>
                        <a:t>https://design.tusur.ru/branding.html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Nekst-Medium" panose="01000000000000000000" pitchFamily="2" charset="-52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2452289111"/>
                  </a:ext>
                </a:extLst>
              </a:tr>
              <a:tr h="716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Логотипы ЦК ТУСУР</a:t>
                      </a:r>
                    </a:p>
                    <a:p>
                      <a:endParaRPr lang="ru-RU" sz="1400" dirty="0"/>
                    </a:p>
                  </a:txBody>
                  <a:tcPr marL="68596" marR="68596" marT="34298" marB="34298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96" marR="68596" marT="34298" marB="34298"/>
                </a:tc>
                <a:extLst>
                  <a:ext uri="{0D108BD9-81ED-4DB2-BD59-A6C34878D82A}">
                    <a16:rowId xmlns:a16="http://schemas.microsoft.com/office/drawing/2014/main" val="4243434316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F0CCC2F-9188-4486-9161-250C961D1F9F}"/>
              </a:ext>
            </a:extLst>
          </p:cNvPr>
          <p:cNvSpPr/>
          <p:nvPr/>
        </p:nvSpPr>
        <p:spPr>
          <a:xfrm>
            <a:off x="3989478" y="6032463"/>
            <a:ext cx="1793453" cy="4208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DDC510-C915-456A-B5FB-881157B4E557}"/>
              </a:ext>
            </a:extLst>
          </p:cNvPr>
          <p:cNvSpPr/>
          <p:nvPr/>
        </p:nvSpPr>
        <p:spPr>
          <a:xfrm>
            <a:off x="3045083" y="264712"/>
            <a:ext cx="31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F0E1F"/>
                </a:solidFill>
                <a:latin typeface="Nekst-Medium" panose="01000000000000000000" pitchFamily="2" charset="-52"/>
              </a:rPr>
              <a:t>Фирменный</a:t>
            </a:r>
            <a:r>
              <a:rPr lang="en-US" b="1" dirty="0">
                <a:solidFill>
                  <a:srgbClr val="0F0E1F"/>
                </a:solidFill>
                <a:latin typeface="Nekst-Medium" panose="01000000000000000000" pitchFamily="2" charset="-52"/>
              </a:rPr>
              <a:t> </a:t>
            </a:r>
            <a:r>
              <a:rPr lang="en-US" b="1" dirty="0" err="1">
                <a:solidFill>
                  <a:srgbClr val="0F0E1F"/>
                </a:solidFill>
                <a:latin typeface="Nekst-Medium" panose="01000000000000000000" pitchFamily="2" charset="-52"/>
              </a:rPr>
              <a:t>стиль</a:t>
            </a:r>
            <a:r>
              <a:rPr lang="en-US" b="1" dirty="0">
                <a:solidFill>
                  <a:srgbClr val="0F0E1F"/>
                </a:solidFill>
                <a:latin typeface="Nekst-Medium" panose="01000000000000000000" pitchFamily="2" charset="-52"/>
              </a:rPr>
              <a:t> </a:t>
            </a:r>
            <a:r>
              <a:rPr lang="en-US" b="1" dirty="0" err="1">
                <a:solidFill>
                  <a:srgbClr val="0F0E1F"/>
                </a:solidFill>
                <a:latin typeface="Nekst-Medium" panose="01000000000000000000" pitchFamily="2" charset="-52"/>
              </a:rPr>
              <a:t>группы</a:t>
            </a:r>
            <a:endParaRPr lang="ru-RU" b="1" dirty="0">
              <a:latin typeface="Nekst-Medium" panose="010000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003EFF-02C0-45BC-A891-9599AA288D92}"/>
              </a:ext>
            </a:extLst>
          </p:cNvPr>
          <p:cNvSpPr/>
          <p:nvPr/>
        </p:nvSpPr>
        <p:spPr>
          <a:xfrm>
            <a:off x="7059466" y="1762591"/>
            <a:ext cx="1008112" cy="482886"/>
          </a:xfrm>
          <a:prstGeom prst="rect">
            <a:avLst/>
          </a:prstGeom>
          <a:solidFill>
            <a:srgbClr val="3C3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E8FCFC-53FD-4C14-A3DD-ABE59567F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39" y="5709123"/>
            <a:ext cx="1600583" cy="2519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2D1496-363C-4C52-96C9-88817FC7A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47" y="6106236"/>
            <a:ext cx="1601075" cy="252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651A4A-DABA-4E4D-8BBB-DCC66B11CF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00" y="5724950"/>
            <a:ext cx="1600582" cy="25192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6E75AC-E30C-4577-BEFD-17C578180945}"/>
              </a:ext>
            </a:extLst>
          </p:cNvPr>
          <p:cNvSpPr/>
          <p:nvPr/>
        </p:nvSpPr>
        <p:spPr>
          <a:xfrm>
            <a:off x="7059466" y="2607244"/>
            <a:ext cx="1008112" cy="482886"/>
          </a:xfrm>
          <a:prstGeom prst="rect">
            <a:avLst/>
          </a:prstGeom>
          <a:solidFill>
            <a:srgbClr val="65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EAD5ACA-1D86-4AE9-A53C-687D4611D5A6}"/>
              </a:ext>
            </a:extLst>
          </p:cNvPr>
          <p:cNvSpPr/>
          <p:nvPr/>
        </p:nvSpPr>
        <p:spPr>
          <a:xfrm>
            <a:off x="7054275" y="3569974"/>
            <a:ext cx="1008112" cy="482886"/>
          </a:xfrm>
          <a:prstGeom prst="rect">
            <a:avLst/>
          </a:prstGeom>
          <a:solidFill>
            <a:srgbClr val="9F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E92572C-78BF-464B-87FD-5F9BDF952535}"/>
              </a:ext>
            </a:extLst>
          </p:cNvPr>
          <p:cNvSpPr/>
          <p:nvPr/>
        </p:nvSpPr>
        <p:spPr>
          <a:xfrm>
            <a:off x="7054275" y="4414627"/>
            <a:ext cx="1008112" cy="482886"/>
          </a:xfrm>
          <a:prstGeom prst="rect">
            <a:avLst/>
          </a:prstGeom>
          <a:solidFill>
            <a:srgbClr val="36C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53565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16EFBAA-B00D-44BC-A056-EB22EE653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583"/>
              </p:ext>
            </p:extLst>
          </p:nvPr>
        </p:nvGraphicFramePr>
        <p:xfrm>
          <a:off x="503548" y="1452840"/>
          <a:ext cx="8136904" cy="4251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904">
                  <a:extLst>
                    <a:ext uri="{9D8B030D-6E8A-4147-A177-3AD203B41FA5}">
                      <a16:colId xmlns:a16="http://schemas.microsoft.com/office/drawing/2014/main" val="3065782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Nekst-Medium" panose="01000000000000000000" pitchFamily="2" charset="-52"/>
                        </a:rPr>
                        <a:t>Визуал</a:t>
                      </a:r>
                      <a:r>
                        <a:rPr lang="ru-RU" sz="1600" dirty="0">
                          <a:latin typeface="Nekst-Medium" panose="01000000000000000000" pitchFamily="2" charset="-52"/>
                        </a:rPr>
                        <a:t> постов в социальных сетях оформляется в фирменном стиле ТУСУР.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880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Nekst-Medium" panose="01000000000000000000" pitchFamily="2" charset="-52"/>
                        </a:rPr>
                        <a:t>Исключением могут быть отдельные рубрики, в которых за основу могут быть взят дополнительные цвета из брендбука или в трендовых цветах сезона, для привлечения внимания и разбавления контента.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73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Nekst-Medium" panose="01000000000000000000" pitchFamily="2" charset="-52"/>
                        </a:rPr>
                        <a:t>Дополнительно для разработки дизайнов может использоваться графический редактор </a:t>
                      </a:r>
                      <a:r>
                        <a:rPr lang="ru-RU" sz="1600" dirty="0" err="1">
                          <a:latin typeface="Nekst-Medium" panose="01000000000000000000" pitchFamily="2" charset="-52"/>
                        </a:rPr>
                        <a:t>Фигма</a:t>
                      </a:r>
                      <a:r>
                        <a:rPr lang="ru-RU" sz="1600" dirty="0">
                          <a:latin typeface="Nekst-Medium" panose="01000000000000000000" pitchFamily="2" charset="-52"/>
                        </a:rPr>
                        <a:t>:  </a:t>
                      </a:r>
                      <a:r>
                        <a:rPr lang="en-US" sz="1600" dirty="0">
                          <a:latin typeface="Nekst-Medium" panose="01000000000000000000" pitchFamily="2" charset="-52"/>
                          <a:hlinkClick r:id="rId2"/>
                        </a:rPr>
                        <a:t>https://www.figma.com/</a:t>
                      </a:r>
                      <a:r>
                        <a:rPr lang="ru-RU" sz="1600" dirty="0">
                          <a:latin typeface="Nekst-Medium" panose="01000000000000000000" pitchFamily="2" charset="-52"/>
                        </a:rPr>
                        <a:t> и иные удобные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805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Nekst-Medium" panose="01000000000000000000" pitchFamily="2" charset="-52"/>
                        </a:rPr>
                        <a:t>Обучение по работе с </a:t>
                      </a:r>
                      <a:r>
                        <a:rPr lang="ru-RU" sz="1600" dirty="0" err="1">
                          <a:latin typeface="Nekst-Medium" panose="01000000000000000000" pitchFamily="2" charset="-52"/>
                        </a:rPr>
                        <a:t>Фигма</a:t>
                      </a:r>
                      <a:r>
                        <a:rPr lang="ru-RU" sz="1600" dirty="0">
                          <a:latin typeface="Nekst-Medium" panose="01000000000000000000" pitchFamily="2" charset="-52"/>
                        </a:rPr>
                        <a:t> (бесплатное): </a:t>
                      </a:r>
                      <a:r>
                        <a:rPr lang="en-US" sz="1600" dirty="0">
                          <a:latin typeface="Nekst-Medium" panose="01000000000000000000" pitchFamily="2" charset="-52"/>
                          <a:hlinkClick r:id="rId3"/>
                        </a:rPr>
                        <a:t>https://netology.ru/programs/osnovy-figma#/</a:t>
                      </a:r>
                      <a:r>
                        <a:rPr lang="ru-RU" sz="1600" dirty="0">
                          <a:latin typeface="Nekst-Medium" panose="01000000000000000000" pitchFamily="2" charset="-52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581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Nekst-Medium" panose="01000000000000000000" pitchFamily="2" charset="-52"/>
                        </a:rPr>
                        <a:t>Допускается разрабатывать уникальный дизайн в соответствии с брендбуком ТУСУР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41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Nekst-Medium" panose="01000000000000000000" pitchFamily="2" charset="-52"/>
                        </a:rPr>
                        <a:t>При оформлении постов о компании или их значимых мероприятий допускается использовать дизайн организации и их корпоративный стиль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4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Nekst-Medium" panose="01000000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273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Nekst-Medium" panose="01000000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28233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876775-4F64-45BE-B022-356C6FA9638A}"/>
              </a:ext>
            </a:extLst>
          </p:cNvPr>
          <p:cNvSpPr/>
          <p:nvPr/>
        </p:nvSpPr>
        <p:spPr>
          <a:xfrm>
            <a:off x="2006337" y="783868"/>
            <a:ext cx="5274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F0E1F"/>
                </a:solidFill>
                <a:latin typeface="Nekst-Medium" panose="01000000000000000000" pitchFamily="2" charset="-52"/>
              </a:rPr>
              <a:t>Указания к применению фирменного стиля</a:t>
            </a:r>
            <a:endParaRPr lang="ru-RU" b="1" dirty="0">
              <a:latin typeface="Nekst-Medium" panose="01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989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6DD7E2E-4379-4C36-A7DF-4B40CC2D8D8A}"/>
              </a:ext>
            </a:extLst>
          </p:cNvPr>
          <p:cNvSpPr/>
          <p:nvPr/>
        </p:nvSpPr>
        <p:spPr>
          <a:xfrm>
            <a:off x="1943004" y="3586033"/>
            <a:ext cx="2957267" cy="13586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63078" y="1111270"/>
            <a:ext cx="720000" cy="7118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2921" y="1129146"/>
            <a:ext cx="720000" cy="659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0478" y="1055311"/>
            <a:ext cx="720000" cy="743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6471211" y="1089145"/>
            <a:ext cx="951541" cy="720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80430" y="1734947"/>
            <a:ext cx="350700" cy="720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16342" y="1729813"/>
            <a:ext cx="408000" cy="720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24530" y="1089145"/>
            <a:ext cx="600600" cy="720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06982" y="1271234"/>
            <a:ext cx="720000" cy="3117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95521" y="1096732"/>
            <a:ext cx="720000" cy="7245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75678" y="1132557"/>
            <a:ext cx="720000" cy="666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60969" y="1105195"/>
            <a:ext cx="720000" cy="6879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26417" y="1099647"/>
            <a:ext cx="720000" cy="6807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111405" y="1780348"/>
            <a:ext cx="602614" cy="6026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40969" y="1980716"/>
            <a:ext cx="720000" cy="312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160969" y="1734947"/>
            <a:ext cx="720000" cy="716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/>
          <a:srcRect l="4833" r="4833"/>
          <a:stretch>
            <a:fillRect/>
          </a:stretch>
        </p:blipFill>
        <p:spPr>
          <a:xfrm rot="5400000">
            <a:off x="3542483" y="1780282"/>
            <a:ext cx="485359" cy="720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716853" y="1821261"/>
            <a:ext cx="693433" cy="6026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330478" y="1801255"/>
            <a:ext cx="606096" cy="60609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941475" y="1802996"/>
            <a:ext cx="602614" cy="60261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1D442AB-8503-4811-A871-A51729A52312}"/>
              </a:ext>
            </a:extLst>
          </p:cNvPr>
          <p:cNvSpPr/>
          <p:nvPr/>
        </p:nvSpPr>
        <p:spPr>
          <a:xfrm>
            <a:off x="2483768" y="476672"/>
            <a:ext cx="474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F0E1F"/>
                </a:solidFill>
                <a:latin typeface="Nekst-Medium" panose="01000000000000000000" pitchFamily="2" charset="-52"/>
              </a:rPr>
              <a:t>Графические элементы для дизайнов</a:t>
            </a:r>
            <a:endParaRPr lang="ru-RU" b="1" dirty="0">
              <a:latin typeface="Nekst-Medium" panose="01000000000000000000" pitchFamily="2" charset="-52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528236A-F72D-4A16-A70B-A4721B1B97D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445882">
            <a:off x="421987" y="2650333"/>
            <a:ext cx="991132" cy="452889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885BBB07-E2DF-4D38-AC45-844B457820D0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5301775">
            <a:off x="669019" y="3076954"/>
            <a:ext cx="497067" cy="839359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B31879B-FA07-42C4-AFEA-D8E239C6021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491255" y="3905054"/>
            <a:ext cx="756000" cy="628425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C3FBAAF-6999-48EE-AF7C-4075917652C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4905114" y="3956292"/>
            <a:ext cx="743547" cy="743547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B026534C-A58A-4D69-AEE8-B0D42E91F52F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5466145" y="3820527"/>
            <a:ext cx="1104220" cy="11042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8735246B-5B31-4CBB-A7AD-69024803EC44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r="55332"/>
          <a:stretch/>
        </p:blipFill>
        <p:spPr>
          <a:xfrm>
            <a:off x="6348923" y="3830815"/>
            <a:ext cx="876849" cy="1104221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4F57345E-0A15-4F92-9E73-AFF141032B4E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6946981" y="3905054"/>
            <a:ext cx="1284235" cy="1004673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AAAC800C-A764-4066-96BE-C23585A338DF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21688" r="19460" b="-492"/>
          <a:stretch/>
        </p:blipFill>
        <p:spPr>
          <a:xfrm>
            <a:off x="7968197" y="3883303"/>
            <a:ext cx="937914" cy="889524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40D81F8C-7FAF-4748-A573-DE5F98CE6A9E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4917300" y="4772827"/>
            <a:ext cx="687900" cy="687900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54A869B9-8EAE-45FB-9755-A718F66A58B8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 rot="523225">
            <a:off x="5706295" y="4739845"/>
            <a:ext cx="753863" cy="753863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9254743B-70E5-4B1E-B85C-65C7BC1365F2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57614" t="15091" r="29599" b="72034"/>
          <a:stretch>
            <a:fillRect/>
          </a:stretch>
        </p:blipFill>
        <p:spPr>
          <a:xfrm>
            <a:off x="2387830" y="2441426"/>
            <a:ext cx="442229" cy="486622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id="{5D457891-3D4B-4600-87A3-BBB6C665D3BE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28970" r="40383" b="78131"/>
          <a:stretch>
            <a:fillRect/>
          </a:stretch>
        </p:blipFill>
        <p:spPr>
          <a:xfrm>
            <a:off x="2756175" y="2588139"/>
            <a:ext cx="426619" cy="332699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50B50DC0-7395-45A7-9B14-755B57B36D50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69353" t="14697" r="4263" b="68008"/>
          <a:stretch>
            <a:fillRect/>
          </a:stretch>
        </p:blipFill>
        <p:spPr>
          <a:xfrm>
            <a:off x="3155749" y="2569822"/>
            <a:ext cx="515520" cy="369332"/>
          </a:xfrm>
          <a:prstGeom prst="rect">
            <a:avLst/>
          </a:prstGeom>
        </p:spPr>
      </p:pic>
      <p:pic>
        <p:nvPicPr>
          <p:cNvPr id="38" name="Picture 13">
            <a:extLst>
              <a:ext uri="{FF2B5EF4-FFF2-40B4-BE49-F238E27FC236}">
                <a16:creationId xmlns:a16="http://schemas.microsoft.com/office/drawing/2014/main" id="{F7CD3790-DBEC-47AB-BB0D-0A228C0F4F68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87213" t="29414" b="57711"/>
          <a:stretch>
            <a:fillRect/>
          </a:stretch>
        </p:blipFill>
        <p:spPr>
          <a:xfrm>
            <a:off x="3636458" y="2441426"/>
            <a:ext cx="626620" cy="689523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EA0CD4CB-755D-4A5A-8FCA-1136B6FB9B3F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4176686" y="2635220"/>
            <a:ext cx="264427" cy="254510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3A732A5D-3E24-448D-92F2-0708330BB5A3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4558305" y="2631420"/>
            <a:ext cx="210190" cy="289418"/>
          </a:xfrm>
          <a:prstGeom prst="rect">
            <a:avLst/>
          </a:prstGeom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39D594B7-EC6B-488E-A81E-729E326B838A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 rot="168289">
            <a:off x="4943843" y="2601117"/>
            <a:ext cx="273408" cy="303786"/>
          </a:xfrm>
          <a:prstGeom prst="rect">
            <a:avLst/>
          </a:prstGeom>
        </p:spPr>
      </p:pic>
      <p:pic>
        <p:nvPicPr>
          <p:cNvPr id="42" name="Picture 11">
            <a:extLst>
              <a:ext uri="{FF2B5EF4-FFF2-40B4-BE49-F238E27FC236}">
                <a16:creationId xmlns:a16="http://schemas.microsoft.com/office/drawing/2014/main" id="{127AF29D-A65D-4F20-BE6D-B68C660B42AF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5322172" y="2601572"/>
            <a:ext cx="287946" cy="295708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E20B2FD5-4314-4751-90B1-D85869794F6C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5730764" y="2604766"/>
            <a:ext cx="287491" cy="287851"/>
          </a:xfrm>
          <a:prstGeom prst="rect">
            <a:avLst/>
          </a:prstGeom>
        </p:spPr>
      </p:pic>
      <p:pic>
        <p:nvPicPr>
          <p:cNvPr id="44" name="Picture 7">
            <a:extLst>
              <a:ext uri="{FF2B5EF4-FFF2-40B4-BE49-F238E27FC236}">
                <a16:creationId xmlns:a16="http://schemas.microsoft.com/office/drawing/2014/main" id="{15D01B47-DAB0-43DA-AFCD-290A167DFFCB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6134158" y="2551506"/>
            <a:ext cx="362222" cy="338224"/>
          </a:xfrm>
          <a:prstGeom prst="rect">
            <a:avLst/>
          </a:prstGeom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3A475C11-AFF5-4A7E-85A4-2FF5CFFF686F}"/>
              </a:ext>
            </a:extLst>
          </p:cNvPr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 rot="88330">
            <a:off x="6617750" y="2620730"/>
            <a:ext cx="220832" cy="233376"/>
          </a:xfrm>
          <a:prstGeom prst="rect">
            <a:avLst/>
          </a:prstGeom>
        </p:spPr>
      </p:pic>
      <p:pic>
        <p:nvPicPr>
          <p:cNvPr id="46" name="Picture 8">
            <a:extLst>
              <a:ext uri="{FF2B5EF4-FFF2-40B4-BE49-F238E27FC236}">
                <a16:creationId xmlns:a16="http://schemas.microsoft.com/office/drawing/2014/main" id="{62973BF0-3584-46C5-BC0F-604249B9B784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7011017" y="2631420"/>
            <a:ext cx="307282" cy="256965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11C96F7B-5039-4CBA-B81D-B819EA6D6A9F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7460290" y="2645856"/>
            <a:ext cx="257615" cy="260546"/>
          </a:xfrm>
          <a:prstGeom prst="rect">
            <a:avLst/>
          </a:prstGeom>
        </p:spPr>
      </p:pic>
      <p:pic>
        <p:nvPicPr>
          <p:cNvPr id="48" name="Picture 10">
            <a:extLst>
              <a:ext uri="{FF2B5EF4-FFF2-40B4-BE49-F238E27FC236}">
                <a16:creationId xmlns:a16="http://schemas.microsoft.com/office/drawing/2014/main" id="{957677AD-B7D7-4917-9AD5-68375D8FE015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>
          <a:xfrm>
            <a:off x="7850832" y="2595392"/>
            <a:ext cx="210190" cy="301888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2B1A6C01-7353-4FF8-9FAE-9ABB23008E58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>
            <a:off x="2480050" y="2992353"/>
            <a:ext cx="186283" cy="227869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9AE9C553-9FBD-4724-AEBA-3743AD8118D4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>
          <a:xfrm>
            <a:off x="2830059" y="3020347"/>
            <a:ext cx="303810" cy="290138"/>
          </a:xfrm>
          <a:prstGeom prst="rect">
            <a:avLst/>
          </a:prstGeom>
        </p:spPr>
      </p:pic>
      <p:pic>
        <p:nvPicPr>
          <p:cNvPr id="51" name="Picture 37">
            <a:extLst>
              <a:ext uri="{FF2B5EF4-FFF2-40B4-BE49-F238E27FC236}">
                <a16:creationId xmlns:a16="http://schemas.microsoft.com/office/drawing/2014/main" id="{FF0F3D19-5446-4F50-92BC-E3394F59E2D5}"/>
              </a:ext>
            </a:extLst>
          </p:cNvPr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>
            <a:off x="6609430" y="4772827"/>
            <a:ext cx="577277" cy="577277"/>
          </a:xfrm>
          <a:prstGeom prst="rect">
            <a:avLst/>
          </a:prstGeom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1BE78348-B25F-49C2-89A7-5D34B7B040F1}"/>
              </a:ext>
            </a:extLst>
          </p:cNvPr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>
          <a:xfrm>
            <a:off x="3307370" y="3020347"/>
            <a:ext cx="321982" cy="314335"/>
          </a:xfrm>
          <a:prstGeom prst="rect">
            <a:avLst/>
          </a:prstGeom>
        </p:spPr>
      </p:pic>
      <p:pic>
        <p:nvPicPr>
          <p:cNvPr id="53" name="Picture 13">
            <a:extLst>
              <a:ext uri="{FF2B5EF4-FFF2-40B4-BE49-F238E27FC236}">
                <a16:creationId xmlns:a16="http://schemas.microsoft.com/office/drawing/2014/main" id="{8C86D8CD-0C37-400F-BF13-4CC09509D9C1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l="20699" t="1" b="1305"/>
          <a:stretch/>
        </p:blipFill>
        <p:spPr>
          <a:xfrm>
            <a:off x="7181425" y="4817467"/>
            <a:ext cx="685459" cy="568274"/>
          </a:xfrm>
          <a:prstGeom prst="rect">
            <a:avLst/>
          </a:prstGeom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82A9D472-EC96-4CCC-AF51-36559871F8B3}"/>
              </a:ext>
            </a:extLst>
          </p:cNvPr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>
          <a:xfrm>
            <a:off x="8181233" y="4812965"/>
            <a:ext cx="464298" cy="577277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8E80CA8-ED2B-4107-81B1-9E00B9FA63E1}"/>
              </a:ext>
            </a:extLst>
          </p:cNvPr>
          <p:cNvPicPr>
            <a:picLocks noChangeAspect="1"/>
          </p:cNvPicPr>
          <p:nvPr/>
        </p:nvPicPr>
        <p:blipFill>
          <a:blip r:embed="rId51"/>
          <a:srcRect/>
          <a:stretch>
            <a:fillRect/>
          </a:stretch>
        </p:blipFill>
        <p:spPr>
          <a:xfrm>
            <a:off x="673614" y="4720423"/>
            <a:ext cx="391281" cy="408648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3FD63349-3531-4E46-9EE2-F4AE254C5C06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2214303" y="3736814"/>
            <a:ext cx="700562" cy="492941"/>
          </a:xfrm>
          <a:prstGeom prst="rect">
            <a:avLst/>
          </a:prstGeom>
        </p:spPr>
      </p:pic>
      <p:pic>
        <p:nvPicPr>
          <p:cNvPr id="58" name="Picture 23">
            <a:extLst>
              <a:ext uri="{FF2B5EF4-FFF2-40B4-BE49-F238E27FC236}">
                <a16:creationId xmlns:a16="http://schemas.microsoft.com/office/drawing/2014/main" id="{29759E83-13D2-47F0-8927-7D0EE887A269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flipH="1">
            <a:off x="5107433" y="5739379"/>
            <a:ext cx="532966" cy="476762"/>
          </a:xfrm>
          <a:prstGeom prst="rect">
            <a:avLst/>
          </a:prstGeom>
        </p:spPr>
      </p:pic>
      <p:pic>
        <p:nvPicPr>
          <p:cNvPr id="59" name="Picture 23">
            <a:extLst>
              <a:ext uri="{FF2B5EF4-FFF2-40B4-BE49-F238E27FC236}">
                <a16:creationId xmlns:a16="http://schemas.microsoft.com/office/drawing/2014/main" id="{4FFBD1AB-C6F8-4A6B-91B4-93A324550CFA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5808098" y="5681586"/>
            <a:ext cx="420313" cy="446278"/>
          </a:xfrm>
          <a:prstGeom prst="rect">
            <a:avLst/>
          </a:prstGeom>
        </p:spPr>
      </p:pic>
      <p:pic>
        <p:nvPicPr>
          <p:cNvPr id="60" name="Picture 23">
            <a:extLst>
              <a:ext uri="{FF2B5EF4-FFF2-40B4-BE49-F238E27FC236}">
                <a16:creationId xmlns:a16="http://schemas.microsoft.com/office/drawing/2014/main" id="{F5E54F9E-CF3F-4E10-8BC6-366E671BD7E6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 flipH="1">
            <a:off x="6439303" y="5675517"/>
            <a:ext cx="295356" cy="446279"/>
          </a:xfrm>
          <a:prstGeom prst="rect">
            <a:avLst/>
          </a:prstGeom>
        </p:spPr>
      </p:pic>
      <p:pic>
        <p:nvPicPr>
          <p:cNvPr id="61" name="Picture 23">
            <a:extLst>
              <a:ext uri="{FF2B5EF4-FFF2-40B4-BE49-F238E27FC236}">
                <a16:creationId xmlns:a16="http://schemas.microsoft.com/office/drawing/2014/main" id="{045F9E28-E940-40E6-9D67-A0633C79527D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6959289" y="5542140"/>
            <a:ext cx="532966" cy="521337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2B582411-1F15-41CC-A672-EF574619B664}"/>
              </a:ext>
            </a:extLst>
          </p:cNvPr>
          <p:cNvPicPr>
            <a:picLocks noChangeAspect="1"/>
          </p:cNvPicPr>
          <p:nvPr/>
        </p:nvPicPr>
        <p:blipFill>
          <a:blip r:embed="rId62"/>
          <a:srcRect/>
          <a:stretch>
            <a:fillRect/>
          </a:stretch>
        </p:blipFill>
        <p:spPr>
          <a:xfrm>
            <a:off x="7465263" y="5554973"/>
            <a:ext cx="658260" cy="495670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5C731C0-CCEC-42F1-AD52-84DA8C0D9736}"/>
              </a:ext>
            </a:extLst>
          </p:cNvPr>
          <p:cNvSpPr/>
          <p:nvPr/>
        </p:nvSpPr>
        <p:spPr>
          <a:xfrm>
            <a:off x="2682921" y="5340186"/>
            <a:ext cx="1190865" cy="12055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0EAA1E4-96BB-459A-B1A0-92F1395B0CEB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54" y="5467989"/>
            <a:ext cx="565830" cy="91756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CCC5F1E7-32B9-4D2D-BBA3-44BF8B468390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7" y="5484202"/>
            <a:ext cx="528242" cy="8566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FBB4268-10EC-4BDA-93D5-1D37B6CCC0E3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52" y="5456831"/>
            <a:ext cx="565830" cy="917562"/>
          </a:xfrm>
          <a:prstGeom prst="rect">
            <a:avLst/>
          </a:prstGeom>
        </p:spPr>
      </p:pic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35FFE927-6230-4EDC-8EB5-E97751E26F4D}"/>
              </a:ext>
            </a:extLst>
          </p:cNvPr>
          <p:cNvSpPr/>
          <p:nvPr/>
        </p:nvSpPr>
        <p:spPr>
          <a:xfrm>
            <a:off x="3358963" y="3773518"/>
            <a:ext cx="1426961" cy="936292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A236868-831A-4A50-A8F5-DB7446FE08BB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118131" y="5473678"/>
            <a:ext cx="658260" cy="658260"/>
          </a:xfrm>
          <a:prstGeom prst="rect">
            <a:avLst/>
          </a:prstGeom>
        </p:spPr>
      </p:pic>
      <p:pic>
        <p:nvPicPr>
          <p:cNvPr id="69" name="Picture 2" descr="Download Christmas Png Image - Шар Новогодний Пнг PNG Image with No  Background - PNGkey.com">
            <a:extLst>
              <a:ext uri="{FF2B5EF4-FFF2-40B4-BE49-F238E27FC236}">
                <a16:creationId xmlns:a16="http://schemas.microsoft.com/office/drawing/2014/main" id="{4FAAED43-BAB7-4781-AD1C-DA973424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49" y="2602089"/>
            <a:ext cx="177821" cy="2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56C4021-445B-43B6-B065-D2EE3DD6E8C0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5608" y="3008198"/>
            <a:ext cx="380070" cy="38007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0848FCB-8D13-4FC4-B4B3-7EA3AE3A950A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4402659"/>
            <a:ext cx="307151" cy="30715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16F13E9-A24D-4FF7-B7CA-7D44717BA72E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5050478" y="6273169"/>
            <a:ext cx="476762" cy="476762"/>
          </a:xfrm>
          <a:prstGeom prst="rect">
            <a:avLst/>
          </a:prstGeom>
        </p:spPr>
      </p:pic>
      <p:pic>
        <p:nvPicPr>
          <p:cNvPr id="73" name="Picture 3">
            <a:extLst>
              <a:ext uri="{FF2B5EF4-FFF2-40B4-BE49-F238E27FC236}">
                <a16:creationId xmlns:a16="http://schemas.microsoft.com/office/drawing/2014/main" id="{72372E15-3611-4B80-B791-2E5DBFF8ED30}"/>
              </a:ext>
            </a:extLst>
          </p:cNvPr>
          <p:cNvPicPr>
            <a:picLocks noChangeAspect="1"/>
          </p:cNvPicPr>
          <p:nvPr/>
        </p:nvPicPr>
        <p:blipFill>
          <a:blip r:embed="rId71"/>
          <a:srcRect/>
          <a:stretch>
            <a:fillRect/>
          </a:stretch>
        </p:blipFill>
        <p:spPr>
          <a:xfrm>
            <a:off x="5739125" y="6298154"/>
            <a:ext cx="1547648" cy="305660"/>
          </a:xfrm>
          <a:prstGeom prst="rect">
            <a:avLst/>
          </a:prstGeom>
        </p:spPr>
      </p:pic>
      <p:pic>
        <p:nvPicPr>
          <p:cNvPr id="75" name="Google Shape;1949;p170">
            <a:extLst>
              <a:ext uri="{FF2B5EF4-FFF2-40B4-BE49-F238E27FC236}">
                <a16:creationId xmlns:a16="http://schemas.microsoft.com/office/drawing/2014/main" id="{10BC99B7-609D-4AEF-8D46-96B267E8D90F}"/>
              </a:ext>
            </a:extLst>
          </p:cNvPr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4555852" y="3033156"/>
            <a:ext cx="262417" cy="26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1972;p173">
            <a:extLst>
              <a:ext uri="{FF2B5EF4-FFF2-40B4-BE49-F238E27FC236}">
                <a16:creationId xmlns:a16="http://schemas.microsoft.com/office/drawing/2014/main" id="{83A6180E-457E-4A97-9331-C6CCD627BBDF}"/>
              </a:ext>
            </a:extLst>
          </p:cNvPr>
          <p:cNvPicPr preferRelativeResize="0"/>
          <p:nvPr/>
        </p:nvPicPr>
        <p:blipFill rotWithShape="1">
          <a:blip r:embed="rId73">
            <a:alphaModFix/>
          </a:blip>
          <a:srcRect/>
          <a:stretch/>
        </p:blipFill>
        <p:spPr>
          <a:xfrm>
            <a:off x="5031004" y="3037232"/>
            <a:ext cx="387032" cy="30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1979;p174">
            <a:extLst>
              <a:ext uri="{FF2B5EF4-FFF2-40B4-BE49-F238E27FC236}">
                <a16:creationId xmlns:a16="http://schemas.microsoft.com/office/drawing/2014/main" id="{2EDE1E59-BA13-4404-9E28-55F628316D2E}"/>
              </a:ext>
            </a:extLst>
          </p:cNvPr>
          <p:cNvPicPr preferRelativeResize="0"/>
          <p:nvPr/>
        </p:nvPicPr>
        <p:blipFill rotWithShape="1">
          <a:blip r:embed="rId74">
            <a:alphaModFix/>
          </a:blip>
          <a:srcRect/>
          <a:stretch/>
        </p:blipFill>
        <p:spPr>
          <a:xfrm>
            <a:off x="5648661" y="2961378"/>
            <a:ext cx="393201" cy="39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965;p172">
            <a:extLst>
              <a:ext uri="{FF2B5EF4-FFF2-40B4-BE49-F238E27FC236}">
                <a16:creationId xmlns:a16="http://schemas.microsoft.com/office/drawing/2014/main" id="{A092A4D4-95E0-44DC-A63C-10AEE8ADA6FE}"/>
              </a:ext>
            </a:extLst>
          </p:cNvPr>
          <p:cNvPicPr preferRelativeResize="0"/>
          <p:nvPr/>
        </p:nvPicPr>
        <p:blipFill rotWithShape="1">
          <a:blip r:embed="rId75">
            <a:alphaModFix/>
          </a:blip>
          <a:srcRect/>
          <a:stretch/>
        </p:blipFill>
        <p:spPr>
          <a:xfrm>
            <a:off x="6161113" y="3047555"/>
            <a:ext cx="409252" cy="36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986;p175">
            <a:extLst>
              <a:ext uri="{FF2B5EF4-FFF2-40B4-BE49-F238E27FC236}">
                <a16:creationId xmlns:a16="http://schemas.microsoft.com/office/drawing/2014/main" id="{D7BA0118-BA43-4A81-A87B-2DC557E74F06}"/>
              </a:ext>
            </a:extLst>
          </p:cNvPr>
          <p:cNvPicPr preferRelativeResize="0"/>
          <p:nvPr/>
        </p:nvPicPr>
        <p:blipFill rotWithShape="1">
          <a:blip r:embed="rId76">
            <a:alphaModFix/>
          </a:blip>
          <a:srcRect/>
          <a:stretch/>
        </p:blipFill>
        <p:spPr>
          <a:xfrm>
            <a:off x="6831723" y="2962337"/>
            <a:ext cx="230515" cy="42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E5713C-E9EF-4BD6-8372-43785CFB3F00}"/>
              </a:ext>
            </a:extLst>
          </p:cNvPr>
          <p:cNvSpPr/>
          <p:nvPr/>
        </p:nvSpPr>
        <p:spPr>
          <a:xfrm>
            <a:off x="2483768" y="476672"/>
            <a:ext cx="415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F0E1F"/>
                </a:solidFill>
                <a:latin typeface="Nekst-Medium" panose="01000000000000000000" pitchFamily="2" charset="-52"/>
              </a:rPr>
              <a:t>Полезные источники для дизайна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23D241D-04A4-44D4-8444-A356B4C5D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215808"/>
              </p:ext>
            </p:extLst>
          </p:nvPr>
        </p:nvGraphicFramePr>
        <p:xfrm>
          <a:off x="899592" y="1052736"/>
          <a:ext cx="7848872" cy="55288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450500084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1552221187"/>
                    </a:ext>
                  </a:extLst>
                </a:gridCol>
              </a:tblGrid>
              <a:tr h="408169">
                <a:tc>
                  <a:txBody>
                    <a:bodyPr/>
                    <a:lstStyle/>
                    <a:p>
                      <a:r>
                        <a:rPr lang="ru-RU" sz="1800" dirty="0"/>
                        <a:t>Разные </a:t>
                      </a:r>
                      <a:r>
                        <a:rPr lang="en-US" sz="1800" dirty="0" err="1"/>
                        <a:t>png</a:t>
                      </a:r>
                      <a:r>
                        <a:rPr lang="ru-RU" sz="1800" dirty="0"/>
                        <a:t> рисунки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hlinkClick r:id="rId2"/>
                        </a:rPr>
                        <a:t>https://www.pngwing.com/ru</a:t>
                      </a:r>
                      <a:r>
                        <a:rPr lang="ru-RU" sz="18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3195800"/>
                  </a:ext>
                </a:extLst>
              </a:tr>
              <a:tr h="850983">
                <a:tc>
                  <a:txBody>
                    <a:bodyPr/>
                    <a:lstStyle/>
                    <a:p>
                      <a:r>
                        <a:rPr lang="ru-RU" sz="1800" dirty="0"/>
                        <a:t>Иконки, иллюстрации, фото, музыка и приложения для дизайна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hlinkClick r:id="rId3"/>
                        </a:rPr>
                        <a:t>https://icons8.ru/</a:t>
                      </a:r>
                      <a:r>
                        <a:rPr lang="ru-RU" sz="18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4920301"/>
                  </a:ext>
                </a:extLst>
              </a:tr>
              <a:tr h="345121">
                <a:tc>
                  <a:txBody>
                    <a:bodyPr/>
                    <a:lstStyle/>
                    <a:p>
                      <a:r>
                        <a:rPr lang="ru-RU" sz="1800" dirty="0"/>
                        <a:t>Векторные иконки и стикеры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hlinkClick r:id="rId4"/>
                        </a:rPr>
                        <a:t>https://www.flaticon.com/ru/</a:t>
                      </a:r>
                      <a:r>
                        <a:rPr lang="ru-RU" sz="18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8643203"/>
                  </a:ext>
                </a:extLst>
              </a:tr>
              <a:tr h="345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Стикеры ВК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hlinkClick r:id="rId5"/>
                        </a:rPr>
                        <a:t>https://vkclub.su/</a:t>
                      </a:r>
                      <a:r>
                        <a:rPr lang="ru-RU" sz="18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1496222"/>
                  </a:ext>
                </a:extLst>
              </a:tr>
              <a:tr h="345121">
                <a:tc>
                  <a:txBody>
                    <a:bodyPr/>
                    <a:lstStyle/>
                    <a:p>
                      <a:r>
                        <a:rPr lang="ru-RU" sz="1800" dirty="0"/>
                        <a:t>Стикеры </a:t>
                      </a:r>
                      <a:r>
                        <a:rPr lang="en-US" sz="1800" dirty="0"/>
                        <a:t>Telegram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hlinkClick r:id="rId6"/>
                        </a:rPr>
                        <a:t>https://chpic.su/ru/stickers/</a:t>
                      </a:r>
                      <a:r>
                        <a:rPr lang="ru-RU" sz="18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817067"/>
                  </a:ext>
                </a:extLst>
              </a:tr>
              <a:tr h="595688">
                <a:tc>
                  <a:txBody>
                    <a:bodyPr/>
                    <a:lstStyle/>
                    <a:p>
                      <a:r>
                        <a:rPr lang="ru-RU" sz="1800" dirty="0"/>
                        <a:t>Каталог ЭМОДЗИ И СТИКЕРОВ TELEGRAM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hlinkClick r:id="rId7"/>
                        </a:rPr>
                        <a:t>https://chpic.su/</a:t>
                      </a:r>
                      <a:r>
                        <a:rPr lang="ru-RU" sz="18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5168919"/>
                  </a:ext>
                </a:extLst>
              </a:tr>
              <a:tr h="595688">
                <a:tc>
                  <a:txBody>
                    <a:bodyPr/>
                    <a:lstStyle/>
                    <a:p>
                      <a:r>
                        <a:rPr lang="ru-RU" sz="1800" dirty="0"/>
                        <a:t>Для вдохновения (можно вырезать фон)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hlinkClick r:id="rId8"/>
                        </a:rPr>
                        <a:t>https://ru.pinterest.com/</a:t>
                      </a:r>
                      <a:r>
                        <a:rPr lang="ru-RU" sz="1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484022"/>
                  </a:ext>
                </a:extLst>
              </a:tr>
              <a:tr h="978605">
                <a:tc>
                  <a:txBody>
                    <a:bodyPr/>
                    <a:lstStyle/>
                    <a:p>
                      <a:r>
                        <a:rPr lang="ru-RU" sz="1800" dirty="0"/>
                        <a:t>Удалить фон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9"/>
                        </a:rPr>
                        <a:t>https://pixlr.com/ru/remove-background/</a:t>
                      </a:r>
                      <a:endParaRPr lang="ru-RU" sz="1200" dirty="0"/>
                    </a:p>
                    <a:p>
                      <a:endParaRPr lang="ru-RU" sz="1200" dirty="0">
                        <a:hlinkClick r:id="rId10"/>
                      </a:endParaRPr>
                    </a:p>
                    <a:p>
                      <a:r>
                        <a:rPr lang="en-US" sz="1200" dirty="0">
                          <a:hlinkClick r:id="rId10"/>
                        </a:rPr>
                        <a:t>https://www.photoroom.com/%D1%83%D0%B1%D1%80%D0%B0%D1%82%D1%8C-%D1%84%D0%BE%D0%BD-%D0%BE%D0%BD%D0%BB%D0%B0%D0%B9%D0%BD/</a:t>
                      </a:r>
                      <a:r>
                        <a:rPr lang="ru-RU" sz="1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8007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ru-RU" sz="1800" dirty="0"/>
                        <a:t>Иконки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1"/>
                        </a:rPr>
                        <a:t>https://design.tusur.ru/graphic.html</a:t>
                      </a:r>
                      <a:r>
                        <a:rPr lang="ru-RU" sz="1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5205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ru-RU" sz="1800" dirty="0"/>
                        <a:t>Конвертеры: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2"/>
                        </a:rPr>
                        <a:t>https://convertio.co/ru/</a:t>
                      </a:r>
                      <a:r>
                        <a:rPr lang="ru-RU" sz="1200" dirty="0"/>
                        <a:t> </a:t>
                      </a:r>
                    </a:p>
                    <a:p>
                      <a:r>
                        <a:rPr lang="ru-RU" sz="1200" dirty="0"/>
                        <a:t>https://www.ilovepdf.com/ru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867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7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B4FECD-93C9-4922-8E31-156EDC3B2934}"/>
              </a:ext>
            </a:extLst>
          </p:cNvPr>
          <p:cNvSpPr/>
          <p:nvPr/>
        </p:nvSpPr>
        <p:spPr>
          <a:xfrm>
            <a:off x="0" y="5103756"/>
            <a:ext cx="4572000" cy="762703"/>
          </a:xfrm>
          <a:prstGeom prst="rect">
            <a:avLst/>
          </a:prstGeom>
          <a:solidFill>
            <a:srgbClr val="9FC53A"/>
          </a:solidFill>
          <a:ln>
            <a:solidFill>
              <a:srgbClr val="9FC53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9F074-09A6-4A0F-9C77-4DDEBE173AEA}"/>
              </a:ext>
            </a:extLst>
          </p:cNvPr>
          <p:cNvSpPr txBox="1"/>
          <p:nvPr/>
        </p:nvSpPr>
        <p:spPr>
          <a:xfrm>
            <a:off x="0" y="5161941"/>
            <a:ext cx="4572000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23 марта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|</a:t>
            </a:r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 15:00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18F0B3-FFDD-4F77-BC27-27A316088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600940" cy="25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27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C3F238-8B12-4BDB-BBB1-1A14A8C443A0}"/>
              </a:ext>
            </a:extLst>
          </p:cNvPr>
          <p:cNvSpPr/>
          <p:nvPr/>
        </p:nvSpPr>
        <p:spPr>
          <a:xfrm>
            <a:off x="22422" y="2782669"/>
            <a:ext cx="41264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cap="none" spc="0" dirty="0">
                <a:ln w="10160">
                  <a:solidFill>
                    <a:schemeClr val="bg1">
                      <a:lumMod val="95000"/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</a:rPr>
              <a:t>Ведущий найден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42E36A-DAE2-4F1E-9EEC-73A227DE2B41}"/>
              </a:ext>
            </a:extLst>
          </p:cNvPr>
          <p:cNvSpPr/>
          <p:nvPr/>
        </p:nvSpPr>
        <p:spPr>
          <a:xfrm>
            <a:off x="-1" y="5103756"/>
            <a:ext cx="5450743" cy="762703"/>
          </a:xfrm>
          <a:prstGeom prst="rect">
            <a:avLst/>
          </a:prstGeom>
          <a:solidFill>
            <a:srgbClr val="9FC53A"/>
          </a:solidFill>
          <a:ln>
            <a:solidFill>
              <a:srgbClr val="9FC53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8D546-7A6A-4BF3-85C9-7BD9A83533C7}"/>
              </a:ext>
            </a:extLst>
          </p:cNvPr>
          <p:cNvSpPr txBox="1"/>
          <p:nvPr/>
        </p:nvSpPr>
        <p:spPr>
          <a:xfrm>
            <a:off x="-64194" y="5169636"/>
            <a:ext cx="4752528" cy="63094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23 марта 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| </a:t>
            </a:r>
            <a:r>
              <a:rPr lang="ru-RU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15:00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D94F79-6039-477E-842D-76A9E117F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600940" cy="25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Иллюстрация woman meditates under a rainbow в PNG и SVG">
            <a:extLst>
              <a:ext uri="{FF2B5EF4-FFF2-40B4-BE49-F238E27FC236}">
                <a16:creationId xmlns:a16="http://schemas.microsoft.com/office/drawing/2014/main" id="{4EA538B5-21F4-4DA1-A1AF-8B5D2E0C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65" y="1754244"/>
            <a:ext cx="5450743" cy="48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958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C3F238-8B12-4BDB-BBB1-1A14A8C443A0}"/>
              </a:ext>
            </a:extLst>
          </p:cNvPr>
          <p:cNvSpPr/>
          <p:nvPr/>
        </p:nvSpPr>
        <p:spPr>
          <a:xfrm>
            <a:off x="179512" y="2764122"/>
            <a:ext cx="304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10160">
                  <a:solidFill>
                    <a:schemeClr val="bg1">
                      <a:lumMod val="95000"/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2000" sy="102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</a:rPr>
              <a:t>РОЗЫГРЫШ</a:t>
            </a:r>
            <a:endParaRPr lang="ru-RU" sz="3600" cap="none" spc="0" dirty="0">
              <a:ln w="10160">
                <a:solidFill>
                  <a:schemeClr val="bg1">
                    <a:lumMod val="95000"/>
                    <a:alpha val="8000"/>
                  </a:schemeClr>
                </a:solidFill>
                <a:prstDash val="solid"/>
              </a:ln>
              <a:solidFill>
                <a:schemeClr val="bg1">
                  <a:alpha val="65000"/>
                </a:schemeClr>
              </a:solidFill>
              <a:effectLst>
                <a:outerShdw blurRad="50800" dist="38100" dir="8100000" sx="102000" sy="102000" algn="tr" rotWithShape="0">
                  <a:prstClr val="black">
                    <a:alpha val="40000"/>
                  </a:prstClr>
                </a:outerShdw>
              </a:effectLst>
              <a:latin typeface="Nekst-Medium" panose="010000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42E36A-DAE2-4F1E-9EEC-73A227DE2B41}"/>
              </a:ext>
            </a:extLst>
          </p:cNvPr>
          <p:cNvSpPr/>
          <p:nvPr/>
        </p:nvSpPr>
        <p:spPr>
          <a:xfrm>
            <a:off x="-1" y="5103756"/>
            <a:ext cx="5815565" cy="762703"/>
          </a:xfrm>
          <a:prstGeom prst="rect">
            <a:avLst/>
          </a:prstGeom>
          <a:solidFill>
            <a:srgbClr val="9FC53A"/>
          </a:solidFill>
          <a:ln>
            <a:solidFill>
              <a:srgbClr val="9FC53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8D546-7A6A-4BF3-85C9-7BD9A83533C7}"/>
              </a:ext>
            </a:extLst>
          </p:cNvPr>
          <p:cNvSpPr txBox="1"/>
          <p:nvPr/>
        </p:nvSpPr>
        <p:spPr>
          <a:xfrm>
            <a:off x="-64194" y="5169636"/>
            <a:ext cx="4752528" cy="63094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23 марта 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| </a:t>
            </a:r>
            <a:r>
              <a:rPr lang="ru-RU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15:00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D94F79-6039-477E-842D-76A9E117F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600940" cy="25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Иллюстрация Черная молодая женщина в очках сидит и пьет кофе в PNG и SVG">
            <a:extLst>
              <a:ext uri="{FF2B5EF4-FFF2-40B4-BE49-F238E27FC236}">
                <a16:creationId xmlns:a16="http://schemas.microsoft.com/office/drawing/2014/main" id="{6F40B74F-E15F-408E-AF8D-C4173DD65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44" y="1827122"/>
            <a:ext cx="461720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8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C3F238-8B12-4BDB-BBB1-1A14A8C443A0}"/>
              </a:ext>
            </a:extLst>
          </p:cNvPr>
          <p:cNvSpPr/>
          <p:nvPr/>
        </p:nvSpPr>
        <p:spPr>
          <a:xfrm>
            <a:off x="179512" y="2764122"/>
            <a:ext cx="304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10160">
                  <a:solidFill>
                    <a:schemeClr val="bg1">
                      <a:lumMod val="95000"/>
                      <a:alpha val="8000"/>
                    </a:schemeClr>
                  </a:solidFill>
                  <a:prstDash val="solid"/>
                </a:ln>
                <a:solidFill>
                  <a:schemeClr val="bg1">
                    <a:alpha val="6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Nekst-Medium" panose="01000000000000000000" pitchFamily="2" charset="-52"/>
              </a:rPr>
              <a:t>РОЗЫГРЫШ</a:t>
            </a:r>
            <a:endParaRPr lang="ru-RU" sz="3600" cap="none" spc="0" dirty="0">
              <a:ln w="10160">
                <a:solidFill>
                  <a:schemeClr val="bg1">
                    <a:lumMod val="95000"/>
                    <a:alpha val="8000"/>
                  </a:schemeClr>
                </a:solidFill>
                <a:prstDash val="solid"/>
              </a:ln>
              <a:solidFill>
                <a:schemeClr val="bg1">
                  <a:alpha val="65000"/>
                </a:schemeClr>
              </a:solidFill>
              <a:effectLst>
                <a:outerShdw blurRad="50800" dist="38100" dir="8100000" sx="101000" sy="101000" algn="tr" rotWithShape="0">
                  <a:prstClr val="black">
                    <a:alpha val="40000"/>
                  </a:prstClr>
                </a:outerShdw>
              </a:effectLst>
              <a:latin typeface="Nekst-Medium" panose="010000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42E36A-DAE2-4F1E-9EEC-73A227DE2B41}"/>
              </a:ext>
            </a:extLst>
          </p:cNvPr>
          <p:cNvSpPr/>
          <p:nvPr/>
        </p:nvSpPr>
        <p:spPr>
          <a:xfrm>
            <a:off x="0" y="5103756"/>
            <a:ext cx="4932040" cy="762703"/>
          </a:xfrm>
          <a:prstGeom prst="rect">
            <a:avLst/>
          </a:prstGeom>
          <a:solidFill>
            <a:srgbClr val="9FC53A"/>
          </a:solidFill>
          <a:ln>
            <a:solidFill>
              <a:srgbClr val="9FC53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8D546-7A6A-4BF3-85C9-7BD9A83533C7}"/>
              </a:ext>
            </a:extLst>
          </p:cNvPr>
          <p:cNvSpPr txBox="1"/>
          <p:nvPr/>
        </p:nvSpPr>
        <p:spPr>
          <a:xfrm>
            <a:off x="-64194" y="5169636"/>
            <a:ext cx="4752528" cy="63094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23 марта 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| </a:t>
            </a:r>
            <a:r>
              <a:rPr lang="ru-RU" sz="3400" dirty="0">
                <a:solidFill>
                  <a:schemeClr val="bg1">
                    <a:lumMod val="95000"/>
                  </a:schemeClr>
                </a:solidFill>
                <a:latin typeface="Nekst-Medium" panose="01000000000000000000" pitchFamily="2" charset="-52"/>
                <a:ea typeface="Open Sans" pitchFamily="34" charset="0"/>
                <a:cs typeface="Open Sans" pitchFamily="34" charset="0"/>
              </a:rPr>
              <a:t>15:00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D94F79-6039-477E-842D-76A9E117F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600940" cy="25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Подарок ВК Кофе с надписью Тебе">
            <a:extLst>
              <a:ext uri="{FF2B5EF4-FFF2-40B4-BE49-F238E27FC236}">
                <a16:creationId xmlns:a16="http://schemas.microsoft.com/office/drawing/2014/main" id="{1BF832DC-2EE8-4ADF-9035-7AAFCBA54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474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68548</TotalTime>
  <Words>474</Words>
  <Application>Microsoft Office PowerPoint</Application>
  <PresentationFormat>Экран (4:3)</PresentationFormat>
  <Paragraphs>71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Nekst-Medium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ЦСТВ ТУСУР</dc:creator>
  <cp:lastModifiedBy>Hewlett-Packard Company</cp:lastModifiedBy>
  <cp:revision>239</cp:revision>
  <dcterms:created xsi:type="dcterms:W3CDTF">2022-06-29T04:30:21Z</dcterms:created>
  <dcterms:modified xsi:type="dcterms:W3CDTF">2023-03-20T07:13:26Z</dcterms:modified>
</cp:coreProperties>
</file>