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theme/theme1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6" r:id="rId1"/>
    <p:sldMasterId id="2147483787" r:id="rId2"/>
    <p:sldMasterId id="2147483782" r:id="rId3"/>
    <p:sldMasterId id="2147483799" r:id="rId4"/>
    <p:sldMasterId id="2147483822" r:id="rId5"/>
    <p:sldMasterId id="2147483815" r:id="rId6"/>
    <p:sldMasterId id="2147483778" r:id="rId7"/>
    <p:sldMasterId id="2147483758" r:id="rId8"/>
    <p:sldMasterId id="2147483852" r:id="rId9"/>
    <p:sldMasterId id="2147483813" r:id="rId10"/>
    <p:sldMasterId id="2147483856" r:id="rId11"/>
    <p:sldMasterId id="2147483858" r:id="rId12"/>
    <p:sldMasterId id="2147483860" r:id="rId13"/>
    <p:sldMasterId id="2147483863" r:id="rId14"/>
    <p:sldMasterId id="2147483865" r:id="rId15"/>
    <p:sldMasterId id="2147483867" r:id="rId16"/>
  </p:sldMasterIdLst>
  <p:notesMasterIdLst>
    <p:notesMasterId r:id="rId41"/>
  </p:notesMasterIdLst>
  <p:handoutMasterIdLst>
    <p:handoutMasterId r:id="rId42"/>
  </p:handoutMasterIdLst>
  <p:sldIdLst>
    <p:sldId id="440" r:id="rId17"/>
    <p:sldId id="601" r:id="rId18"/>
    <p:sldId id="602" r:id="rId19"/>
    <p:sldId id="557" r:id="rId20"/>
    <p:sldId id="552" r:id="rId21"/>
    <p:sldId id="554" r:id="rId22"/>
    <p:sldId id="556" r:id="rId23"/>
    <p:sldId id="561" r:id="rId24"/>
    <p:sldId id="558" r:id="rId25"/>
    <p:sldId id="562" r:id="rId26"/>
    <p:sldId id="586" r:id="rId27"/>
    <p:sldId id="563" r:id="rId28"/>
    <p:sldId id="590" r:id="rId29"/>
    <p:sldId id="592" r:id="rId30"/>
    <p:sldId id="565" r:id="rId31"/>
    <p:sldId id="577" r:id="rId32"/>
    <p:sldId id="595" r:id="rId33"/>
    <p:sldId id="596" r:id="rId34"/>
    <p:sldId id="597" r:id="rId35"/>
    <p:sldId id="598" r:id="rId36"/>
    <p:sldId id="600" r:id="rId37"/>
    <p:sldId id="599" r:id="rId38"/>
    <p:sldId id="581" r:id="rId39"/>
    <p:sldId id="549" r:id="rId40"/>
  </p:sldIdLst>
  <p:sldSz cx="9144000" cy="5143500" type="screen16x9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92" userDrawn="1">
          <p15:clr>
            <a:srgbClr val="A4A3A4"/>
          </p15:clr>
        </p15:guide>
        <p15:guide id="3" pos="1094" userDrawn="1">
          <p15:clr>
            <a:srgbClr val="A4A3A4"/>
          </p15:clr>
        </p15:guide>
        <p15:guide id="4" pos="4524" userDrawn="1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B6"/>
    <a:srgbClr val="C04C36"/>
    <a:srgbClr val="6068B2"/>
    <a:srgbClr val="6ACBBA"/>
    <a:srgbClr val="265A8F"/>
    <a:srgbClr val="1E628F"/>
    <a:srgbClr val="E5FFE5"/>
    <a:srgbClr val="00FFFF"/>
    <a:srgbClr val="00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7" autoAdjust="0"/>
    <p:restoredTop sz="95303" autoAdjust="0"/>
  </p:normalViewPr>
  <p:slideViewPr>
    <p:cSldViewPr>
      <p:cViewPr varScale="1">
        <p:scale>
          <a:sx n="115" d="100"/>
          <a:sy n="115" d="100"/>
        </p:scale>
        <p:origin x="437" y="72"/>
      </p:cViewPr>
      <p:guideLst>
        <p:guide pos="3192"/>
        <p:guide pos="1094"/>
        <p:guide pos="452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600" y="176"/>
      </p:cViewPr>
      <p:guideLst>
        <p:guide orient="horz" pos="2160"/>
        <p:guide pos="288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75E8-5A93-C543-B5D3-D97B5FCFC12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9D85-B00D-3049-AC0A-3959AAA0A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81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" name="Образ слайда 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03B2-B7AF-1F47-B9BC-F7D7F56BBD5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Заметки 15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18" name="Дата 17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B49-A4FA-894F-B982-313C3AB22FEE}" type="datetimeFigureOut">
              <a:rPr lang="ru-RU" smtClean="0"/>
              <a:t>20.03.2024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80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03B2-B7AF-1F47-B9BC-F7D7F56BBD5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03B2-B7AF-1F47-B9BC-F7D7F56BBD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1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tecs_officia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hyperlink" Target="https://vk.com/infotecs_news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tecs_officia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hyperlink" Target="https://vk.com/infotecs_news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vk.com/infotecs_news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t.me/infotecs_news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vk.com/infotecs_news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s://t.me/infotecs_news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tecs_officia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2" Type="http://schemas.openxmlformats.org/officeDocument/2006/relationships/hyperlink" Target="https://vk.com/infotecs_news" TargetMode="External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tecs_officia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2" Type="http://schemas.openxmlformats.org/officeDocument/2006/relationships/hyperlink" Target="https://vk.com/infotecs_news" TargetMode="External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tecs_officia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2" Type="http://schemas.openxmlformats.org/officeDocument/2006/relationships/hyperlink" Target="https://vk.com/infotecs_news" TargetMode="External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tecs_officia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2" Type="http://schemas.openxmlformats.org/officeDocument/2006/relationships/hyperlink" Target="https://vk.com/infotecs_news" TargetMode="External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F76EE0AA-C347-3040-AED5-42F8C5B75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2" y="1671638"/>
            <a:ext cx="8054976" cy="3132137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7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>
            <a:extLst>
              <a:ext uri="{FF2B5EF4-FFF2-40B4-BE49-F238E27FC236}">
                <a16:creationId xmlns:a16="http://schemas.microsoft.com/office/drawing/2014/main" id="{07E91C58-099E-9343-8C74-DB683849AD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9770" y="1626750"/>
            <a:ext cx="4176464" cy="2376264"/>
          </a:xfrm>
          <a:prstGeom prst="rect">
            <a:avLst/>
          </a:prstGeom>
          <a:gradFill>
            <a:gsLst>
              <a:gs pos="0">
                <a:srgbClr val="00A7B5"/>
              </a:gs>
              <a:gs pos="100000">
                <a:srgbClr val="276092"/>
              </a:gs>
            </a:gsLst>
            <a:lin ang="27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Скриншот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87B52994-4614-C74C-BEA1-AE50ADFC0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4888" y="1671638"/>
            <a:ext cx="2806700" cy="3132137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FEF1EDD-8490-6C4D-8BF7-4413D1FA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09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7C856-91E8-A64C-BC0F-E2CE2901C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9ABAD244-CDCC-F741-94B0-C6B4619FC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534" y="1671638"/>
            <a:ext cx="5094054" cy="313213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57A5CFB-85BA-5F43-AC21-79A9480C41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7001" y="1419622"/>
            <a:ext cx="1574999" cy="3312368"/>
          </a:xfrm>
          <a:prstGeom prst="rect">
            <a:avLst/>
          </a:prstGeom>
          <a:gradFill>
            <a:gsLst>
              <a:gs pos="0">
                <a:srgbClr val="00A7B5"/>
              </a:gs>
              <a:gs pos="100000">
                <a:srgbClr val="276092"/>
              </a:gs>
            </a:gsLst>
            <a:lin ang="27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125496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74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65A8F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2773A8E-C7B4-2848-A73B-EF821723C5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492251"/>
            <a:ext cx="3222626" cy="3311526"/>
          </a:xfrm>
          <a:prstGeom prst="rect">
            <a:avLst/>
          </a:prstGeom>
          <a:gradFill>
            <a:gsLst>
              <a:gs pos="10000">
                <a:srgbClr val="00A7B5"/>
              </a:gs>
              <a:gs pos="94000">
                <a:srgbClr val="276092"/>
              </a:gs>
            </a:gsLst>
            <a:lin ang="174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76EE0AA-C347-3040-AED5-42F8C5B75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880" y="1492251"/>
            <a:ext cx="5112370" cy="3311524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296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65A8F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3832F009-D69F-D64F-9577-57EAFC8FF9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8262" y="1491854"/>
            <a:ext cx="3455988" cy="3311922"/>
          </a:xfrm>
          <a:prstGeom prst="rect">
            <a:avLst/>
          </a:prstGeom>
          <a:gradFill>
            <a:gsLst>
              <a:gs pos="10000">
                <a:srgbClr val="00A7B5"/>
              </a:gs>
              <a:gs pos="94000">
                <a:srgbClr val="276092"/>
              </a:gs>
            </a:gsLst>
            <a:lin ang="174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627F0E03-0184-3B42-84CB-A030F8DC6E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491853"/>
            <a:ext cx="4032250" cy="3312145"/>
          </a:xfrm>
          <a:prstGeom prst="rect">
            <a:avLst/>
          </a:prstGeom>
        </p:spPr>
        <p:txBody>
          <a:bodyPr anchor="ctr"/>
          <a:lstStyle>
            <a:lvl1pPr marL="0" indent="0" algn="l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9327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FD144-62EB-9B4E-9E76-06F76974F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39501"/>
            <a:ext cx="7559587" cy="971774"/>
          </a:xfrm>
        </p:spPr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31174D83-44B4-0347-A498-699F0F297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2" y="1671638"/>
            <a:ext cx="8054975" cy="3132137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BBEC5CB6-A9BC-8B4A-9433-0A15548837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092030"/>
          </a:xfrm>
          <a:prstGeom prst="rect">
            <a:avLst/>
          </a:prstGeom>
          <a:gradFill>
            <a:gsLst>
              <a:gs pos="10000">
                <a:srgbClr val="00A7B5"/>
              </a:gs>
              <a:gs pos="94000">
                <a:srgbClr val="276092"/>
              </a:gs>
            </a:gsLst>
            <a:lin ang="174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FD144-62EB-9B4E-9E76-06F76974F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671637"/>
            <a:ext cx="8049664" cy="3132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800"/>
            </a:lvl1pPr>
          </a:lstStyle>
          <a:p>
            <a:r>
              <a:rPr lang="ru-RU" dirty="0"/>
              <a:t>Старайтесь </a:t>
            </a:r>
            <a:br>
              <a:rPr lang="ru-RU" dirty="0"/>
            </a:br>
            <a:r>
              <a:rPr lang="ru-RU" dirty="0"/>
              <a:t>использовать фотографии из фотобанка компании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C9C562-B839-B041-908D-7FD11538F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22181" y="339725"/>
            <a:ext cx="864096" cy="28803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964338" y="4817393"/>
            <a:ext cx="9272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980F76-3F48-4458-B459-174667FE87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77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4E488-0212-064F-AC98-787DDBBCD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6C1A7798-327D-644C-8813-E5FB3A71CE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3" y="2571750"/>
            <a:ext cx="8063363" cy="22322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latin typeface="+mj-lt"/>
                <a:ea typeface="PT Root UI Web" charset="0"/>
                <a:cs typeface="PT Root UI Web" charset="0"/>
              </a:defRPr>
            </a:lvl1pPr>
            <a:lvl2pPr marL="685800" indent="-22860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latin typeface="+mj-lt"/>
                <a:ea typeface="PT Root UI Web" charset="0"/>
                <a:cs typeface="PT Root UI Web" charset="0"/>
              </a:defRPr>
            </a:lvl2pPr>
            <a:lvl3pPr marL="1143000" indent="-22860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latin typeface="+mj-lt"/>
                <a:ea typeface="PT Root UI Web" charset="0"/>
                <a:cs typeface="PT Root UI Web" charset="0"/>
              </a:defRPr>
            </a:lvl3pPr>
            <a:lvl4pPr marL="1600200" indent="-22860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latin typeface="+mj-lt"/>
                <a:ea typeface="PT Root UI Web" charset="0"/>
                <a:cs typeface="PT Root UI Web" charset="0"/>
              </a:defRPr>
            </a:lvl4pPr>
            <a:lvl5pPr marL="2057400" indent="-22860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latin typeface="+mj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10">
            <a:extLst>
              <a:ext uri="{FF2B5EF4-FFF2-40B4-BE49-F238E27FC236}">
                <a16:creationId xmlns:a16="http://schemas.microsoft.com/office/drawing/2014/main" id="{2909BDFF-6994-0140-AF6D-4B08A2CCEB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1671638"/>
            <a:ext cx="8647563" cy="63011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715F"/>
              </a:buClr>
              <a:buFont typeface="Courier New" panose="02070309020205020404" pitchFamily="49" charset="0"/>
              <a:buNone/>
              <a:defRPr sz="1800" b="1" i="0">
                <a:solidFill>
                  <a:srgbClr val="00A7B5"/>
                </a:solidFill>
                <a:latin typeface="+mj-lt"/>
                <a:ea typeface="PT Root UI Web Bold" charset="0"/>
                <a:cs typeface="PT Root UI Web Bold" charset="0"/>
              </a:defRPr>
            </a:lvl1pPr>
            <a:lvl2pPr marL="6858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latin typeface="PT Root UI Web" charset="0"/>
                <a:ea typeface="PT Root UI Web" charset="0"/>
                <a:cs typeface="PT Root UI Web" charset="0"/>
              </a:defRPr>
            </a:lvl2pPr>
            <a:lvl3pPr marL="11430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latin typeface="PT Root UI Web" charset="0"/>
                <a:ea typeface="PT Root UI Web" charset="0"/>
                <a:cs typeface="PT Root UI Web" charset="0"/>
              </a:defRPr>
            </a:lvl3pPr>
            <a:lvl4pPr marL="16002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latin typeface="PT Root UI Web" charset="0"/>
                <a:ea typeface="PT Root UI Web" charset="0"/>
                <a:cs typeface="PT Root UI Web" charset="0"/>
              </a:defRPr>
            </a:lvl4pPr>
            <a:lvl5pPr marL="20574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Пример подзаголовка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5D178-E594-D844-97D2-079364490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871" y="1311275"/>
            <a:ext cx="3749716" cy="1260475"/>
          </a:xfrm>
        </p:spPr>
        <p:txBody>
          <a:bodyPr anchor="b"/>
          <a:lstStyle/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C6943834-227F-F14D-B2DA-DF04C2CCA1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092030"/>
          </a:xfrm>
          <a:prstGeom prst="rect">
            <a:avLst/>
          </a:prstGeom>
          <a:gradFill>
            <a:gsLst>
              <a:gs pos="10000">
                <a:srgbClr val="00A7B5"/>
              </a:gs>
              <a:gs pos="94000">
                <a:srgbClr val="276092"/>
              </a:gs>
            </a:gsLst>
            <a:lin ang="174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2D58B04-B6CB-CF4C-A943-2E1705214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8263" y="2787775"/>
            <a:ext cx="3724784" cy="2016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latin typeface="+mj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15C1931-C31C-A749-9C70-8AD6FAFBA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39724"/>
            <a:ext cx="7487939" cy="2232025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65A8F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продолжение названия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E58DF284-F437-5142-B6C0-D167198725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2859857"/>
            <a:ext cx="4724587" cy="504056"/>
          </a:xfrm>
          <a:prstGeom prst="rect">
            <a:avLst/>
          </a:prstGeom>
        </p:spPr>
        <p:txBody>
          <a:bodyPr anchor="t"/>
          <a:lstStyle>
            <a:lvl1pPr marL="4763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500">
                <a:solidFill>
                  <a:srgbClr val="00A7B5"/>
                </a:solidFill>
                <a:latin typeface="+mj-lt"/>
                <a:ea typeface="PT Root UI Web" panose="020B0303020202020204" pitchFamily="34" charset="0"/>
              </a:defRPr>
            </a:lvl1pPr>
          </a:lstStyle>
          <a:p>
            <a:r>
              <a:rPr lang="ru-RU" dirty="0"/>
              <a:t>ФИО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7049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F76EE0AA-C347-3040-AED5-42F8C5B75D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2" y="1671639"/>
            <a:ext cx="6930387" cy="2340112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Шаблон с цитатой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99AE51-EBEA-FD44-AEFD-70FE69E47DB5}"/>
              </a:ext>
            </a:extLst>
          </p:cNvPr>
          <p:cNvCxnSpPr/>
          <p:nvPr userDrawn="1"/>
        </p:nvCxnSpPr>
        <p:spPr>
          <a:xfrm>
            <a:off x="836613" y="4461750"/>
            <a:ext cx="1377250" cy="0"/>
          </a:xfrm>
          <a:prstGeom prst="line">
            <a:avLst/>
          </a:prstGeom>
          <a:ln w="28575">
            <a:solidFill>
              <a:srgbClr val="00A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275470-4E15-F344-8BE6-3B127BC4F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2412" y="1671431"/>
            <a:ext cx="539588" cy="366920"/>
          </a:xfrm>
          <a:prstGeom prst="rect">
            <a:avLst/>
          </a:prstGeom>
        </p:spPr>
      </p:pic>
      <p:sp>
        <p:nvSpPr>
          <p:cNvPr id="13" name="Текст 10">
            <a:extLst>
              <a:ext uri="{FF2B5EF4-FFF2-40B4-BE49-F238E27FC236}">
                <a16:creationId xmlns:a16="http://schemas.microsoft.com/office/drawing/2014/main" id="{3E28206C-6DD5-8343-9152-CD59D6949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523" y="4551750"/>
            <a:ext cx="2807478" cy="241637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00A8B6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736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>
            <a:extLst>
              <a:ext uri="{FF2B5EF4-FFF2-40B4-BE49-F238E27FC236}">
                <a16:creationId xmlns:a16="http://schemas.microsoft.com/office/drawing/2014/main" id="{56E2E995-FB40-C44B-93F4-8B45370F8C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2863458"/>
            <a:ext cx="4724587" cy="504056"/>
          </a:xfrm>
          <a:prstGeom prst="rect">
            <a:avLst/>
          </a:prstGeom>
        </p:spPr>
        <p:txBody>
          <a:bodyPr anchor="t"/>
          <a:lstStyle>
            <a:lvl1pPr marL="4763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500">
                <a:solidFill>
                  <a:srgbClr val="00A7B5"/>
                </a:solidFill>
                <a:latin typeface="+mj-lt"/>
                <a:ea typeface="PT Root UI Web" panose="020B0303020202020204" pitchFamily="34" charset="0"/>
              </a:defRPr>
            </a:lvl1pPr>
          </a:lstStyle>
          <a:p>
            <a:r>
              <a:rPr lang="ru-RU" dirty="0"/>
              <a:t>ФИО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330F6E-386C-744D-AB83-273FD7FAD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43325"/>
            <a:ext cx="8351837" cy="2232025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Второй вариант</a:t>
            </a:r>
            <a:br>
              <a:rPr lang="ru-RU" dirty="0"/>
            </a:br>
            <a:r>
              <a:rPr lang="ru-RU" dirty="0"/>
              <a:t>обложки презентации</a:t>
            </a:r>
            <a:br>
              <a:rPr lang="ru-RU" dirty="0"/>
            </a:br>
            <a:r>
              <a:rPr lang="ru-RU" dirty="0"/>
              <a:t>на темном фоне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1419622"/>
            <a:ext cx="8064500" cy="27363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ПРИМЕР</a:t>
            </a:r>
            <a:br>
              <a:rPr lang="ru-RU" dirty="0"/>
            </a:br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ЧЕТЫРЕ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1716750"/>
            <a:ext cx="7739587" cy="3087024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236192"/>
                </a:solidFill>
                <a:latin typeface="+mn-lt"/>
              </a:defRPr>
            </a:lvl1pPr>
          </a:lstStyle>
          <a:p>
            <a:r>
              <a:rPr lang="ru-RU" dirty="0"/>
              <a:t>Шаблон </a:t>
            </a:r>
            <a:br>
              <a:rPr lang="ru-RU" dirty="0"/>
            </a:br>
            <a:r>
              <a:rPr lang="ru-RU" dirty="0"/>
              <a:t>для раздела №2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7000" y="1086750"/>
            <a:ext cx="3735000" cy="27900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Шаблон </a:t>
            </a:r>
            <a:br>
              <a:rPr lang="ru-RU" dirty="0"/>
            </a:br>
            <a:r>
              <a:rPr lang="ru-RU" dirty="0"/>
              <a:t>для раздела №3</a:t>
            </a:r>
          </a:p>
        </p:txBody>
      </p:sp>
    </p:spTree>
    <p:extLst>
      <p:ext uri="{BB962C8B-B14F-4D97-AF65-F5344CB8AC3E}">
        <p14:creationId xmlns:p14="http://schemas.microsoft.com/office/powerpoint/2010/main" val="62030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5" y="2564253"/>
            <a:ext cx="5355625" cy="223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Шаблон </a:t>
            </a:r>
            <a:br>
              <a:rPr lang="ru-RU" dirty="0"/>
            </a:br>
            <a:r>
              <a:rPr lang="ru-RU" dirty="0"/>
              <a:t>для раздела №4</a:t>
            </a:r>
          </a:p>
        </p:txBody>
      </p:sp>
    </p:spTree>
    <p:extLst>
      <p:ext uri="{BB962C8B-B14F-4D97-AF65-F5344CB8AC3E}">
        <p14:creationId xmlns:p14="http://schemas.microsoft.com/office/powerpoint/2010/main" val="398953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D801C4-BA5F-7FD3-0B22-89F6970A2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62562" y="339725"/>
            <a:ext cx="829438" cy="216000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2564253"/>
            <a:ext cx="6974587" cy="2232025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Шаблон </a:t>
            </a:r>
            <a:br>
              <a:rPr lang="ru-RU" dirty="0"/>
            </a:br>
            <a:r>
              <a:rPr lang="ru-RU" dirty="0"/>
              <a:t>для раздела №4</a:t>
            </a:r>
          </a:p>
        </p:txBody>
      </p:sp>
    </p:spTree>
    <p:extLst>
      <p:ext uri="{BB962C8B-B14F-4D97-AF65-F5344CB8AC3E}">
        <p14:creationId xmlns:p14="http://schemas.microsoft.com/office/powerpoint/2010/main" val="3480326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9A8A36-A4CB-054C-B611-8845D4782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2578" y="1859768"/>
            <a:ext cx="3458843" cy="10801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3200" b="0">
                <a:solidFill>
                  <a:srgbClr val="236092"/>
                </a:solidFill>
                <a:latin typeface="+mj-lt"/>
              </a:defRPr>
            </a:lvl1pPr>
          </a:lstStyle>
          <a:p>
            <a:r>
              <a:rPr lang="ru-RU" dirty="0"/>
              <a:t>Ответы</a:t>
            </a:r>
            <a:br>
              <a:rPr lang="ru-RU" dirty="0"/>
            </a:br>
            <a:r>
              <a:rPr lang="ru-RU" dirty="0"/>
              <a:t>на вопросы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210063" y="3613973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760539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768132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D98D028-1455-9AF7-901D-3BA09F43C9D6}"/>
              </a:ext>
            </a:extLst>
          </p:cNvPr>
          <p:cNvGrpSpPr/>
          <p:nvPr userDrawn="1"/>
        </p:nvGrpSpPr>
        <p:grpSpPr>
          <a:xfrm>
            <a:off x="477000" y="3985831"/>
            <a:ext cx="8307251" cy="873103"/>
            <a:chOff x="477000" y="3985831"/>
            <a:chExt cx="8307251" cy="873103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F9EE4F6-2201-1681-A5BE-0278B49EED95}"/>
                </a:ext>
              </a:extLst>
            </p:cNvPr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3FE840F-61E4-8C8F-2144-77BF91F342DF}"/>
                  </a:ext>
                </a:extLst>
              </p:cNvPr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vk.com/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2DAAFAE4-401D-56D6-8396-7FEB4D788C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FFCC196B-AC26-753C-11A0-6A31D1D009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348DF1B-7B50-282B-2BEE-8BB227CC8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7000" y="4069666"/>
              <a:ext cx="450191" cy="449579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42DD693-DF76-A333-818C-33C8EF3397C5}"/>
                </a:ext>
              </a:extLst>
            </p:cNvPr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734BB80-38EA-4236-AEAE-B04DA3EC6172}"/>
                  </a:ext>
                </a:extLst>
              </p:cNvPr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3772F813-A51F-BEA4-0F24-C995DB9F01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58CBF313-DA10-745F-BE28-E275328B8E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DC1FF94-5E9B-D9D1-C8BD-2F9D9771C66C}"/>
                </a:ext>
              </a:extLst>
            </p:cNvPr>
            <p:cNvSpPr/>
            <p:nvPr userDrawn="1"/>
          </p:nvSpPr>
          <p:spPr>
            <a:xfrm>
              <a:off x="3582000" y="4596078"/>
              <a:ext cx="18917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050" b="0" i="0" u="sng" strike="noStrike" cap="none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  <a:hlinkClick r:id="rId8"/>
                </a:rPr>
                <a:t>https://t.me/infotecs_official</a:t>
              </a:r>
              <a:endParaRPr lang="ru-RU" sz="12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3337E0A-674F-18C9-3249-0A32A5232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681" y="3985831"/>
              <a:ext cx="615209" cy="617252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D1B5FD-BD1C-15BD-8475-97DE44E63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" t="11681" r="11006" b="14337"/>
          <a:stretch/>
        </p:blipFill>
        <p:spPr>
          <a:xfrm>
            <a:off x="3424498" y="644930"/>
            <a:ext cx="2295000" cy="8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78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210063" y="3606750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F59CB8DE-9707-3A41-BFB0-F10FA55E7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2176" y="1962463"/>
            <a:ext cx="3772277" cy="8216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>
                <a:srgbClr val="D2715F"/>
              </a:buClr>
              <a:buFont typeface="Courier New" panose="02070309020205020404" pitchFamily="49" charset="0"/>
              <a:buNone/>
              <a:defRPr sz="1200" b="0" i="0">
                <a:solidFill>
                  <a:schemeClr val="bg1"/>
                </a:solidFill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r>
              <a:rPr lang="ru-RU" dirty="0"/>
              <a:t>(Удалить блок если не нужен) ФИО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 err="1"/>
              <a:t>xxx@infotecs.ru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753316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760909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EE1B9F7-21DE-071D-2A9A-D8FC343A0D4C}"/>
              </a:ext>
            </a:extLst>
          </p:cNvPr>
          <p:cNvGrpSpPr/>
          <p:nvPr userDrawn="1"/>
        </p:nvGrpSpPr>
        <p:grpSpPr>
          <a:xfrm>
            <a:off x="477000" y="3985831"/>
            <a:ext cx="8307251" cy="873103"/>
            <a:chOff x="477000" y="3985831"/>
            <a:chExt cx="8307251" cy="873103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4351685A-9CB8-57F0-6CAF-1AB22C1A5A98}"/>
                </a:ext>
              </a:extLst>
            </p:cNvPr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2D5954E5-CE31-D8BC-B20A-608941BAF156}"/>
                  </a:ext>
                </a:extLst>
              </p:cNvPr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vk.com/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6C6ABDF-A168-9319-9405-9C40C8AE6B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4CE84FBA-9AB6-0864-1BEF-611CA989B5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40E71B2-BC58-E972-73D9-61B74ED1F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7000" y="4069666"/>
              <a:ext cx="450191" cy="449579"/>
            </a:xfrm>
            <a:prstGeom prst="rect">
              <a:avLst/>
            </a:prstGeom>
          </p:spPr>
        </p:pic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40220548-EC00-F7B4-A0F3-5E6DC214C245}"/>
                </a:ext>
              </a:extLst>
            </p:cNvPr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914D9B4D-3A12-024B-0002-02596B917490}"/>
                  </a:ext>
                </a:extLst>
              </p:cNvPr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0B35A8A2-21AC-79F3-C541-69DD00392D3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D1B79D11-1798-B935-D724-D31D829EF5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EA4F043-200C-0B80-C8B0-A7C3F6DCFCC4}"/>
                </a:ext>
              </a:extLst>
            </p:cNvPr>
            <p:cNvSpPr/>
            <p:nvPr userDrawn="1"/>
          </p:nvSpPr>
          <p:spPr>
            <a:xfrm>
              <a:off x="3582000" y="4596078"/>
              <a:ext cx="18917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050" b="0" i="0" u="sng" strike="noStrike" cap="none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  <a:hlinkClick r:id="rId8"/>
                </a:rPr>
                <a:t>https://t.me/infotecs_official</a:t>
              </a:r>
              <a:endParaRPr lang="ru-RU" sz="12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FEBB8BFD-D668-20AB-7600-327415F5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681" y="3985831"/>
              <a:ext cx="615209" cy="617252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D1B5FD-BD1C-15BD-8475-97DE44E63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" t="11681" r="11006" b="14337"/>
          <a:stretch/>
        </p:blipFill>
        <p:spPr>
          <a:xfrm>
            <a:off x="3424498" y="644930"/>
            <a:ext cx="2295000" cy="8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48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28BF33C-7BA4-9146-AC7C-D795F7024B90}"/>
              </a:ext>
            </a:extLst>
          </p:cNvPr>
          <p:cNvSpPr txBox="1">
            <a:spLocks/>
          </p:cNvSpPr>
          <p:nvPr userDrawn="1"/>
        </p:nvSpPr>
        <p:spPr>
          <a:xfrm>
            <a:off x="4077000" y="205755"/>
            <a:ext cx="5184576" cy="54520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PT Root UI Web" charset="0"/>
                <a:cs typeface="PT Root UI Web" charset="0"/>
              </a:defRPr>
            </a:lvl1pPr>
          </a:lstStyle>
          <a:p>
            <a:r>
              <a:rPr lang="ru-RU" sz="500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" t="11681" r="11006" b="14337"/>
          <a:stretch/>
        </p:blipFill>
        <p:spPr>
          <a:xfrm>
            <a:off x="3424498" y="644930"/>
            <a:ext cx="2295000" cy="855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 userDrawn="1"/>
        </p:nvSpPr>
        <p:spPr>
          <a:xfrm>
            <a:off x="689094" y="4577540"/>
            <a:ext cx="2964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https://vk.com/infotecs_news</a:t>
            </a:r>
            <a:endParaRPr lang="ru-RU" sz="11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506058" y="4577540"/>
            <a:ext cx="297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https://t.me/infotecs_news</a:t>
            </a:r>
            <a:r>
              <a:rPr lang="de-DE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0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388" y="4127961"/>
            <a:ext cx="675428" cy="6780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422" y="4127961"/>
            <a:ext cx="679260" cy="68151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183" y="4127961"/>
            <a:ext cx="446518" cy="4495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537" y="4127961"/>
            <a:ext cx="450191" cy="44957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79A8A36-A4CB-054C-B611-8845D4782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2578" y="1851670"/>
            <a:ext cx="3458843" cy="10801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000" b="0">
                <a:solidFill>
                  <a:srgbClr val="00A8B6"/>
                </a:solidFill>
                <a:latin typeface="+mj-lt"/>
              </a:defRPr>
            </a:lvl1pPr>
          </a:lstStyle>
          <a:p>
            <a:r>
              <a:rPr lang="ru-RU" dirty="0"/>
              <a:t>Ответы</a:t>
            </a:r>
            <a:br>
              <a:rPr lang="ru-RU" dirty="0"/>
            </a:br>
            <a:r>
              <a:rPr lang="ru-RU" dirty="0"/>
              <a:t>на вопросы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3375" y="1594512"/>
            <a:ext cx="6057250" cy="624233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rgbClr val="00A7B5"/>
                </a:solidFill>
                <a:latin typeface="+mj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10063" y="3704566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F59CB8DE-9707-3A41-BFB0-F10FA55E7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2176" y="2495183"/>
            <a:ext cx="3772277" cy="8216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>
                <a:srgbClr val="D2715F"/>
              </a:buClr>
              <a:buFont typeface="Courier New" panose="02070309020205020404" pitchFamily="49" charset="0"/>
              <a:buNone/>
              <a:defRPr sz="1200" b="0" i="0">
                <a:solidFill>
                  <a:srgbClr val="00A7B5"/>
                </a:solidFill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r>
              <a:rPr lang="ru-RU" dirty="0"/>
              <a:t>(Удалить блок если не нужен) ФИО</a:t>
            </a:r>
          </a:p>
          <a:p>
            <a:r>
              <a:rPr lang="ru-RU" dirty="0"/>
              <a:t>Должность</a:t>
            </a:r>
          </a:p>
          <a:p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 err="1"/>
              <a:t>xxx@infotecs.ru</a:t>
            </a:r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851132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858725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" t="11681" r="11006" b="14337"/>
          <a:stretch/>
        </p:blipFill>
        <p:spPr>
          <a:xfrm>
            <a:off x="3424498" y="644930"/>
            <a:ext cx="2295000" cy="855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689094" y="4577540"/>
            <a:ext cx="2964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https://vk.com/infotecs_news</a:t>
            </a:r>
            <a:endParaRPr lang="ru-RU" sz="11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506058" y="4577540"/>
            <a:ext cx="297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https://t.me/infotecs_news</a:t>
            </a:r>
            <a:r>
              <a:rPr lang="de-DE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0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388" y="4127961"/>
            <a:ext cx="675428" cy="6780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422" y="4127961"/>
            <a:ext cx="679260" cy="6815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183" y="4127961"/>
            <a:ext cx="446518" cy="4495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537" y="4127961"/>
            <a:ext cx="450191" cy="449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4526B1-DD2E-7744-9FF1-923574DD3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3" y="2751755"/>
            <a:ext cx="2835387" cy="20520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36192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0BB9682D-31CC-B04E-9E47-0C0832086A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571751"/>
            <a:ext cx="4319588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E404479-3AC9-B74D-99F1-E1A32826B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832001"/>
            <a:ext cx="4319588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21526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02F958-5CC9-A942-9328-B9409C48D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39724"/>
            <a:ext cx="5832475" cy="3582026"/>
          </a:xfrm>
          <a:prstGeom prst="rect">
            <a:avLst/>
          </a:prstGeom>
        </p:spPr>
        <p:txBody>
          <a:bodyPr anchor="t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продолжение названия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19E0A8A5-BC10-9B46-99EC-E9F2FA72AA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4299719"/>
            <a:ext cx="4724587" cy="504056"/>
          </a:xfrm>
          <a:prstGeom prst="rect">
            <a:avLst/>
          </a:prstGeom>
        </p:spPr>
        <p:txBody>
          <a:bodyPr anchor="t"/>
          <a:lstStyle>
            <a:lvl1pPr marL="4763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500">
                <a:solidFill>
                  <a:schemeClr val="tx1"/>
                </a:solidFill>
                <a:latin typeface="+mj-lt"/>
                <a:ea typeface="PT Root UI Web" panose="020B0303020202020204" pitchFamily="34" charset="0"/>
              </a:defRPr>
            </a:lvl1pPr>
          </a:lstStyle>
          <a:p>
            <a:r>
              <a:rPr lang="ru-RU" dirty="0"/>
              <a:t>ФИО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75132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1716750"/>
            <a:ext cx="8640067" cy="3087024"/>
          </a:xfrm>
          <a:prstGeom prst="rect">
            <a:avLst/>
          </a:prstGeom>
        </p:spPr>
        <p:txBody>
          <a:bodyPr anchor="b"/>
          <a:lstStyle>
            <a:lvl1pPr algn="l">
              <a:defRPr sz="5400" b="1" baseline="0">
                <a:solidFill>
                  <a:srgbClr val="236192"/>
                </a:solidFill>
                <a:latin typeface="+mn-lt"/>
              </a:defRPr>
            </a:lvl1pPr>
          </a:lstStyle>
          <a:p>
            <a:r>
              <a:rPr lang="ru-RU" dirty="0"/>
              <a:t>Шаблон </a:t>
            </a:r>
            <a:br>
              <a:rPr lang="ru-RU" dirty="0"/>
            </a:br>
            <a:r>
              <a:rPr lang="ru-RU" dirty="0"/>
              <a:t>для раздела №2</a:t>
            </a:r>
          </a:p>
        </p:txBody>
      </p:sp>
    </p:spTree>
    <p:extLst>
      <p:ext uri="{BB962C8B-B14F-4D97-AF65-F5344CB8AC3E}">
        <p14:creationId xmlns:p14="http://schemas.microsoft.com/office/powerpoint/2010/main" val="1569550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9A8A36-A4CB-054C-B611-8845D4782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2578" y="1859768"/>
            <a:ext cx="3458843" cy="10801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000" b="0">
                <a:solidFill>
                  <a:srgbClr val="003061"/>
                </a:solidFill>
                <a:latin typeface="+mj-lt"/>
              </a:defRPr>
            </a:lvl1pPr>
          </a:lstStyle>
          <a:p>
            <a:r>
              <a:rPr lang="ru-RU" dirty="0"/>
              <a:t>Ответы</a:t>
            </a:r>
            <a:br>
              <a:rPr lang="ru-RU" dirty="0"/>
            </a:br>
            <a:r>
              <a:rPr lang="ru-RU" dirty="0"/>
              <a:t>на вопросы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210063" y="3613973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760539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768132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D98D028-1455-9AF7-901D-3BA09F43C9D6}"/>
              </a:ext>
            </a:extLst>
          </p:cNvPr>
          <p:cNvGrpSpPr/>
          <p:nvPr userDrawn="1"/>
        </p:nvGrpSpPr>
        <p:grpSpPr>
          <a:xfrm>
            <a:off x="477000" y="3985831"/>
            <a:ext cx="8307251" cy="873103"/>
            <a:chOff x="477000" y="3985831"/>
            <a:chExt cx="8307251" cy="873103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F9EE4F6-2201-1681-A5BE-0278B49EED95}"/>
                </a:ext>
              </a:extLst>
            </p:cNvPr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3FE840F-61E4-8C8F-2144-77BF91F342DF}"/>
                  </a:ext>
                </a:extLst>
              </p:cNvPr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vk.com/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2DAAFAE4-401D-56D6-8396-7FEB4D788C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FFCC196B-AC26-753C-11A0-6A31D1D009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348DF1B-7B50-282B-2BEE-8BB227CC8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000" y="4069666"/>
              <a:ext cx="450191" cy="449579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42DD693-DF76-A333-818C-33C8EF3397C5}"/>
                </a:ext>
              </a:extLst>
            </p:cNvPr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734BB80-38EA-4236-AEAE-B04DA3EC6172}"/>
                  </a:ext>
                </a:extLst>
              </p:cNvPr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3772F813-A51F-BEA4-0F24-C995DB9F01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58CBF313-DA10-745F-BE28-E275328B8E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DC1FF94-5E9B-D9D1-C8BD-2F9D9771C66C}"/>
                </a:ext>
              </a:extLst>
            </p:cNvPr>
            <p:cNvSpPr/>
            <p:nvPr userDrawn="1"/>
          </p:nvSpPr>
          <p:spPr>
            <a:xfrm>
              <a:off x="3582000" y="4596078"/>
              <a:ext cx="18917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050" b="0" i="0" u="sng" strike="noStrike" cap="none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  <a:hlinkClick r:id="rId8"/>
                </a:rPr>
                <a:t>https://t.me/infotecs_official</a:t>
              </a:r>
              <a:endParaRPr lang="ru-RU" sz="12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3337E0A-674F-18C9-3249-0A32A5232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81" y="3985831"/>
              <a:ext cx="615209" cy="61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148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3375" y="1594512"/>
            <a:ext cx="6057250" cy="624233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rgbClr val="003061"/>
                </a:solidFill>
                <a:latin typeface="+mj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210063" y="3606750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F59CB8DE-9707-3A41-BFB0-F10FA55E7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2176" y="2495183"/>
            <a:ext cx="3772277" cy="8216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>
                <a:srgbClr val="D2715F"/>
              </a:buClr>
              <a:buFont typeface="Courier New" panose="02070309020205020404" pitchFamily="49" charset="0"/>
              <a:buNone/>
              <a:defRPr sz="1200" b="0" i="0">
                <a:solidFill>
                  <a:srgbClr val="003061"/>
                </a:solidFill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r>
              <a:rPr lang="ru-RU" dirty="0"/>
              <a:t>(Удалить блок если не нужен) ФИО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 err="1"/>
              <a:t>xxx@infotecs.ru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753316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760909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EE1B9F7-21DE-071D-2A9A-D8FC343A0D4C}"/>
              </a:ext>
            </a:extLst>
          </p:cNvPr>
          <p:cNvGrpSpPr/>
          <p:nvPr userDrawn="1"/>
        </p:nvGrpSpPr>
        <p:grpSpPr>
          <a:xfrm>
            <a:off x="477000" y="3985831"/>
            <a:ext cx="8307251" cy="873103"/>
            <a:chOff x="477000" y="3985831"/>
            <a:chExt cx="8307251" cy="873103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4351685A-9CB8-57F0-6CAF-1AB22C1A5A98}"/>
                </a:ext>
              </a:extLst>
            </p:cNvPr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2D5954E5-CE31-D8BC-B20A-608941BAF156}"/>
                  </a:ext>
                </a:extLst>
              </p:cNvPr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vk.com/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6C6ABDF-A168-9319-9405-9C40C8AE6B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4CE84FBA-9AB6-0864-1BEF-611CA989B5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40E71B2-BC58-E972-73D9-61B74ED1F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000" y="4069666"/>
              <a:ext cx="450191" cy="449579"/>
            </a:xfrm>
            <a:prstGeom prst="rect">
              <a:avLst/>
            </a:prstGeom>
          </p:spPr>
        </p:pic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40220548-EC00-F7B4-A0F3-5E6DC214C245}"/>
                </a:ext>
              </a:extLst>
            </p:cNvPr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914D9B4D-3A12-024B-0002-02596B917490}"/>
                  </a:ext>
                </a:extLst>
              </p:cNvPr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0B35A8A2-21AC-79F3-C541-69DD00392D3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D1B79D11-1798-B935-D724-D31D829EF5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EA4F043-200C-0B80-C8B0-A7C3F6DCFCC4}"/>
                </a:ext>
              </a:extLst>
            </p:cNvPr>
            <p:cNvSpPr/>
            <p:nvPr userDrawn="1"/>
          </p:nvSpPr>
          <p:spPr>
            <a:xfrm>
              <a:off x="3582000" y="4596078"/>
              <a:ext cx="18917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050" b="0" i="0" u="sng" strike="noStrike" cap="none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  <a:sym typeface="Arial"/>
                  <a:hlinkClick r:id="rId8"/>
                </a:rPr>
                <a:t>https://t.me/infotecs_official</a:t>
              </a:r>
              <a:endParaRPr lang="ru-RU" sz="12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FEBB8BFD-D668-20AB-7600-327415F5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81" y="3985831"/>
              <a:ext cx="615209" cy="61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597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02F958-5CC9-A942-9328-B9409C48D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39724"/>
            <a:ext cx="5832475" cy="3582026"/>
          </a:xfrm>
          <a:prstGeom prst="rect">
            <a:avLst/>
          </a:prstGeom>
        </p:spPr>
        <p:txBody>
          <a:bodyPr anchor="t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продолжение названия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19E0A8A5-BC10-9B46-99EC-E9F2FA72AA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4299719"/>
            <a:ext cx="4724587" cy="504056"/>
          </a:xfrm>
          <a:prstGeom prst="rect">
            <a:avLst/>
          </a:prstGeom>
        </p:spPr>
        <p:txBody>
          <a:bodyPr anchor="t"/>
          <a:lstStyle>
            <a:lvl1pPr marL="4763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500">
                <a:solidFill>
                  <a:schemeClr val="tx1"/>
                </a:solidFill>
                <a:latin typeface="+mj-lt"/>
                <a:ea typeface="PT Root UI Web" panose="020B0303020202020204" pitchFamily="34" charset="0"/>
              </a:defRPr>
            </a:lvl1pPr>
          </a:lstStyle>
          <a:p>
            <a:r>
              <a:rPr lang="ru-RU" dirty="0"/>
              <a:t>ФИО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756636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1716750"/>
            <a:ext cx="8640067" cy="3087024"/>
          </a:xfrm>
          <a:prstGeom prst="rect">
            <a:avLst/>
          </a:prstGeom>
        </p:spPr>
        <p:txBody>
          <a:bodyPr anchor="b"/>
          <a:lstStyle>
            <a:lvl1pPr algn="l">
              <a:defRPr sz="5400" b="1" baseline="0">
                <a:solidFill>
                  <a:srgbClr val="236092"/>
                </a:solidFill>
                <a:latin typeface="+mn-lt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67756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9A8A36-A4CB-054C-B611-8845D4782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2578" y="1859768"/>
            <a:ext cx="3458843" cy="10801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Ответы</a:t>
            </a:r>
            <a:br>
              <a:rPr lang="ru-RU" dirty="0"/>
            </a:br>
            <a:r>
              <a:rPr lang="ru-RU" dirty="0"/>
              <a:t>на вопросы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210063" y="3613973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chemeClr val="tx1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chemeClr val="tx1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chemeClr val="tx1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760539"/>
            <a:ext cx="24122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768132"/>
            <a:ext cx="24122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729469B-AC55-DBF2-90C5-F547A503F71E}"/>
              </a:ext>
            </a:extLst>
          </p:cNvPr>
          <p:cNvGrpSpPr/>
          <p:nvPr userDrawn="1"/>
        </p:nvGrpSpPr>
        <p:grpSpPr>
          <a:xfrm>
            <a:off x="477000" y="3993647"/>
            <a:ext cx="8307251" cy="873103"/>
            <a:chOff x="477000" y="3985831"/>
            <a:chExt cx="8307251" cy="87310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CC31F2C-B79C-57E3-83A6-21C7F6F6CB1D}"/>
                </a:ext>
              </a:extLst>
            </p:cNvPr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568F9838-D779-024C-53AC-9232D98C8F1E}"/>
                  </a:ext>
                </a:extLst>
              </p:cNvPr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vk.com/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infotecs_news</a:t>
                </a:r>
                <a:endParaRPr lang="ru-RU" sz="1200" b="0" i="0" dirty="0">
                  <a:solidFill>
                    <a:schemeClr val="tx1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6546B6-8A5B-EA89-785F-FF1DD26860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74F8C0D0-0681-6845-0E07-1D99210893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2748044-22EE-BCE3-2633-EDD2CBD38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000" y="4069666"/>
              <a:ext cx="450191" cy="449579"/>
            </a:xfrm>
            <a:prstGeom prst="rect">
              <a:avLst/>
            </a:prstGeom>
          </p:spPr>
        </p:pic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ED87262-196C-23AB-8544-C1F71660ACD4}"/>
                </a:ext>
              </a:extLst>
            </p:cNvPr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8778242-61EA-D386-CB71-7EC9C0BC3841}"/>
                  </a:ext>
                </a:extLst>
              </p:cNvPr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tx1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1D43E825-5EDA-8533-5287-3AF9619204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6C8B6DD5-11D1-8B78-E5D2-5256E921A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F16674A-40CB-035C-E0F5-114446C16736}"/>
                </a:ext>
              </a:extLst>
            </p:cNvPr>
            <p:cNvSpPr/>
            <p:nvPr userDrawn="1"/>
          </p:nvSpPr>
          <p:spPr>
            <a:xfrm>
              <a:off x="3582000" y="4596078"/>
              <a:ext cx="18917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050" b="0" i="0" u="sng" strike="noStrike" cap="none" dirty="0">
                  <a:solidFill>
                    <a:schemeClr val="tx1"/>
                  </a:solidFill>
                  <a:effectLst/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https://t.me/infotecs_official</a:t>
              </a:r>
              <a:endParaRPr lang="ru-RU" sz="1200" b="0" i="0" dirty="0">
                <a:solidFill>
                  <a:schemeClr val="tx1"/>
                </a:solidFill>
                <a:latin typeface="+mn-lt"/>
                <a:ea typeface="PT Root UI Web Light" charset="0"/>
                <a:cs typeface="PT Root UI Web Light" charset="0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70E7AA-D2AD-C246-9F6C-4523DAEADD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81" y="3985831"/>
              <a:ext cx="615209" cy="61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099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3375" y="1594512"/>
            <a:ext cx="6057250" cy="624233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F59CB8DE-9707-3A41-BFB0-F10FA55E7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2176" y="2495183"/>
            <a:ext cx="3772277" cy="8216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>
                <a:srgbClr val="D2715F"/>
              </a:buClr>
              <a:buFont typeface="Courier New" panose="02070309020205020404" pitchFamily="49" charset="0"/>
              <a:buNone/>
              <a:defRPr sz="1200" b="0" i="0">
                <a:solidFill>
                  <a:schemeClr val="tx1"/>
                </a:solidFill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r>
              <a:rPr lang="ru-RU" dirty="0"/>
              <a:t>(Удалить блок если не нужен) ФИО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 err="1"/>
              <a:t>xxx@infotecs.ru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C576A6-50A2-E8E2-9964-4B1528D64322}"/>
              </a:ext>
            </a:extLst>
          </p:cNvPr>
          <p:cNvSpPr/>
          <p:nvPr userDrawn="1"/>
        </p:nvSpPr>
        <p:spPr>
          <a:xfrm>
            <a:off x="2210063" y="3613973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chemeClr val="tx1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chemeClr val="tx1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chemeClr val="tx1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B4AE629-CEB2-E316-A3D5-774D3A300D94}"/>
              </a:ext>
            </a:extLst>
          </p:cNvPr>
          <p:cNvCxnSpPr/>
          <p:nvPr userDrawn="1"/>
        </p:nvCxnSpPr>
        <p:spPr>
          <a:xfrm flipH="1">
            <a:off x="539750" y="3760539"/>
            <a:ext cx="24122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F368920-DADF-56A3-DC28-EFA1844CD3C2}"/>
              </a:ext>
            </a:extLst>
          </p:cNvPr>
          <p:cNvCxnSpPr/>
          <p:nvPr userDrawn="1"/>
        </p:nvCxnSpPr>
        <p:spPr>
          <a:xfrm flipH="1">
            <a:off x="6192000" y="3768132"/>
            <a:ext cx="24122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67BEEB6-26C7-4A19-F520-A1E4648223CC}"/>
              </a:ext>
            </a:extLst>
          </p:cNvPr>
          <p:cNvGrpSpPr/>
          <p:nvPr userDrawn="1"/>
        </p:nvGrpSpPr>
        <p:grpSpPr>
          <a:xfrm>
            <a:off x="477000" y="3993647"/>
            <a:ext cx="8307251" cy="873103"/>
            <a:chOff x="477000" y="3985831"/>
            <a:chExt cx="8307251" cy="873103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BC00E9DE-25C7-504A-DC1E-A074F0C87050}"/>
                </a:ext>
              </a:extLst>
            </p:cNvPr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9035511-A19F-91B8-FB73-14DD83888763}"/>
                  </a:ext>
                </a:extLst>
              </p:cNvPr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vk.com/</a:t>
                </a:r>
                <a:r>
                  <a:rPr lang="en-US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infotecs_news</a:t>
                </a:r>
                <a:endParaRPr lang="ru-RU" sz="1200" b="0" i="0" dirty="0">
                  <a:solidFill>
                    <a:schemeClr val="tx1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A0AF004F-1D7A-B383-364D-5A158B1550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40532178-4DCD-69C8-6038-90AB736768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FBA4F4D-C7BE-B0C6-3BED-71E29E98A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000" y="4069666"/>
              <a:ext cx="450191" cy="449579"/>
            </a:xfrm>
            <a:prstGeom prst="rect">
              <a:avLst/>
            </a:prstGeom>
          </p:spPr>
        </p:pic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E5248FF1-0BC2-9F9F-4629-B4991551D23E}"/>
                </a:ext>
              </a:extLst>
            </p:cNvPr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CCE48A-3A3D-BD36-DDF0-4A42936F0580}"/>
                  </a:ext>
                </a:extLst>
              </p:cNvPr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tx1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EFC4321-40F1-1E5B-72E8-D23AF5AB18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60F9FC0A-CCCC-58E4-73A6-900D1C60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0920F81-3975-8EBA-988C-30B0C6F03D7F}"/>
                </a:ext>
              </a:extLst>
            </p:cNvPr>
            <p:cNvSpPr/>
            <p:nvPr userDrawn="1"/>
          </p:nvSpPr>
          <p:spPr>
            <a:xfrm>
              <a:off x="3582000" y="4596078"/>
              <a:ext cx="18917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050" b="0" i="0" u="sng" strike="noStrike" cap="none" dirty="0">
                  <a:solidFill>
                    <a:schemeClr val="tx1"/>
                  </a:solidFill>
                  <a:effectLst/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https://t.me/infotecs_official</a:t>
              </a:r>
              <a:endParaRPr lang="ru-RU" sz="1200" b="0" i="0" dirty="0">
                <a:solidFill>
                  <a:schemeClr val="tx1"/>
                </a:solidFill>
                <a:latin typeface="+mn-lt"/>
                <a:ea typeface="PT Root UI Web Light" charset="0"/>
                <a:cs typeface="PT Root UI Web Light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2B9EF90-4938-7739-476A-D1F126EEF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81" y="3985831"/>
              <a:ext cx="615209" cy="61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Четыре секции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BDF19054-BEBA-D548-B6FC-DE5D16A32A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2379496"/>
            <a:ext cx="3734588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D862E951-1980-054F-B0BA-7EDBF820D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6285" y="2379496"/>
            <a:ext cx="3734588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BF75408D-F993-B74C-9C8C-DCCCE78926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613" y="3833542"/>
            <a:ext cx="3734588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A10665DF-0715-8944-93BE-FB83B7098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6285" y="3833542"/>
            <a:ext cx="3734588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17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BDF19054-BEBA-D548-B6FC-DE5D16A32A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2379496"/>
            <a:ext cx="2115387" cy="763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BF75408D-F993-B74C-9C8C-DCCCE78926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613" y="4148542"/>
            <a:ext cx="2115387" cy="763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D60E9720-0FDE-434D-9896-C0F5EDB27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7788" y="2379496"/>
            <a:ext cx="2115387" cy="763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D9EF12A-212B-A14C-A464-1B99AC4C04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7788" y="4139977"/>
            <a:ext cx="2115387" cy="763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E5D213A3-6B99-B54E-9633-AD9E820903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58964" y="2379496"/>
            <a:ext cx="2115387" cy="763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CB2638F-734E-5D4A-AAEA-00282D57F9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58964" y="4139977"/>
            <a:ext cx="2115387" cy="763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9075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Три секции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D862E951-1980-054F-B0BA-7EDBF820D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646699"/>
            <a:ext cx="4308873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A10665DF-0715-8944-93BE-FB83B7098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833542"/>
            <a:ext cx="4308873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07F160F-8793-8D43-98A2-A15636EB01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1459856"/>
            <a:ext cx="4308873" cy="97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44526B1-DD2E-7744-9FF1-923574DD3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3" y="2751755"/>
            <a:ext cx="2835387" cy="20520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36192"/>
                </a:solidFill>
              </a:defRPr>
            </a:lvl1pPr>
          </a:lstStyle>
          <a:p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7792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F76EE0AA-C347-3040-AED5-42F8C5B75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3" y="2571750"/>
            <a:ext cx="8064500" cy="2232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742950" indent="-285750">
              <a:buClr>
                <a:srgbClr val="00A7B5"/>
              </a:buClr>
              <a:buFont typeface="Courier New" panose="02070309020205020404" pitchFamily="49" charset="0"/>
              <a:buChar char="o"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11430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6002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2057400" indent="-228600">
              <a:buClr>
                <a:srgbClr val="D2715F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39501"/>
            <a:ext cx="7559587" cy="971773"/>
          </a:xfrm>
        </p:spPr>
        <p:txBody>
          <a:bodyPr/>
          <a:lstStyle>
            <a:lvl1pPr>
              <a:defRPr sz="3200">
                <a:solidFill>
                  <a:srgbClr val="265A8F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10">
            <a:extLst>
              <a:ext uri="{FF2B5EF4-FFF2-40B4-BE49-F238E27FC236}">
                <a16:creationId xmlns:a16="http://schemas.microsoft.com/office/drawing/2014/main" id="{F76EE0AA-C347-3040-AED5-42F8C5B75D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1671638"/>
            <a:ext cx="8648700" cy="67511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rgbClr val="00A7B5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Если нужен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1499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5D178-E594-D844-97D2-079364490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263" y="1311275"/>
            <a:ext cx="3743325" cy="1260475"/>
          </a:xfrm>
        </p:spPr>
        <p:txBody>
          <a:bodyPr anchor="b"/>
          <a:lstStyle>
            <a:lvl1pPr>
              <a:defRPr>
                <a:solidFill>
                  <a:srgbClr val="265A8F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B0F43-AAE9-CE40-809C-769A88FA96BF}"/>
              </a:ext>
            </a:extLst>
          </p:cNvPr>
          <p:cNvSpPr/>
          <p:nvPr userDrawn="1"/>
        </p:nvSpPr>
        <p:spPr>
          <a:xfrm>
            <a:off x="0" y="0"/>
            <a:ext cx="4572000" cy="509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C6943834-227F-F14D-B2DA-DF04C2CCA1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17625"/>
          </a:xfrm>
          <a:prstGeom prst="rect">
            <a:avLst/>
          </a:prstGeom>
          <a:gradFill>
            <a:gsLst>
              <a:gs pos="10000">
                <a:srgbClr val="00A7B5"/>
              </a:gs>
              <a:gs pos="94000">
                <a:srgbClr val="276092"/>
              </a:gs>
            </a:gsLst>
            <a:lin ang="17400000" scaled="0"/>
          </a:gra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48263" y="2886750"/>
            <a:ext cx="3743325" cy="19170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2715F"/>
              </a:buClr>
              <a:buFontTx/>
              <a:buNone/>
              <a:defRPr sz="1800">
                <a:solidFill>
                  <a:schemeClr val="bg1"/>
                </a:solidFill>
                <a:latin typeface="+mn-lt"/>
                <a:ea typeface="PT Root UI Web" panose="020B0303020202020204" pitchFamily="34" charset="-52"/>
              </a:defRPr>
            </a:lvl1pPr>
            <a:lvl2pPr marL="7429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2pPr>
            <a:lvl3pPr marL="12001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3pPr>
            <a:lvl4pPr marL="16573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4pPr>
            <a:lvl5pPr marL="21145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518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5D178-E594-D844-97D2-079364490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263" y="1311275"/>
            <a:ext cx="3743325" cy="1260475"/>
          </a:xfrm>
        </p:spPr>
        <p:txBody>
          <a:bodyPr anchor="b"/>
          <a:lstStyle>
            <a:lvl1pPr>
              <a:defRPr>
                <a:solidFill>
                  <a:srgbClr val="265A8F"/>
                </a:solidFill>
              </a:defRPr>
            </a:lvl1pPr>
          </a:lstStyle>
          <a:p>
            <a:r>
              <a:rPr lang="ru-RU" dirty="0"/>
              <a:t>Заголовок второй секции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B0F43-AAE9-CE40-809C-769A88FA96BF}"/>
              </a:ext>
            </a:extLst>
          </p:cNvPr>
          <p:cNvSpPr/>
          <p:nvPr userDrawn="1"/>
        </p:nvSpPr>
        <p:spPr>
          <a:xfrm>
            <a:off x="0" y="0"/>
            <a:ext cx="4572000" cy="509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48263" y="3117630"/>
            <a:ext cx="3743325" cy="168614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2715F"/>
              </a:buClr>
              <a:buFontTx/>
              <a:buNone/>
              <a:defRPr sz="1800">
                <a:solidFill>
                  <a:schemeClr val="bg1"/>
                </a:solidFill>
                <a:latin typeface="+mn-lt"/>
                <a:ea typeface="PT Root UI Web" panose="020B0303020202020204" pitchFamily="34" charset="-52"/>
              </a:defRPr>
            </a:lvl1pPr>
            <a:lvl2pPr marL="7429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2pPr>
            <a:lvl3pPr marL="12001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3pPr>
            <a:lvl4pPr marL="16573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4pPr>
            <a:lvl5pPr marL="21145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ACC3AC-F769-2C40-8BC3-4A98D844F56E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rgbClr val="1D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74378B98-1981-C944-ACA1-53FA53C0A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3" y="3111750"/>
            <a:ext cx="3510386" cy="168614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D2715F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PT Root UI Web" panose="020B0303020202020204" pitchFamily="34" charset="-52"/>
              </a:defRPr>
            </a:lvl1pPr>
            <a:lvl2pPr marL="7429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2pPr>
            <a:lvl3pPr marL="12001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3pPr>
            <a:lvl4pPr marL="16573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4pPr>
            <a:lvl5pPr marL="21145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5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C0273975-79BC-6544-8FED-846EA5A723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613" y="345605"/>
            <a:ext cx="3510386" cy="2226145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rgbClr val="D2715F"/>
              </a:buClr>
              <a:buFontTx/>
              <a:buNone/>
              <a:defRPr sz="3200" b="1" baseline="0">
                <a:solidFill>
                  <a:schemeClr val="tx1"/>
                </a:solidFill>
                <a:latin typeface="+mn-lt"/>
                <a:ea typeface="PT Root UI Web Bold" panose="020B0303020202020204" pitchFamily="34" charset="-52"/>
              </a:defRPr>
            </a:lvl1pPr>
            <a:lvl2pPr marL="7429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2pPr>
            <a:lvl3pPr marL="12001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3pPr>
            <a:lvl4pPr marL="16573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4pPr>
            <a:lvl5pPr marL="2114550" indent="-285750">
              <a:buClr>
                <a:srgbClr val="D2715F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PT Root UI Web" panose="020B0303020202020204" pitchFamily="34" charset="-52"/>
                <a:ea typeface="PT Root UI Web" panose="020B0303020202020204" pitchFamily="34" charset="-52"/>
              </a:defRPr>
            </a:lvl5pPr>
          </a:lstStyle>
          <a:p>
            <a:r>
              <a:rPr lang="ru-RU" dirty="0">
                <a:solidFill>
                  <a:schemeClr val="tx1"/>
                </a:solidFill>
              </a:rPr>
              <a:t>Используйте это слайд, чтобы разбить информацию на две секции</a:t>
            </a:r>
          </a:p>
        </p:txBody>
      </p:sp>
    </p:spTree>
    <p:extLst>
      <p:ext uri="{BB962C8B-B14F-4D97-AF65-F5344CB8AC3E}">
        <p14:creationId xmlns:p14="http://schemas.microsoft.com/office/powerpoint/2010/main" val="186882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png"/><Relationship Id="rId4" Type="http://schemas.openxmlformats.org/officeDocument/2006/relationships/image" Target="../media/image2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8A047B-AE45-EA40-B627-AC5BB33AFD22}"/>
              </a:ext>
            </a:extLst>
          </p:cNvPr>
          <p:cNvSpPr/>
          <p:nvPr userDrawn="1"/>
        </p:nvSpPr>
        <p:spPr>
          <a:xfrm>
            <a:off x="0" y="5117120"/>
            <a:ext cx="9144000" cy="51470"/>
          </a:xfrm>
          <a:prstGeom prst="rect">
            <a:avLst/>
          </a:prstGeom>
          <a:solidFill>
            <a:srgbClr val="00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17FC1-6ED2-7441-B74A-84009CC46376}"/>
              </a:ext>
            </a:extLst>
          </p:cNvPr>
          <p:cNvSpPr txBox="1"/>
          <p:nvPr userDrawn="1"/>
        </p:nvSpPr>
        <p:spPr>
          <a:xfrm>
            <a:off x="8045874" y="4795930"/>
            <a:ext cx="84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D6FA0-9524-CA4B-A112-08C68105DA8B}" type="slidenum">
              <a:rPr lang="ru-RU" sz="1200" smtClean="0">
                <a:solidFill>
                  <a:srgbClr val="00A7B5"/>
                </a:solidFill>
              </a:rPr>
              <a:pPr algn="r"/>
              <a:t>‹#›</a:t>
            </a:fld>
            <a:endParaRPr lang="ru-RU" sz="1200" dirty="0">
              <a:solidFill>
                <a:srgbClr val="00A7B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D7699-07EA-084B-BBC7-192D56E7BF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045875" y="339502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809" r:id="rId2"/>
    <p:sldLayoutId id="2147483806" r:id="rId3"/>
    <p:sldLayoutId id="2147483807" r:id="rId4"/>
    <p:sldLayoutId id="2147483812" r:id="rId5"/>
    <p:sldLayoutId id="2147483808" r:id="rId6"/>
    <p:sldLayoutId id="2147483775" r:id="rId7"/>
    <p:sldLayoutId id="2147483766" r:id="rId8"/>
    <p:sldLayoutId id="2147483776" r:id="rId9"/>
    <p:sldLayoutId id="2147483763" r:id="rId10"/>
    <p:sldLayoutId id="2147483764" r:id="rId11"/>
    <p:sldLayoutId id="2147483819" r:id="rId12"/>
    <p:sldLayoutId id="2147483870" r:id="rId13"/>
    <p:sldLayoutId id="21474838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265A8F"/>
          </a:solidFill>
          <a:latin typeface="+mj-lt"/>
          <a:ea typeface="PT Root UI Web Bold" charset="0"/>
          <a:cs typeface="PT Root UI Web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7" pos="5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2" orient="horz" pos="1053" userDrawn="1">
          <p15:clr>
            <a:srgbClr val="F26B43"/>
          </p15:clr>
        </p15:guide>
        <p15:guide id="13" orient="horz" pos="82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B7456-7DBD-BA4F-AECF-E8B5CE1F5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752025-2805-F441-BEC1-E05AB0B38E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5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340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29B669-F5BF-6B48-68C2-AED0012933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0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8A047B-AE45-EA40-B627-AC5BB33AFD22}"/>
              </a:ext>
            </a:extLst>
          </p:cNvPr>
          <p:cNvSpPr/>
          <p:nvPr userDrawn="1"/>
        </p:nvSpPr>
        <p:spPr>
          <a:xfrm>
            <a:off x="0" y="5117120"/>
            <a:ext cx="9144000" cy="51470"/>
          </a:xfrm>
          <a:prstGeom prst="rect">
            <a:avLst/>
          </a:prstGeom>
          <a:solidFill>
            <a:srgbClr val="00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FFC0C6-AAB1-9D29-561E-29CCCB82B4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186390"/>
            <a:ext cx="1688400" cy="6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E37C9F-9E18-EC9E-1140-5D5AC4A000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411750"/>
            <a:ext cx="2930400" cy="11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3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340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4F8C4E-D484-8792-7FD9-D2F8CA9A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C30BB6-DC55-BA26-2B26-E382EABC1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88" y="546750"/>
            <a:ext cx="4275000" cy="2560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077E7D-CA70-FA52-9806-C3B536D9B7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00" y="4142621"/>
            <a:ext cx="1664588" cy="6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76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265F60-61FF-1BDB-7664-F5FD84C1BD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8A047B-AE45-EA40-B627-AC5BB33AFD22}"/>
              </a:ext>
            </a:extLst>
          </p:cNvPr>
          <p:cNvSpPr/>
          <p:nvPr userDrawn="1"/>
        </p:nvSpPr>
        <p:spPr>
          <a:xfrm>
            <a:off x="0" y="5117120"/>
            <a:ext cx="9144000" cy="45719"/>
          </a:xfrm>
          <a:prstGeom prst="rect">
            <a:avLst/>
          </a:prstGeom>
          <a:gradFill>
            <a:gsLst>
              <a:gs pos="64000">
                <a:srgbClr val="244691"/>
              </a:gs>
              <a:gs pos="98000">
                <a:srgbClr val="5CBDB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140E48-60F1-8EEA-2DEE-3C707B4885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00" y="359919"/>
            <a:ext cx="1136598" cy="4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7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7D0855-9A21-423E-B42A-49937310BD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7EA66-1FDB-28EA-665A-7378235FF9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11" y="579317"/>
            <a:ext cx="2107378" cy="8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2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340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3" y="339501"/>
            <a:ext cx="7559587" cy="971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5092030"/>
            <a:ext cx="9144000" cy="51470"/>
          </a:xfrm>
          <a:prstGeom prst="rect">
            <a:avLst/>
          </a:prstGeom>
          <a:solidFill>
            <a:srgbClr val="00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78C6C1-563B-4D41-96DA-B74D3CA225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22181" y="339725"/>
            <a:ext cx="864096" cy="28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A17FC1-6ED2-7441-B74A-84009CC46376}"/>
              </a:ext>
            </a:extLst>
          </p:cNvPr>
          <p:cNvSpPr txBox="1"/>
          <p:nvPr userDrawn="1"/>
        </p:nvSpPr>
        <p:spPr>
          <a:xfrm>
            <a:off x="8045874" y="4795930"/>
            <a:ext cx="84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D6FA0-9524-CA4B-A112-08C68105DA8B}" type="slidenum">
              <a:rPr lang="ru-RU" sz="1200" smtClean="0">
                <a:solidFill>
                  <a:srgbClr val="00A7B5"/>
                </a:solidFill>
              </a:rPr>
              <a:pPr algn="r"/>
              <a:t>‹#›</a:t>
            </a:fld>
            <a:endParaRPr lang="ru-RU" sz="1200" dirty="0">
              <a:solidFill>
                <a:srgbClr val="00A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36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92" r:id="rId2"/>
    <p:sldLayoutId id="2147483790" r:id="rId3"/>
    <p:sldLayoutId id="21474837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PT Root UI Web Bold" charset="0"/>
          <a:cs typeface="PT Root UI Web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 userDrawn="1">
          <p15:clr>
            <a:srgbClr val="F26B43"/>
          </p15:clr>
        </p15:guide>
        <p15:guide id="4" pos="159" userDrawn="1">
          <p15:clr>
            <a:srgbClr val="F26B43"/>
          </p15:clr>
        </p15:guide>
        <p15:guide id="6" pos="527" userDrawn="1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1" orient="horz" pos="826" userDrawn="1">
          <p15:clr>
            <a:srgbClr val="F26B43"/>
          </p15:clr>
        </p15:guide>
        <p15:guide id="12" orient="horz" pos="10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6B261-41B1-F64C-9E70-65F781EB9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403D7-DB3D-3348-9502-10E6B5A8D6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2413" y="4371750"/>
            <a:ext cx="1404466" cy="4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1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159" userDrawn="1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5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011E3-9086-2F43-B2A8-847D6E467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6F5F9D-37F8-6542-B797-BF39A19C45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2413" y="4371750"/>
            <a:ext cx="151216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9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D2715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159" userDrawn="1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rgbClr val="00A7B5"/>
            </a:gs>
            <a:gs pos="94000">
              <a:srgbClr val="27609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78C6C1-563B-4D41-96DA-B74D3CA225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64" y="339725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2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D2715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32F7E-E361-5C48-BAA5-25D2CFBD5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" y="0"/>
            <a:ext cx="9140530" cy="51435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132F7E-E361-5C48-BAA5-25D2CFBD5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" y="0"/>
            <a:ext cx="9140530" cy="51435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9C871-5EA4-1A45-8F8A-827ED8827C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27492" y="339725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7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5630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pos="15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32F7E-E361-5C48-BAA5-25D2CFBD5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" y="0"/>
            <a:ext cx="9140530" cy="5143500"/>
          </a:xfrm>
          <a:prstGeom prst="rect">
            <a:avLst/>
          </a:prstGeom>
          <a:noFill/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20D69528-516B-A34F-A346-2E3A6E665BD4}"/>
              </a:ext>
            </a:extLst>
          </p:cNvPr>
          <p:cNvSpPr/>
          <p:nvPr userDrawn="1"/>
        </p:nvSpPr>
        <p:spPr>
          <a:xfrm>
            <a:off x="2339975" y="339725"/>
            <a:ext cx="4464050" cy="4464050"/>
          </a:xfrm>
          <a:prstGeom prst="ellipse">
            <a:avLst/>
          </a:prstGeom>
          <a:solidFill>
            <a:srgbClr val="00A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1D594A2-A354-7B45-96CC-CC9F98A87D96}"/>
              </a:ext>
            </a:extLst>
          </p:cNvPr>
          <p:cNvSpPr/>
          <p:nvPr userDrawn="1"/>
        </p:nvSpPr>
        <p:spPr>
          <a:xfrm>
            <a:off x="5832000" y="186750"/>
            <a:ext cx="1172731" cy="11727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48DF9-A9A7-F242-B1B8-09F1C6864F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9349" y="594481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4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5630" userDrawn="1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A692AE-D3CE-C944-B11B-750EDA061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CCDA64-5EEE-A04A-99B7-D8894CF167EC}"/>
              </a:ext>
            </a:extLst>
          </p:cNvPr>
          <p:cNvSpPr/>
          <p:nvPr userDrawn="1"/>
        </p:nvSpPr>
        <p:spPr>
          <a:xfrm>
            <a:off x="6193" y="-2582"/>
            <a:ext cx="9141163" cy="5148663"/>
          </a:xfrm>
          <a:prstGeom prst="rect">
            <a:avLst/>
          </a:prstGeom>
          <a:solidFill>
            <a:srgbClr val="00A8B6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A8B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D9C871-5EA4-1A45-8F8A-827ED8827C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27492" y="339725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0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 userDrawn="1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  <p15:guide id="11" pos="13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D873F4-E86A-EB5A-7748-40BF5087C2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95"/>
            <a:ext cx="9183803" cy="51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37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3" y="339725"/>
            <a:ext cx="8549587" cy="2232025"/>
          </a:xfrm>
        </p:spPr>
        <p:txBody>
          <a:bodyPr anchor="b"/>
          <a:lstStyle/>
          <a:p>
            <a:r>
              <a:rPr lang="ru-RU" sz="4400" dirty="0" smtClean="0"/>
              <a:t>Межвузовская квантовая сеть Большого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Университета Томска</a:t>
            </a:r>
            <a:endParaRPr lang="ru-RU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7C97-56A0-2340-A153-5DE56E277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413" y="2931750"/>
            <a:ext cx="4724587" cy="1035000"/>
          </a:xfrm>
        </p:spPr>
        <p:txBody>
          <a:bodyPr/>
          <a:lstStyle/>
          <a:p>
            <a:r>
              <a:rPr lang="ru-RU" sz="1600" b="1" dirty="0" smtClean="0"/>
              <a:t>Алексей </a:t>
            </a:r>
            <a:r>
              <a:rPr lang="ru-RU" sz="1600" b="1" dirty="0" err="1" smtClean="0"/>
              <a:t>Уривский</a:t>
            </a:r>
            <a:endParaRPr lang="ru-RU" sz="1600" b="1" dirty="0" smtClean="0"/>
          </a:p>
          <a:p>
            <a:endParaRPr lang="ru-RU" dirty="0" smtClean="0"/>
          </a:p>
          <a:p>
            <a:r>
              <a:rPr lang="ru-RU" dirty="0" smtClean="0"/>
              <a:t>заместитель </a:t>
            </a:r>
            <a:r>
              <a:rPr lang="ru-RU" dirty="0"/>
              <a:t>г</a:t>
            </a:r>
            <a:r>
              <a:rPr lang="ru-RU" dirty="0" smtClean="0"/>
              <a:t>енерального директора </a:t>
            </a:r>
            <a:br>
              <a:rPr lang="ru-RU" dirty="0" smtClean="0"/>
            </a:br>
            <a:r>
              <a:rPr lang="ru-RU" dirty="0" smtClean="0"/>
              <a:t>по науке и инновациям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52414" y="1671638"/>
            <a:ext cx="3599586" cy="3150112"/>
          </a:xfrm>
        </p:spPr>
        <p:txBody>
          <a:bodyPr anchor="t"/>
          <a:lstStyle/>
          <a:p>
            <a:r>
              <a:rPr lang="ru-RU" sz="1600" b="1" dirty="0">
                <a:solidFill>
                  <a:srgbClr val="00A7B6"/>
                </a:solidFill>
              </a:rPr>
              <a:t>Сеть КРК </a:t>
            </a:r>
            <a:r>
              <a:rPr lang="ru-RU" sz="1600" dirty="0" smtClean="0"/>
              <a:t>– совокупность </a:t>
            </a:r>
            <a:r>
              <a:rPr lang="ru-RU" sz="1600" dirty="0"/>
              <a:t>квантовой аппаратуры </a:t>
            </a:r>
            <a:r>
              <a:rPr lang="ru-RU" sz="1600" dirty="0" smtClean="0"/>
              <a:t>(</a:t>
            </a:r>
            <a:r>
              <a:rPr lang="ru-RU" sz="1600" dirty="0"/>
              <a:t>узлов</a:t>
            </a:r>
            <a:r>
              <a:rPr lang="ru-RU" sz="1600" dirty="0" smtClean="0"/>
              <a:t>), в которой соседние узлы </a:t>
            </a:r>
            <a:r>
              <a:rPr lang="ru-RU" sz="1600" dirty="0"/>
              <a:t>связаны между собой квантовым </a:t>
            </a:r>
            <a:r>
              <a:rPr lang="ru-RU" sz="1600" dirty="0" smtClean="0"/>
              <a:t>каналом, и заданные пары узлов могут выработать общий секретный квантовый ключ.</a:t>
            </a:r>
          </a:p>
          <a:p>
            <a:endParaRPr lang="ru-RU" sz="1600" dirty="0" smtClean="0"/>
          </a:p>
          <a:p>
            <a:r>
              <a:rPr lang="ru-RU" sz="1600" dirty="0"/>
              <a:t>Основа современных сетей КРК – </a:t>
            </a:r>
            <a:r>
              <a:rPr lang="ru-RU" sz="1600" b="1" dirty="0">
                <a:solidFill>
                  <a:srgbClr val="00A7B6"/>
                </a:solidFill>
              </a:rPr>
              <a:t>доверенные промежуточные узлы </a:t>
            </a:r>
            <a:r>
              <a:rPr lang="ru-RU" sz="1600" dirty="0"/>
              <a:t>(</a:t>
            </a:r>
            <a:r>
              <a:rPr lang="en-US" sz="1600" dirty="0"/>
              <a:t>trusted nodes/relays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  <a:endParaRPr lang="ru-RU" sz="1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842" y="339503"/>
            <a:ext cx="7509157" cy="612248"/>
          </a:xfrm>
        </p:spPr>
        <p:txBody>
          <a:bodyPr/>
          <a:lstStyle/>
          <a:p>
            <a:r>
              <a:rPr lang="ru-RU" dirty="0" smtClean="0"/>
              <a:t>Увеличение расстояния: сети КРК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11" y="1152025"/>
            <a:ext cx="4494749" cy="36517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164411" y="2393274"/>
            <a:ext cx="4725000" cy="198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5296316" y="1808568"/>
            <a:ext cx="3325684" cy="495475"/>
          </a:xfrm>
        </p:spPr>
        <p:txBody>
          <a:bodyPr anchor="t"/>
          <a:lstStyle/>
          <a:p>
            <a:r>
              <a:rPr lang="en-US" sz="2000" b="1" dirty="0" smtClean="0">
                <a:solidFill>
                  <a:srgbClr val="00A7B6"/>
                </a:solidFill>
              </a:rPr>
              <a:t>&gt;</a:t>
            </a:r>
            <a:r>
              <a:rPr lang="ru-RU" sz="2000" b="1" dirty="0" smtClean="0">
                <a:solidFill>
                  <a:srgbClr val="00A7B6"/>
                </a:solidFill>
              </a:rPr>
              <a:t>10 000</a:t>
            </a:r>
            <a:r>
              <a:rPr lang="ru-RU" sz="1600" b="1" dirty="0" smtClean="0"/>
              <a:t> </a:t>
            </a:r>
            <a:r>
              <a:rPr lang="ru-RU" sz="1600" dirty="0" smtClean="0"/>
              <a:t>км протяженность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509157" cy="477248"/>
          </a:xfrm>
        </p:spPr>
        <p:txBody>
          <a:bodyPr/>
          <a:lstStyle/>
          <a:p>
            <a:r>
              <a:rPr lang="ru-RU" dirty="0"/>
              <a:t>Сеть КРК в Китае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313046"/>
            <a:ext cx="4319588" cy="3747709"/>
          </a:xfrm>
          <a:prstGeom prst="rect">
            <a:avLst/>
          </a:prstGeom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5290638" y="3670822"/>
            <a:ext cx="2296362" cy="49547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A7B6"/>
                </a:solidFill>
              </a:rPr>
              <a:t>&gt;</a:t>
            </a:r>
            <a:r>
              <a:rPr lang="ru-RU" sz="2000" b="1" dirty="0" smtClean="0">
                <a:solidFill>
                  <a:srgbClr val="00A7B6"/>
                </a:solidFill>
              </a:rPr>
              <a:t>1</a:t>
            </a:r>
            <a:r>
              <a:rPr lang="en-US" sz="2000" b="1" dirty="0" smtClean="0">
                <a:solidFill>
                  <a:srgbClr val="00A7B6"/>
                </a:solidFill>
              </a:rPr>
              <a:t>50</a:t>
            </a:r>
            <a:r>
              <a:rPr lang="ru-RU" sz="2000" b="1" dirty="0" smtClean="0"/>
              <a:t> </a:t>
            </a:r>
            <a:r>
              <a:rPr lang="ru-RU" sz="1600" dirty="0"/>
              <a:t>потребителей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291794" y="4094689"/>
            <a:ext cx="3852206" cy="92232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i="1" dirty="0" smtClean="0">
                <a:ea typeface="+mn-ea"/>
                <a:cs typeface="+mn-cs"/>
              </a:rPr>
              <a:t>узлы в отделениях госбанка Китая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i="1" dirty="0" smtClean="0">
                <a:ea typeface="+mn-ea"/>
                <a:cs typeface="+mn-cs"/>
              </a:rPr>
              <a:t>коммерческие услуги в крупных городах (Пекин, Шанхай, Гуанчжоу)</a:t>
            </a:r>
            <a:endParaRPr lang="ru-RU" sz="1400" i="1" dirty="0">
              <a:ea typeface="+mn-ea"/>
              <a:cs typeface="+mn-cs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5296317" y="2339740"/>
            <a:ext cx="1755000" cy="40270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A7B6"/>
                </a:solidFill>
              </a:rPr>
              <a:t>4</a:t>
            </a:r>
            <a:r>
              <a:rPr lang="ru-RU" sz="2000" b="1" dirty="0" smtClean="0">
                <a:solidFill>
                  <a:srgbClr val="00A7B6"/>
                </a:solidFill>
              </a:rPr>
              <a:t>0</a:t>
            </a:r>
            <a:r>
              <a:rPr lang="ru-RU" sz="1600" b="1" dirty="0" smtClean="0"/>
              <a:t> </a:t>
            </a:r>
            <a:r>
              <a:rPr lang="ru-RU" sz="1600" dirty="0" smtClean="0"/>
              <a:t>сегментов</a:t>
            </a:r>
            <a:endParaRPr lang="ru-RU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7216448" y="2339740"/>
            <a:ext cx="1405552" cy="40270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A7B6"/>
                </a:solidFill>
              </a:rPr>
              <a:t>2</a:t>
            </a:r>
            <a:r>
              <a:rPr lang="ru-RU" sz="1600" b="1" dirty="0" smtClean="0"/>
              <a:t> </a:t>
            </a:r>
            <a:r>
              <a:rPr lang="ru-RU" sz="1600" dirty="0" smtClean="0"/>
              <a:t>спутника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0638" y="2877499"/>
            <a:ext cx="3781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Оборудование </a:t>
            </a:r>
            <a:r>
              <a:rPr lang="ru-RU" sz="1600" dirty="0" smtClean="0">
                <a:solidFill>
                  <a:schemeClr val="bg1"/>
                </a:solidFill>
              </a:rPr>
              <a:t>нескольких производителей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5306390" y="1312226"/>
            <a:ext cx="3495610" cy="39963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Создавалась </a:t>
            </a:r>
            <a:r>
              <a:rPr lang="ru-RU" sz="1600" dirty="0" smtClean="0"/>
              <a:t>с </a:t>
            </a:r>
            <a:r>
              <a:rPr lang="ru-RU" sz="2000" b="1" dirty="0" smtClean="0">
                <a:solidFill>
                  <a:srgbClr val="00A7B6"/>
                </a:solidFill>
              </a:rPr>
              <a:t>2013</a:t>
            </a:r>
            <a:r>
              <a:rPr lang="ru-RU" sz="1600" b="1" dirty="0" smtClean="0"/>
              <a:t> </a:t>
            </a:r>
            <a:r>
              <a:rPr lang="ru-RU" sz="1600" dirty="0" smtClean="0"/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509157" cy="477248"/>
          </a:xfrm>
        </p:spPr>
        <p:txBody>
          <a:bodyPr/>
          <a:lstStyle/>
          <a:p>
            <a:r>
              <a:rPr lang="ru-RU" dirty="0" smtClean="0"/>
              <a:t>Сети </a:t>
            </a:r>
            <a:r>
              <a:rPr lang="ru-RU" dirty="0"/>
              <a:t>КРК в </a:t>
            </a:r>
            <a:r>
              <a:rPr lang="ru-RU" dirty="0" smtClean="0"/>
              <a:t>Европе</a:t>
            </a:r>
            <a:endParaRPr lang="ru-RU" dirty="0"/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342000" y="906750"/>
            <a:ext cx="3105000" cy="1530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/>
              <a:t>Программа </a:t>
            </a:r>
            <a:r>
              <a:rPr lang="en-US" sz="1500" b="1" dirty="0" smtClean="0"/>
              <a:t>Quantum Flagship</a:t>
            </a:r>
            <a:r>
              <a:rPr lang="ru-RU" sz="1500" b="1" dirty="0" smtClean="0"/>
              <a:t>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с </a:t>
            </a:r>
            <a:r>
              <a:rPr lang="ru-RU" sz="1500" b="1" dirty="0" smtClean="0">
                <a:solidFill>
                  <a:srgbClr val="00A7B6"/>
                </a:solidFill>
              </a:rPr>
              <a:t>2018</a:t>
            </a:r>
            <a:r>
              <a:rPr lang="ru-RU" sz="1500" b="1" dirty="0" smtClean="0"/>
              <a:t> </a:t>
            </a:r>
            <a:r>
              <a:rPr lang="ru-RU" sz="1500" dirty="0" smtClean="0"/>
              <a:t>г.</a:t>
            </a:r>
          </a:p>
          <a:p>
            <a:r>
              <a:rPr lang="ru-RU" sz="1500" dirty="0" smtClean="0"/>
              <a:t>Бюджет </a:t>
            </a:r>
            <a:r>
              <a:rPr lang="ru-RU" sz="1500" b="1" dirty="0" smtClean="0">
                <a:solidFill>
                  <a:srgbClr val="00A7B6"/>
                </a:solidFill>
              </a:rPr>
              <a:t>€1000М</a:t>
            </a:r>
          </a:p>
          <a:p>
            <a:r>
              <a:rPr lang="ru-RU" sz="1500" b="1" dirty="0" smtClean="0">
                <a:solidFill>
                  <a:srgbClr val="00A7B6"/>
                </a:solidFill>
              </a:rPr>
              <a:t>27 </a:t>
            </a:r>
            <a:r>
              <a:rPr lang="ru-RU" sz="1500" dirty="0"/>
              <a:t>европейских стран</a:t>
            </a:r>
          </a:p>
          <a:p>
            <a:r>
              <a:rPr lang="ru-RU" sz="1500" b="1" dirty="0" smtClean="0">
                <a:solidFill>
                  <a:srgbClr val="00A7B6"/>
                </a:solidFill>
              </a:rPr>
              <a:t>7 </a:t>
            </a:r>
            <a:r>
              <a:rPr lang="ru-RU" sz="1500" dirty="0" smtClean="0"/>
              <a:t>проектов по КРК</a:t>
            </a:r>
            <a:endParaRPr lang="ru-RU" sz="1500" dirty="0"/>
          </a:p>
          <a:p>
            <a:endParaRPr lang="ru-RU" sz="1500" b="1" dirty="0" smtClean="0">
              <a:solidFill>
                <a:srgbClr val="00A7B6"/>
              </a:solidFill>
            </a:endParaRPr>
          </a:p>
          <a:p>
            <a:endParaRPr lang="ru-RU" sz="1500" b="1" dirty="0">
              <a:solidFill>
                <a:srgbClr val="00A7B6"/>
              </a:solidFill>
            </a:endParaRPr>
          </a:p>
          <a:p>
            <a:endParaRPr lang="ru-RU" sz="1500" b="1" dirty="0" smtClean="0">
              <a:solidFill>
                <a:srgbClr val="00A7B6"/>
              </a:solidFill>
            </a:endParaRPr>
          </a:p>
          <a:p>
            <a:endParaRPr lang="ru-RU" sz="1500" b="1" dirty="0">
              <a:solidFill>
                <a:srgbClr val="00A7B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0" y="2003340"/>
            <a:ext cx="3683954" cy="2728409"/>
          </a:xfrm>
          <a:prstGeom prst="rect">
            <a:avLst/>
          </a:prstGeom>
        </p:spPr>
      </p:pic>
      <p:sp>
        <p:nvSpPr>
          <p:cNvPr id="14" name="Текст 6"/>
          <p:cNvSpPr txBox="1">
            <a:spLocks/>
          </p:cNvSpPr>
          <p:nvPr/>
        </p:nvSpPr>
        <p:spPr>
          <a:xfrm>
            <a:off x="5382001" y="834714"/>
            <a:ext cx="3683954" cy="1305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/>
              <a:t>Единая магистральная </a:t>
            </a:r>
            <a:r>
              <a:rPr lang="ru-RU" sz="1500" dirty="0"/>
              <a:t>и </a:t>
            </a:r>
            <a:r>
              <a:rPr lang="ru-RU" sz="1500" dirty="0" smtClean="0"/>
              <a:t>спутниковая сеть КРК </a:t>
            </a:r>
            <a:r>
              <a:rPr lang="en-US" sz="1500" b="1" dirty="0" smtClean="0"/>
              <a:t>European QCI </a:t>
            </a:r>
            <a:r>
              <a:rPr lang="en-US" sz="1500" dirty="0" smtClean="0"/>
              <a:t>(Quantum </a:t>
            </a:r>
            <a:r>
              <a:rPr lang="en-US" sz="1500" dirty="0"/>
              <a:t>Communication </a:t>
            </a:r>
            <a:r>
              <a:rPr lang="en-US" sz="1500" dirty="0" smtClean="0"/>
              <a:t>Infrastructure)</a:t>
            </a:r>
            <a:r>
              <a:rPr lang="ru-RU" sz="1500" dirty="0" smtClean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b="1" dirty="0" smtClean="0">
                <a:solidFill>
                  <a:srgbClr val="00A7B6"/>
                </a:solidFill>
              </a:rPr>
              <a:t>2023</a:t>
            </a:r>
            <a:r>
              <a:rPr lang="en-US" sz="1500" dirty="0" smtClean="0"/>
              <a:t>-</a:t>
            </a:r>
            <a:r>
              <a:rPr lang="ru-RU" sz="1500" b="1" dirty="0">
                <a:solidFill>
                  <a:srgbClr val="00A7B6"/>
                </a:solidFill>
              </a:rPr>
              <a:t>2030</a:t>
            </a:r>
            <a:r>
              <a:rPr lang="ru-RU" sz="1500" dirty="0"/>
              <a:t> гг.</a:t>
            </a:r>
            <a:endParaRPr lang="en-US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/>
          </a:p>
          <a:p>
            <a:endParaRPr lang="ru-RU" sz="1500" b="1" dirty="0" smtClean="0">
              <a:solidFill>
                <a:srgbClr val="00A7B6"/>
              </a:solidFill>
            </a:endParaRPr>
          </a:p>
          <a:p>
            <a:endParaRPr lang="ru-RU" sz="1500" b="1" dirty="0">
              <a:solidFill>
                <a:srgbClr val="00A7B6"/>
              </a:solidFill>
            </a:endParaRPr>
          </a:p>
          <a:p>
            <a:endParaRPr lang="ru-RU" sz="1500" b="1" dirty="0" smtClean="0">
              <a:solidFill>
                <a:srgbClr val="00A7B6"/>
              </a:solidFill>
            </a:endParaRPr>
          </a:p>
          <a:p>
            <a:endParaRPr lang="ru-RU" sz="1500" b="1" dirty="0">
              <a:solidFill>
                <a:srgbClr val="00A7B6"/>
              </a:solidFill>
            </a:endParaRPr>
          </a:p>
        </p:txBody>
      </p:sp>
      <p:sp>
        <p:nvSpPr>
          <p:cNvPr id="15" name="Текст 6"/>
          <p:cNvSpPr txBox="1">
            <a:spLocks/>
          </p:cNvSpPr>
          <p:nvPr/>
        </p:nvSpPr>
        <p:spPr>
          <a:xfrm>
            <a:off x="293099" y="2931750"/>
            <a:ext cx="2199158" cy="172076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 smtClean="0"/>
              <a:t>OpenQKD</a:t>
            </a:r>
            <a:r>
              <a:rPr lang="en-US" sz="1500" dirty="0" smtClean="0"/>
              <a:t> – </a:t>
            </a:r>
            <a:r>
              <a:rPr lang="ru-RU" sz="1500" dirty="0" smtClean="0"/>
              <a:t>консорциум по отработке сценариев использования сетей КРК</a:t>
            </a:r>
          </a:p>
          <a:p>
            <a:r>
              <a:rPr lang="ru-RU" sz="1500" b="1" dirty="0" smtClean="0">
                <a:solidFill>
                  <a:srgbClr val="00A7B6"/>
                </a:solidFill>
              </a:rPr>
              <a:t>13 </a:t>
            </a:r>
            <a:r>
              <a:rPr lang="ru-RU" sz="1500" dirty="0" smtClean="0"/>
              <a:t>стран</a:t>
            </a:r>
            <a:endParaRPr lang="ru-RU" sz="1500" dirty="0"/>
          </a:p>
          <a:p>
            <a:r>
              <a:rPr lang="en-US" sz="1500" b="1" dirty="0">
                <a:solidFill>
                  <a:srgbClr val="00A7B6"/>
                </a:solidFill>
              </a:rPr>
              <a:t>&gt;</a:t>
            </a:r>
            <a:r>
              <a:rPr lang="ru-RU" sz="1500" b="1" dirty="0" smtClean="0">
                <a:solidFill>
                  <a:srgbClr val="00A7B6"/>
                </a:solidFill>
              </a:rPr>
              <a:t>35</a:t>
            </a:r>
            <a:r>
              <a:rPr lang="ru-RU" sz="1500" b="1" dirty="0" smtClean="0"/>
              <a:t> </a:t>
            </a:r>
            <a:r>
              <a:rPr lang="ru-RU" sz="1500" dirty="0"/>
              <a:t>участников</a:t>
            </a:r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/>
          </a:p>
          <a:p>
            <a:endParaRPr lang="ru-RU" sz="1500" b="1" dirty="0" smtClean="0">
              <a:solidFill>
                <a:srgbClr val="00A7B6"/>
              </a:solidFill>
            </a:endParaRPr>
          </a:p>
          <a:p>
            <a:endParaRPr lang="ru-RU" sz="1500" b="1" dirty="0">
              <a:solidFill>
                <a:srgbClr val="00A7B6"/>
              </a:solidFill>
            </a:endParaRPr>
          </a:p>
          <a:p>
            <a:endParaRPr lang="ru-RU" sz="1500" b="1" dirty="0" smtClean="0">
              <a:solidFill>
                <a:srgbClr val="00A7B6"/>
              </a:solidFill>
            </a:endParaRPr>
          </a:p>
          <a:p>
            <a:endParaRPr lang="ru-RU" sz="1500" b="1" dirty="0">
              <a:solidFill>
                <a:srgbClr val="00A7B6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13" y="2954087"/>
            <a:ext cx="2416487" cy="16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7000" y="339502"/>
            <a:ext cx="8100000" cy="971772"/>
          </a:xfrm>
        </p:spPr>
        <p:txBody>
          <a:bodyPr/>
          <a:lstStyle/>
          <a:p>
            <a:r>
              <a:rPr lang="ru-RU" dirty="0" smtClean="0"/>
              <a:t>Развитие сетей КРК – </a:t>
            </a:r>
            <a:br>
              <a:rPr lang="ru-RU" dirty="0" smtClean="0"/>
            </a:br>
            <a:r>
              <a:rPr lang="ru-RU" dirty="0" smtClean="0"/>
              <a:t>квантовые сети и квантовый интернет</a:t>
            </a:r>
            <a:endParaRPr lang="ru-RU" sz="2000" dirty="0"/>
          </a:p>
        </p:txBody>
      </p:sp>
      <p:sp>
        <p:nvSpPr>
          <p:cNvPr id="25" name="Объект 25"/>
          <p:cNvSpPr txBox="1">
            <a:spLocks/>
          </p:cNvSpPr>
          <p:nvPr/>
        </p:nvSpPr>
        <p:spPr>
          <a:xfrm>
            <a:off x="6237000" y="1941749"/>
            <a:ext cx="2646954" cy="26914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009A82"/>
              </a:buClr>
              <a:buFont typeface="Arial"/>
              <a:buNone/>
            </a:pPr>
            <a:endParaRPr lang="ru-RU" sz="1600" b="1" dirty="0" smtClean="0">
              <a:solidFill>
                <a:srgbClr val="00A7B5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82"/>
              </a:buClr>
              <a:buFont typeface="Arial"/>
              <a:buNone/>
            </a:pPr>
            <a:r>
              <a:rPr lang="ru-RU" sz="1600" b="1" dirty="0" smtClean="0">
                <a:solidFill>
                  <a:srgbClr val="00A7B5"/>
                </a:solidFill>
              </a:rPr>
              <a:t>Квантовый интернет</a:t>
            </a:r>
            <a:r>
              <a:rPr lang="ru-RU" sz="1600" dirty="0" smtClean="0">
                <a:solidFill>
                  <a:srgbClr val="00A7B5"/>
                </a:solidFill>
              </a:rPr>
              <a:t> </a:t>
            </a:r>
            <a:endParaRPr lang="ru-RU" sz="1600" dirty="0">
              <a:solidFill>
                <a:srgbClr val="00A7B5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квантовые сети для обмена информацией и обеспечения доступа к квантовым ресурсам:  квантовым вычислителям, симуляторам, сенсорам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1941750"/>
            <a:ext cx="5545369" cy="26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5250" y="3024189"/>
            <a:ext cx="3147274" cy="807561"/>
          </a:xfrm>
          <a:prstGeom prst="round2DiagRect">
            <a:avLst/>
          </a:prstGeom>
          <a:solidFill>
            <a:schemeClr val="tx1"/>
          </a:solidFill>
          <a:ln>
            <a:solidFill>
              <a:srgbClr val="C04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949614" y="3800497"/>
            <a:ext cx="180000" cy="900000"/>
          </a:xfrm>
          <a:prstGeom prst="line">
            <a:avLst/>
          </a:prstGeom>
          <a:ln w="57150" cmpd="dbl">
            <a:solidFill>
              <a:srgbClr val="606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72114" y="2191388"/>
            <a:ext cx="157500" cy="1609109"/>
          </a:xfrm>
          <a:prstGeom prst="line">
            <a:avLst/>
          </a:prstGeom>
          <a:ln w="57150" cmpd="dbl">
            <a:solidFill>
              <a:srgbClr val="606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72114" y="2204839"/>
            <a:ext cx="1581052" cy="137700"/>
          </a:xfrm>
          <a:prstGeom prst="line">
            <a:avLst/>
          </a:prstGeom>
          <a:ln w="57150" cmpd="dbl">
            <a:solidFill>
              <a:srgbClr val="6ACB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85974" y="1233066"/>
            <a:ext cx="986140" cy="958322"/>
          </a:xfrm>
          <a:prstGeom prst="line">
            <a:avLst/>
          </a:prstGeom>
          <a:ln w="57150" cmpd="dbl">
            <a:solidFill>
              <a:srgbClr val="6ACB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509157" cy="584610"/>
          </a:xfrm>
        </p:spPr>
        <p:txBody>
          <a:bodyPr/>
          <a:lstStyle/>
          <a:p>
            <a:r>
              <a:rPr lang="ru-RU" dirty="0" smtClean="0"/>
              <a:t>Сети КРК в России</a:t>
            </a:r>
            <a:endParaRPr lang="ru-RU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3814614" y="2017181"/>
            <a:ext cx="315000" cy="315000"/>
          </a:xfrm>
          <a:prstGeom prst="star5">
            <a:avLst/>
          </a:prstGeom>
          <a:solidFill>
            <a:srgbClr val="C04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82029" y="177656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Москва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6283" y="996756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Санкт-Петербург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063" y="2158357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Нижний Новгород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751" y="3623266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Ростов-на-Дону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0864" y="455257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Сочи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5871" y="1847904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Томск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2698" y="273631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Казань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0675" y="3268169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Самара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" name="Текст 6"/>
          <p:cNvSpPr txBox="1">
            <a:spLocks/>
          </p:cNvSpPr>
          <p:nvPr/>
        </p:nvSpPr>
        <p:spPr>
          <a:xfrm>
            <a:off x="562340" y="1298683"/>
            <a:ext cx="2097227" cy="91559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  <a:spcAft>
                <a:spcPts val="1200"/>
              </a:spcAft>
              <a:buClr>
                <a:srgbClr val="00A7B5"/>
              </a:buClr>
            </a:pPr>
            <a:r>
              <a:rPr lang="ru-RU" sz="1200" dirty="0" smtClean="0">
                <a:ea typeface="+mn-ea"/>
                <a:cs typeface="+mn-cs"/>
              </a:rPr>
              <a:t>ИнфоТеКС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rgbClr val="00A7B5"/>
              </a:buClr>
            </a:pPr>
            <a:r>
              <a:rPr lang="ru-RU" sz="1200" dirty="0" err="1" smtClean="0">
                <a:ea typeface="+mn-ea"/>
                <a:cs typeface="+mn-cs"/>
              </a:rPr>
              <a:t>Смартс-Кванттелеком</a:t>
            </a:r>
            <a:endParaRPr lang="ru-RU" sz="1200" dirty="0" smtClean="0">
              <a:ea typeface="+mn-ea"/>
              <a:cs typeface="+mn-cs"/>
            </a:endParaRP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rgbClr val="00A7B5"/>
              </a:buClr>
            </a:pPr>
            <a:r>
              <a:rPr lang="en-US" sz="1200" dirty="0" err="1" smtClean="0">
                <a:ea typeface="+mn-ea"/>
                <a:cs typeface="+mn-cs"/>
              </a:rPr>
              <a:t>QRate</a:t>
            </a:r>
            <a:endParaRPr lang="ru-RU" sz="1200" dirty="0" smtClean="0">
              <a:ea typeface="+mn-ea"/>
              <a:cs typeface="+mn-cs"/>
            </a:endParaRP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2"/>
          </p:nvPr>
        </p:nvSpPr>
        <p:spPr>
          <a:xfrm>
            <a:off x="342000" y="3066750"/>
            <a:ext cx="2976700" cy="760766"/>
          </a:xfrm>
        </p:spPr>
        <p:txBody>
          <a:bodyPr anchor="t"/>
          <a:lstStyle/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</a:pPr>
            <a:r>
              <a:rPr lang="ru-RU" sz="1500" dirty="0">
                <a:ea typeface="+mn-ea"/>
                <a:cs typeface="+mn-cs"/>
              </a:rPr>
              <a:t>Городские сегменты и магистральные сегменты, но </a:t>
            </a:r>
            <a:r>
              <a:rPr lang="ru-RU" sz="1500" b="1" dirty="0">
                <a:solidFill>
                  <a:srgbClr val="C04C36"/>
                </a:solidFill>
                <a:ea typeface="+mn-ea"/>
                <a:cs typeface="+mn-cs"/>
              </a:rPr>
              <a:t>не связанные</a:t>
            </a:r>
            <a:r>
              <a:rPr lang="ru-RU" sz="1500" dirty="0">
                <a:solidFill>
                  <a:srgbClr val="C04C36"/>
                </a:solidFill>
                <a:ea typeface="+mn-ea"/>
                <a:cs typeface="+mn-cs"/>
              </a:rPr>
              <a:t> </a:t>
            </a:r>
            <a:r>
              <a:rPr lang="ru-RU" sz="1500" dirty="0">
                <a:ea typeface="+mn-ea"/>
                <a:cs typeface="+mn-cs"/>
              </a:rPr>
              <a:t>друг с </a:t>
            </a:r>
            <a:r>
              <a:rPr lang="ru-RU" sz="1500" dirty="0" smtClean="0">
                <a:ea typeface="+mn-ea"/>
                <a:cs typeface="+mn-cs"/>
              </a:rPr>
              <a:t>другом</a:t>
            </a:r>
            <a:endParaRPr lang="ru-RU" sz="1500" dirty="0">
              <a:ea typeface="+mn-ea"/>
              <a:cs typeface="+mn-cs"/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256778" y="3975528"/>
            <a:ext cx="3147274" cy="807561"/>
          </a:xfrm>
          <a:prstGeom prst="round2DiagRect">
            <a:avLst/>
          </a:prstGeom>
          <a:solidFill>
            <a:schemeClr val="tx1"/>
          </a:solidFill>
          <a:ln>
            <a:solidFill>
              <a:srgbClr val="C04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екст 6"/>
          <p:cNvSpPr txBox="1">
            <a:spLocks/>
          </p:cNvSpPr>
          <p:nvPr/>
        </p:nvSpPr>
        <p:spPr>
          <a:xfrm>
            <a:off x="326154" y="4065106"/>
            <a:ext cx="2779235" cy="43147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</a:pPr>
            <a:r>
              <a:rPr lang="ru-RU" sz="1500" dirty="0" smtClean="0">
                <a:ea typeface="+mn-ea"/>
                <a:cs typeface="+mn-cs"/>
              </a:rPr>
              <a:t>Сегменты на аппаратуре разных производителей</a:t>
            </a:r>
            <a:r>
              <a:rPr lang="en-US" sz="1500" dirty="0" smtClean="0">
                <a:ea typeface="+mn-ea"/>
                <a:cs typeface="+mn-cs"/>
              </a:rPr>
              <a:t> </a:t>
            </a:r>
            <a:r>
              <a:rPr lang="ru-RU" sz="1500" b="1" dirty="0" smtClean="0">
                <a:solidFill>
                  <a:srgbClr val="C04C36"/>
                </a:solidFill>
                <a:ea typeface="+mn-ea"/>
                <a:cs typeface="+mn-cs"/>
              </a:rPr>
              <a:t>несовместимы</a:t>
            </a:r>
            <a:endParaRPr lang="ru-RU" sz="1500" b="1" dirty="0">
              <a:solidFill>
                <a:srgbClr val="C04C36"/>
              </a:solidFill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4310" y="1298683"/>
            <a:ext cx="237473" cy="237473"/>
          </a:xfrm>
          <a:prstGeom prst="ellipse">
            <a:avLst/>
          </a:prstGeom>
          <a:solidFill>
            <a:srgbClr val="606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253594" y="1645362"/>
            <a:ext cx="274327" cy="236489"/>
          </a:xfrm>
          <a:prstGeom prst="hexagon">
            <a:avLst/>
          </a:prstGeom>
          <a:solidFill>
            <a:srgbClr val="6AC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244131" y="1980435"/>
            <a:ext cx="293254" cy="293254"/>
          </a:xfrm>
          <a:prstGeom prst="diamond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813391" y="4638265"/>
            <a:ext cx="237473" cy="237473"/>
          </a:xfrm>
          <a:prstGeom prst="ellipse">
            <a:avLst/>
          </a:prstGeom>
          <a:solidFill>
            <a:srgbClr val="606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13155" y="3677842"/>
            <a:ext cx="237473" cy="237473"/>
          </a:xfrm>
          <a:prstGeom prst="ellipse">
            <a:avLst/>
          </a:prstGeom>
          <a:solidFill>
            <a:srgbClr val="606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 rot="16200000">
            <a:off x="2807827" y="1070033"/>
            <a:ext cx="274327" cy="236489"/>
          </a:xfrm>
          <a:prstGeom prst="hexagon">
            <a:avLst/>
          </a:prstGeom>
          <a:solidFill>
            <a:srgbClr val="6AC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5519655" y="2233200"/>
            <a:ext cx="274327" cy="236489"/>
          </a:xfrm>
          <a:prstGeom prst="hexagon">
            <a:avLst/>
          </a:prstGeom>
          <a:solidFill>
            <a:srgbClr val="6AC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 rot="16200000">
            <a:off x="6511209" y="2817232"/>
            <a:ext cx="274327" cy="236489"/>
          </a:xfrm>
          <a:prstGeom prst="hexagon">
            <a:avLst/>
          </a:prstGeom>
          <a:solidFill>
            <a:srgbClr val="6AC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 rot="16200000">
            <a:off x="6440503" y="3334590"/>
            <a:ext cx="274327" cy="236489"/>
          </a:xfrm>
          <a:prstGeom prst="hexagon">
            <a:avLst/>
          </a:prstGeom>
          <a:solidFill>
            <a:srgbClr val="6AC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394736" y="1563335"/>
            <a:ext cx="237473" cy="237473"/>
          </a:xfrm>
          <a:prstGeom prst="ellipse">
            <a:avLst/>
          </a:prstGeom>
          <a:solidFill>
            <a:srgbClr val="606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омб 56"/>
          <p:cNvSpPr/>
          <p:nvPr/>
        </p:nvSpPr>
        <p:spPr>
          <a:xfrm>
            <a:off x="4088459" y="2334303"/>
            <a:ext cx="293254" cy="293254"/>
          </a:xfrm>
          <a:prstGeom prst="diamond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565107" y="2190225"/>
            <a:ext cx="237473" cy="237473"/>
          </a:xfrm>
          <a:prstGeom prst="ellipse">
            <a:avLst/>
          </a:prstGeom>
          <a:solidFill>
            <a:srgbClr val="606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2491724" y="1074293"/>
            <a:ext cx="274327" cy="236489"/>
          </a:xfrm>
          <a:prstGeom prst="hexagon">
            <a:avLst/>
          </a:prstGeom>
          <a:solidFill>
            <a:srgbClr val="6AC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68" y="996750"/>
            <a:ext cx="4784916" cy="2745000"/>
          </a:xfrm>
          <a:prstGeom prst="rect">
            <a:avLst/>
          </a:prstGeom>
          <a:ln w="3175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3" y="1941750"/>
            <a:ext cx="3881425" cy="301315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139268" y="1413422"/>
            <a:ext cx="2052732" cy="17883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6147724">
            <a:off x="3744124" y="2649692"/>
            <a:ext cx="915787" cy="826728"/>
          </a:xfrm>
          <a:prstGeom prst="arc">
            <a:avLst>
              <a:gd name="adj1" fmla="val 15557035"/>
              <a:gd name="adj2" fmla="val 0"/>
            </a:avLst>
          </a:prstGeom>
          <a:ln w="38100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22960" y="2547599"/>
            <a:ext cx="2789039" cy="1253995"/>
          </a:xfrm>
          <a:prstGeom prst="ellipse">
            <a:avLst/>
          </a:prstGeom>
          <a:noFill/>
          <a:ln w="38100">
            <a:solidFill>
              <a:srgbClr val="C04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4C3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41" y="3757740"/>
            <a:ext cx="1210952" cy="1210952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 rot="10800000">
            <a:off x="7203030" y="3201751"/>
            <a:ext cx="915787" cy="1197247"/>
          </a:xfrm>
          <a:prstGeom prst="arc">
            <a:avLst>
              <a:gd name="adj1" fmla="val 15557035"/>
              <a:gd name="adj2" fmla="val 0"/>
            </a:avLst>
          </a:prstGeom>
          <a:ln w="38100">
            <a:solidFill>
              <a:srgbClr val="C04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0460" y="912586"/>
            <a:ext cx="5003724" cy="103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2"/>
            <a:ext cx="7644157" cy="971773"/>
          </a:xfrm>
        </p:spPr>
        <p:txBody>
          <a:bodyPr/>
          <a:lstStyle/>
          <a:p>
            <a:r>
              <a:rPr lang="ru-RU" dirty="0" smtClean="0"/>
              <a:t>Межуниверситетская квантовая сеть </a:t>
            </a:r>
            <a:r>
              <a:rPr lang="ru-RU" dirty="0" err="1" smtClean="0"/>
              <a:t>Минобрнауки</a:t>
            </a:r>
            <a:r>
              <a:rPr lang="ru-RU" dirty="0" smtClean="0"/>
              <a:t> (МУКС НИКС)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000" y="1419622"/>
            <a:ext cx="8865000" cy="2736304"/>
          </a:xfrm>
        </p:spPr>
        <p:txBody>
          <a:bodyPr/>
          <a:lstStyle/>
          <a:p>
            <a:r>
              <a:rPr lang="ru-RU" sz="4400" dirty="0"/>
              <a:t>Межвузовская </a:t>
            </a:r>
            <a:r>
              <a:rPr lang="ru-RU" sz="4400" dirty="0" smtClean="0"/>
              <a:t>квантовая </a:t>
            </a:r>
            <a:r>
              <a:rPr lang="ru-RU" sz="4400" dirty="0"/>
              <a:t>сеть </a:t>
            </a:r>
            <a:br>
              <a:rPr lang="ru-RU" sz="4400" dirty="0"/>
            </a:br>
            <a:r>
              <a:rPr lang="ru-RU" sz="4400" dirty="0"/>
              <a:t>Большого У</a:t>
            </a:r>
            <a:r>
              <a:rPr lang="ru-RU" sz="4400" dirty="0" smtClean="0"/>
              <a:t>ниверситета Томска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(универсальная </a:t>
            </a:r>
            <a:br>
              <a:rPr lang="ru-RU" sz="4400" dirty="0" smtClean="0"/>
            </a:br>
            <a:r>
              <a:rPr lang="ru-RU" sz="4400" dirty="0" smtClean="0"/>
              <a:t>учебно-исследовательская квантовая сеть)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47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>
            <a:off x="2452696" y="1797178"/>
            <a:ext cx="299530" cy="15814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338330" y="1951523"/>
            <a:ext cx="1725508" cy="3961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844900" y="2412145"/>
            <a:ext cx="1259634" cy="10536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1" idx="3"/>
          </p:cNvCxnSpPr>
          <p:nvPr/>
        </p:nvCxnSpPr>
        <p:spPr>
          <a:xfrm flipV="1">
            <a:off x="3336065" y="2275852"/>
            <a:ext cx="791287" cy="14756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459987" y="2467651"/>
            <a:ext cx="1621032" cy="95210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71549" y="1827345"/>
            <a:ext cx="1537529" cy="861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388132" y="2045881"/>
            <a:ext cx="33868" cy="1332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779158" cy="612248"/>
          </a:xfrm>
        </p:spPr>
        <p:txBody>
          <a:bodyPr/>
          <a:lstStyle/>
          <a:p>
            <a:r>
              <a:rPr lang="ru-RU" dirty="0" smtClean="0"/>
              <a:t>МУКС БУТ - проект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856620" y="124487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ТУСУР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125" y="22229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ТГУ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7038" y="36506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ТПУ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692" y="1491477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СибГМУ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60912" y="2732514"/>
            <a:ext cx="561088" cy="64615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53469" y="219460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ТГПУ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endCxn id="35" idx="1"/>
          </p:cNvCxnSpPr>
          <p:nvPr/>
        </p:nvCxnSpPr>
        <p:spPr>
          <a:xfrm>
            <a:off x="1422000" y="3378674"/>
            <a:ext cx="1135485" cy="871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422000" y="1784171"/>
            <a:ext cx="1030696" cy="15945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30552" y="1188514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ТГАСУ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stCxn id="119" idx="3"/>
          </p:cNvCxnSpPr>
          <p:nvPr/>
        </p:nvCxnSpPr>
        <p:spPr>
          <a:xfrm flipV="1">
            <a:off x="2659781" y="1502258"/>
            <a:ext cx="978534" cy="2396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67302" y="146440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Кампус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494052" y="1787839"/>
            <a:ext cx="1540626" cy="4869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5520258" y="1403160"/>
            <a:ext cx="3191742" cy="31777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265A8F"/>
                </a:solidFill>
              </a:rPr>
              <a:t>Этап 1 (2024): </a:t>
            </a:r>
            <a:r>
              <a:rPr lang="ru-RU" dirty="0" smtClean="0">
                <a:solidFill>
                  <a:srgbClr val="265A8F"/>
                </a:solidFill>
              </a:rPr>
              <a:t>отказоустойчивое </a:t>
            </a:r>
            <a:r>
              <a:rPr lang="ru-RU" dirty="0" err="1" smtClean="0">
                <a:solidFill>
                  <a:srgbClr val="265A8F"/>
                </a:solidFill>
              </a:rPr>
              <a:t>полносвязное</a:t>
            </a:r>
            <a:r>
              <a:rPr lang="ru-RU" dirty="0" smtClean="0">
                <a:solidFill>
                  <a:srgbClr val="265A8F"/>
                </a:solidFill>
              </a:rPr>
              <a:t> </a:t>
            </a:r>
            <a:r>
              <a:rPr lang="ru-RU" b="1" dirty="0" smtClean="0">
                <a:solidFill>
                  <a:srgbClr val="265A8F"/>
                </a:solidFill>
              </a:rPr>
              <a:t>ядро сети</a:t>
            </a:r>
            <a:endParaRPr lang="en-US" b="1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b="1" dirty="0">
                <a:solidFill>
                  <a:srgbClr val="00B050"/>
                </a:solidFill>
                <a:latin typeface="+mj-lt"/>
                <a:ea typeface="PT Root UI Web Bold" charset="0"/>
                <a:cs typeface="PT Root UI Web Bold" charset="0"/>
              </a:rPr>
              <a:t>Этап 2 (2025):</a:t>
            </a:r>
            <a:br>
              <a:rPr lang="ru-RU" sz="1200" b="1" dirty="0">
                <a:solidFill>
                  <a:srgbClr val="00B050"/>
                </a:solidFill>
                <a:latin typeface="+mj-lt"/>
                <a:ea typeface="PT Root UI Web Bold" charset="0"/>
                <a:cs typeface="PT Root UI Web Bold" charset="0"/>
              </a:rPr>
            </a:br>
            <a:r>
              <a:rPr lang="ru-RU" sz="1200" dirty="0">
                <a:solidFill>
                  <a:srgbClr val="00B050"/>
                </a:solidFill>
                <a:latin typeface="+mj-lt"/>
                <a:ea typeface="PT Root UI Web Bold" charset="0"/>
                <a:cs typeface="PT Root UI Web Bold" charset="0"/>
              </a:rPr>
              <a:t>Городская квантовая сеть</a:t>
            </a: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rgbClr val="7030A0"/>
                </a:solidFill>
              </a:rPr>
              <a:t>Этап 3 (2026): </a:t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dirty="0" smtClean="0">
                <a:solidFill>
                  <a:srgbClr val="7030A0"/>
                </a:solidFill>
              </a:rPr>
              <a:t>МУКС НИКС / сеть РЖД</a:t>
            </a: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ru-RU" sz="1500" dirty="0" smtClean="0">
                <a:solidFill>
                  <a:schemeClr val="bg1"/>
                </a:solidFill>
              </a:rPr>
              <a:t>распределительные </a:t>
            </a: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ru-RU" sz="1500" dirty="0" smtClean="0">
                <a:solidFill>
                  <a:schemeClr val="bg1"/>
                </a:solidFill>
              </a:rPr>
              <a:t>узлы квантовой сети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	(РУКС)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</a:pPr>
            <a:r>
              <a:rPr lang="ru-RU" sz="1500" dirty="0" smtClean="0">
                <a:solidFill>
                  <a:schemeClr val="bg1"/>
                </a:solidFill>
              </a:rPr>
              <a:t>	</a:t>
            </a:r>
            <a:endParaRPr lang="ru-RU" sz="1500" dirty="0">
              <a:solidFill>
                <a:schemeClr val="bg1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1311948" y="1686349"/>
            <a:ext cx="1114009" cy="2172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768487" y="1500164"/>
            <a:ext cx="889793" cy="517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868763" y="2072099"/>
            <a:ext cx="378132" cy="52519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231366" y="1551925"/>
            <a:ext cx="426914" cy="72283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1011551" y="3580060"/>
            <a:ext cx="410449" cy="87559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37328" y="4474671"/>
            <a:ext cx="1348446" cy="3231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Новосибирск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62995" y="4488394"/>
            <a:ext cx="1031051" cy="3231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Кемерово</a:t>
            </a:r>
            <a:endParaRPr lang="ru-RU" sz="1500" dirty="0">
              <a:solidFill>
                <a:schemeClr val="bg1"/>
              </a:solidFill>
            </a:endParaRPr>
          </a:p>
        </p:txBody>
      </p:sp>
      <p:cxnSp>
        <p:nvCxnSpPr>
          <p:cNvPr id="97" name="Прямая соединительная линия 96"/>
          <p:cNvCxnSpPr>
            <a:endCxn id="96" idx="0"/>
          </p:cNvCxnSpPr>
          <p:nvPr/>
        </p:nvCxnSpPr>
        <p:spPr>
          <a:xfrm>
            <a:off x="4141973" y="2361447"/>
            <a:ext cx="636548" cy="212694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Рисунок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000" y="3584759"/>
            <a:ext cx="559090" cy="55909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0" y="2455515"/>
            <a:ext cx="467650" cy="46765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85" y="3209025"/>
            <a:ext cx="467650" cy="46765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7" y="1737700"/>
            <a:ext cx="467650" cy="46765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31" y="1508097"/>
            <a:ext cx="467650" cy="46765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148" y="2063571"/>
            <a:ext cx="467650" cy="46765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42" y="1347762"/>
            <a:ext cx="467650" cy="46765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47" y="1259788"/>
            <a:ext cx="467650" cy="4676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85" y="3231970"/>
            <a:ext cx="467650" cy="4676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89016" y="2648936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ТНИМЦ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15" y="2189593"/>
            <a:ext cx="467650" cy="4676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9204" y="3669092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Институты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ТНЦ СО РАН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 flipH="1">
            <a:off x="871549" y="1827345"/>
            <a:ext cx="1537529" cy="861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388132" y="2045881"/>
            <a:ext cx="33868" cy="1332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779158" cy="612248"/>
          </a:xfrm>
        </p:spPr>
        <p:txBody>
          <a:bodyPr/>
          <a:lstStyle/>
          <a:p>
            <a:r>
              <a:rPr lang="ru-RU" dirty="0" smtClean="0"/>
              <a:t>МУКС БУТ – ядро сети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856620" y="124487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ТУСУР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125" y="22229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ТГУ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692" y="1491477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СибГМУ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60912" y="2732514"/>
            <a:ext cx="561088" cy="64615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422000" y="1784171"/>
            <a:ext cx="1030696" cy="15945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5520258" y="1403160"/>
            <a:ext cx="3191742" cy="32131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265A8F"/>
                </a:solidFill>
              </a:rPr>
              <a:t>Этап 1 (2024): </a:t>
            </a:r>
            <a:r>
              <a:rPr lang="ru-RU" dirty="0" smtClean="0">
                <a:solidFill>
                  <a:srgbClr val="265A8F"/>
                </a:solidFill>
              </a:rPr>
              <a:t>отказоустойчивое </a:t>
            </a:r>
            <a:r>
              <a:rPr lang="ru-RU" dirty="0" err="1" smtClean="0">
                <a:solidFill>
                  <a:srgbClr val="265A8F"/>
                </a:solidFill>
              </a:rPr>
              <a:t>полносвязное</a:t>
            </a:r>
            <a:r>
              <a:rPr lang="ru-RU" dirty="0" smtClean="0">
                <a:solidFill>
                  <a:srgbClr val="265A8F"/>
                </a:solidFill>
              </a:rPr>
              <a:t> </a:t>
            </a:r>
            <a:r>
              <a:rPr lang="ru-RU" b="1" dirty="0" smtClean="0">
                <a:solidFill>
                  <a:srgbClr val="265A8F"/>
                </a:solidFill>
              </a:rPr>
              <a:t>ядро сети</a:t>
            </a:r>
            <a:endParaRPr lang="en-US" b="1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en-US" sz="15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ru-RU" sz="1500" dirty="0" smtClean="0">
                <a:solidFill>
                  <a:schemeClr val="bg1"/>
                </a:solidFill>
              </a:rPr>
              <a:t>распределительные </a:t>
            </a: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ru-RU" sz="1500" dirty="0" smtClean="0">
                <a:solidFill>
                  <a:schemeClr val="bg1"/>
                </a:solidFill>
              </a:rPr>
              <a:t>узлы квантовой сети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	(РУКС) </a:t>
            </a:r>
          </a:p>
          <a:p>
            <a:pPr marL="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</a:pPr>
            <a:r>
              <a:rPr lang="ru-RU" sz="1500" dirty="0" smtClean="0">
                <a:solidFill>
                  <a:schemeClr val="bg1"/>
                </a:solidFill>
              </a:rPr>
              <a:t>	</a:t>
            </a:r>
            <a:endParaRPr lang="ru-RU" sz="1500" dirty="0">
              <a:solidFill>
                <a:schemeClr val="bg1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1311948" y="1686349"/>
            <a:ext cx="1114009" cy="2172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868763" y="2072099"/>
            <a:ext cx="378132" cy="52519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Рисунок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000" y="3584759"/>
            <a:ext cx="559090" cy="55909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0" y="2455515"/>
            <a:ext cx="467650" cy="46765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85" y="3209025"/>
            <a:ext cx="467650" cy="46765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7" y="1737700"/>
            <a:ext cx="467650" cy="46765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31" y="1508097"/>
            <a:ext cx="467650" cy="467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7038" y="365066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ТПУ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779158" cy="612248"/>
          </a:xfrm>
        </p:spPr>
        <p:txBody>
          <a:bodyPr/>
          <a:lstStyle/>
          <a:p>
            <a:r>
              <a:rPr lang="ru-RU" dirty="0" smtClean="0"/>
              <a:t>МУКС БУТ – ядро сети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59" y="963422"/>
            <a:ext cx="5312141" cy="39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Квантовые технологии</a:t>
            </a:r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5F6E55AB-FE73-3E44-9336-FBE21E34EE52}"/>
              </a:ext>
            </a:extLst>
          </p:cNvPr>
          <p:cNvSpPr txBox="1">
            <a:spLocks/>
          </p:cNvSpPr>
          <p:nvPr/>
        </p:nvSpPr>
        <p:spPr>
          <a:xfrm>
            <a:off x="6192000" y="996750"/>
            <a:ext cx="2412250" cy="38070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Квантовые вычисления: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задачи оптимизации;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синтез новых материалов;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криптографические задачи.</a:t>
            </a:r>
          </a:p>
          <a:p>
            <a:r>
              <a:rPr lang="ru-RU" sz="1600" b="1" dirty="0" smtClean="0"/>
              <a:t>Квантовые коммуникации:</a:t>
            </a:r>
            <a:endParaRPr lang="ru-RU" sz="1600" b="1" dirty="0"/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оптоволоконные каналы;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свободное пространство (атмосфера, космические каналы).</a:t>
            </a:r>
          </a:p>
          <a:p>
            <a:r>
              <a:rPr lang="ru-RU" sz="1600" b="1" dirty="0"/>
              <a:t>Квантовая </a:t>
            </a:r>
            <a:r>
              <a:rPr lang="ru-RU" sz="1600" b="1" dirty="0" err="1"/>
              <a:t>сенсорика</a:t>
            </a:r>
            <a:r>
              <a:rPr lang="ru-RU" sz="1600" b="1" dirty="0"/>
              <a:t>: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магнитометры, гравиметры, акселерометры</a:t>
            </a:r>
            <a:r>
              <a:rPr lang="en-US" sz="1200" dirty="0">
                <a:ea typeface="+mn-ea"/>
                <a:cs typeface="+mn-cs"/>
              </a:rPr>
              <a:t>;</a:t>
            </a:r>
            <a:endParaRPr lang="ru-RU" sz="1200" dirty="0">
              <a:ea typeface="+mn-ea"/>
              <a:cs typeface="+mn-cs"/>
            </a:endParaRP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Clr>
                <a:srgbClr val="00A7B5"/>
              </a:buClr>
              <a:buFont typeface="Courier New" charset="0"/>
              <a:buChar char="o"/>
            </a:pPr>
            <a:r>
              <a:rPr lang="ru-RU" sz="1200" dirty="0">
                <a:ea typeface="+mn-ea"/>
                <a:cs typeface="+mn-cs"/>
              </a:rPr>
              <a:t>атомные часы, квантовая метрология.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sz="1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76999" y="3966750"/>
            <a:ext cx="5444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Квантовые технологии</a:t>
            </a:r>
            <a:r>
              <a:rPr lang="ru-RU" sz="1400" dirty="0">
                <a:solidFill>
                  <a:schemeClr val="bg1"/>
                </a:solidFill>
              </a:rPr>
              <a:t>: инструменты хранения, обработки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и передачи информации и решения задач посредством квантово-механических систем, состоящих </a:t>
            </a: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ансамблей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одиночных квантовых объектов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43F574-AADE-A44C-A2A2-10A2FFF86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1"/>
          <a:stretch/>
        </p:blipFill>
        <p:spPr>
          <a:xfrm>
            <a:off x="498832" y="1086750"/>
            <a:ext cx="4748167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42" y="339503"/>
            <a:ext cx="7779158" cy="612248"/>
          </a:xfrm>
        </p:spPr>
        <p:txBody>
          <a:bodyPr/>
          <a:lstStyle/>
          <a:p>
            <a:r>
              <a:rPr lang="ru-RU" dirty="0" smtClean="0"/>
              <a:t>МУКС БУТ – типовой узел ядра сети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861120"/>
            <a:ext cx="6192765" cy="4139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000" y="3596766"/>
            <a:ext cx="1980000" cy="1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76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Аппаратура </a:t>
            </a:r>
            <a:r>
              <a:rPr lang="ru-RU" dirty="0" smtClean="0"/>
              <a:t>КРК </a:t>
            </a:r>
            <a:r>
              <a:rPr lang="ru-RU" dirty="0"/>
              <a:t>– </a:t>
            </a:r>
            <a:br>
              <a:rPr lang="ru-RU" dirty="0"/>
            </a:br>
            <a:r>
              <a:rPr lang="ru-RU" dirty="0"/>
              <a:t>узлы квантовой сети (</a:t>
            </a:r>
            <a:r>
              <a:rPr lang="en-US" dirty="0"/>
              <a:t>QTS</a:t>
            </a:r>
            <a:r>
              <a:rPr lang="ru-RU" dirty="0"/>
              <a:t>)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3"/>
          </p:nvPr>
        </p:nvSpPr>
        <p:spPr>
          <a:xfrm>
            <a:off x="292332" y="1341702"/>
            <a:ext cx="4319586" cy="1905048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lnSpc>
                <a:spcPct val="100000"/>
              </a:lnSpc>
              <a:buClr>
                <a:srgbClr val="00A7B6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</a:rPr>
              <a:t>Квантовый канал до </a:t>
            </a:r>
            <a:r>
              <a:rPr lang="ru-RU" sz="1600" dirty="0">
                <a:solidFill>
                  <a:srgbClr val="00A7B6"/>
                </a:solidFill>
              </a:rPr>
              <a:t>100</a:t>
            </a:r>
            <a:r>
              <a:rPr lang="ru-RU" sz="1600" dirty="0">
                <a:solidFill>
                  <a:schemeClr val="bg1"/>
                </a:solidFill>
              </a:rPr>
              <a:t> км</a:t>
            </a:r>
          </a:p>
          <a:p>
            <a:pPr marL="285750" indent="-285750">
              <a:lnSpc>
                <a:spcPct val="100000"/>
              </a:lnSpc>
              <a:buClr>
                <a:srgbClr val="00A7B6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</a:rPr>
              <a:t>Приемник и передатчик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одном корпусе</a:t>
            </a:r>
          </a:p>
          <a:p>
            <a:pPr marL="285750" indent="-285750">
              <a:lnSpc>
                <a:spcPct val="100000"/>
              </a:lnSpc>
              <a:buClr>
                <a:srgbClr val="00A7B6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До </a:t>
            </a:r>
            <a:r>
              <a:rPr lang="ru-RU" sz="1600" dirty="0">
                <a:solidFill>
                  <a:srgbClr val="00A7B6"/>
                </a:solidFill>
              </a:rPr>
              <a:t>8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потребителей</a:t>
            </a:r>
          </a:p>
          <a:p>
            <a:pPr marL="285750" indent="-285750">
              <a:lnSpc>
                <a:spcPct val="100000"/>
              </a:lnSpc>
              <a:buClr>
                <a:srgbClr val="00A7B6"/>
              </a:buClr>
              <a:buFont typeface="Courier New" panose="02070309020205020404" pitchFamily="49" charset="0"/>
              <a:buChar char="o"/>
            </a:pPr>
            <a:r>
              <a:rPr lang="ru-RU" sz="1600" dirty="0" smtClean="0"/>
              <a:t>Сертификация по требованиям </a:t>
            </a:r>
            <a:br>
              <a:rPr lang="ru-RU" sz="1600" dirty="0" smtClean="0"/>
            </a:br>
            <a:r>
              <a:rPr lang="ru-RU" sz="1600" dirty="0" smtClean="0"/>
              <a:t>ФСБ России </a:t>
            </a:r>
            <a:endParaRPr lang="ru-RU" dirty="0">
              <a:solidFill>
                <a:schemeClr val="bg1"/>
              </a:solidFill>
              <a:ea typeface="PT Root UI Web" charset="0"/>
              <a:cs typeface="PT Root UI Web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5536" y="2020482"/>
            <a:ext cx="64426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0B97F093-C1AD-3D45-20DB-F399A32629DE}"/>
              </a:ext>
            </a:extLst>
          </p:cNvPr>
          <p:cNvSpPr/>
          <p:nvPr/>
        </p:nvSpPr>
        <p:spPr>
          <a:xfrm rot="16200000">
            <a:off x="7496396" y="1357092"/>
            <a:ext cx="1086487" cy="1715578"/>
          </a:xfrm>
          <a:prstGeom prst="round2DiagRect">
            <a:avLst>
              <a:gd name="adj1" fmla="val 6064"/>
              <a:gd name="adj2" fmla="val 0"/>
            </a:avLst>
          </a:prstGeom>
          <a:gradFill flip="none" rotWithShape="1">
            <a:gsLst>
              <a:gs pos="0">
                <a:srgbClr val="00A8B6">
                  <a:tint val="66000"/>
                  <a:satMod val="160000"/>
                </a:srgbClr>
              </a:gs>
              <a:gs pos="50000">
                <a:srgbClr val="00A8B6">
                  <a:tint val="44500"/>
                  <a:satMod val="160000"/>
                </a:srgbClr>
              </a:gs>
              <a:gs pos="100000">
                <a:srgbClr val="00A8B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38DF6ABF-5289-F3B9-B4B3-636AFF6F3085}"/>
              </a:ext>
            </a:extLst>
          </p:cNvPr>
          <p:cNvSpPr/>
          <p:nvPr/>
        </p:nvSpPr>
        <p:spPr>
          <a:xfrm rot="16200000">
            <a:off x="6547685" y="1292916"/>
            <a:ext cx="266285" cy="314700"/>
          </a:xfrm>
          <a:prstGeom prst="round2DiagRect">
            <a:avLst>
              <a:gd name="adj1" fmla="val 6064"/>
              <a:gd name="adj2" fmla="val 0"/>
            </a:avLst>
          </a:prstGeom>
          <a:gradFill flip="none" rotWithShape="1">
            <a:gsLst>
              <a:gs pos="0">
                <a:srgbClr val="00A8B6">
                  <a:tint val="66000"/>
                  <a:satMod val="160000"/>
                </a:srgbClr>
              </a:gs>
              <a:gs pos="50000">
                <a:srgbClr val="00A8B6">
                  <a:tint val="44500"/>
                  <a:satMod val="160000"/>
                </a:srgbClr>
              </a:gs>
              <a:gs pos="100000">
                <a:srgbClr val="00A8B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131317-145F-B308-F0EC-63A17DA09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2020482"/>
            <a:ext cx="4893894" cy="2911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08" y="3336750"/>
            <a:ext cx="1231539" cy="1678330"/>
          </a:xfrm>
          <a:prstGeom prst="rect">
            <a:avLst/>
          </a:prstGeom>
          <a:ln w="6350">
            <a:solidFill>
              <a:srgbClr val="00A7B6"/>
            </a:solidFill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000" y="3336750"/>
            <a:ext cx="1209219" cy="1678330"/>
          </a:xfrm>
          <a:prstGeom prst="rect">
            <a:avLst/>
          </a:prstGeom>
          <a:ln w="6350">
            <a:solidFill>
              <a:srgbClr val="00A7B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7645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5"/>
          <p:cNvSpPr txBox="1">
            <a:spLocks/>
          </p:cNvSpPr>
          <p:nvPr/>
        </p:nvSpPr>
        <p:spPr>
          <a:xfrm>
            <a:off x="4977000" y="1075489"/>
            <a:ext cx="3869587" cy="346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82"/>
              </a:buClr>
              <a:buFont typeface="Arial"/>
              <a:buNone/>
            </a:pPr>
            <a:r>
              <a:rPr lang="ru-RU" sz="1700" b="1" dirty="0">
                <a:solidFill>
                  <a:srgbClr val="00A7B5"/>
                </a:solidFill>
              </a:rPr>
              <a:t>Разработка перспективных технологий </a:t>
            </a:r>
            <a:r>
              <a:rPr lang="ru-RU" sz="1700" dirty="0" smtClean="0">
                <a:solidFill>
                  <a:srgbClr val="00A7B5"/>
                </a:solidFill>
              </a:rPr>
              <a:t>(ТГУ)</a:t>
            </a:r>
            <a:endParaRPr lang="ru-RU" sz="1700" dirty="0">
              <a:solidFill>
                <a:srgbClr val="00A7B5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</a:rPr>
              <a:t>атмосферное КРК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None/>
            </a:pPr>
            <a:endParaRPr lang="ru-RU" sz="1600" b="1" dirty="0" smtClean="0">
              <a:solidFill>
                <a:srgbClr val="00A7B5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None/>
            </a:pPr>
            <a:r>
              <a:rPr lang="ru-RU" sz="1700" b="1" dirty="0" smtClean="0">
                <a:solidFill>
                  <a:srgbClr val="00A7B5"/>
                </a:solidFill>
              </a:rPr>
              <a:t>Исследование эксплуатационных качеств аппаратуры и сети КРК</a:t>
            </a:r>
            <a:r>
              <a:rPr lang="ru-RU" sz="1700" dirty="0" smtClean="0">
                <a:solidFill>
                  <a:srgbClr val="00A7B5"/>
                </a:solidFill>
              </a:rPr>
              <a:t> </a:t>
            </a:r>
            <a:r>
              <a:rPr lang="ru-RU" sz="1700" dirty="0">
                <a:solidFill>
                  <a:srgbClr val="00A7B5"/>
                </a:solidFill>
              </a:rPr>
              <a:t>(</a:t>
            </a:r>
            <a:r>
              <a:rPr lang="ru-RU" sz="1700" dirty="0" smtClean="0">
                <a:solidFill>
                  <a:srgbClr val="00A7B5"/>
                </a:solidFill>
              </a:rPr>
              <a:t>ТУСУР)</a:t>
            </a:r>
            <a:endParaRPr lang="ru-RU" sz="1700" dirty="0" smtClean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</a:rPr>
              <a:t>работоспособность в сложных климатических условиях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</a:rPr>
              <a:t>отказоустойчивость/резервирование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/>
                </a:solidFill>
              </a:rPr>
              <a:t>интеграция сети КРК с мультиплексирование в ВОЛС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Объект 25"/>
          <p:cNvSpPr txBox="1">
            <a:spLocks/>
          </p:cNvSpPr>
          <p:nvPr/>
        </p:nvSpPr>
        <p:spPr>
          <a:xfrm>
            <a:off x="297000" y="1041750"/>
            <a:ext cx="4311507" cy="28128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A82"/>
              </a:buClr>
              <a:buNone/>
            </a:pPr>
            <a:r>
              <a:rPr lang="ru-RU" sz="1800" b="1" dirty="0" smtClean="0">
                <a:solidFill>
                  <a:srgbClr val="00A7B5"/>
                </a:solidFill>
              </a:rPr>
              <a:t>Полигон отраслевых тестирований (</a:t>
            </a:r>
            <a:r>
              <a:rPr lang="ru-RU" sz="1800" dirty="0" smtClean="0">
                <a:solidFill>
                  <a:srgbClr val="00A7B5"/>
                </a:solidFill>
              </a:rPr>
              <a:t>МУКС БУТ, ТПУ, </a:t>
            </a:r>
            <a:r>
              <a:rPr lang="ru-RU" sz="1800" dirty="0" err="1" smtClean="0">
                <a:solidFill>
                  <a:srgbClr val="00A7B5"/>
                </a:solidFill>
              </a:rPr>
              <a:t>СибГМУ</a:t>
            </a:r>
            <a:r>
              <a:rPr lang="ru-RU" sz="1800" dirty="0" smtClean="0">
                <a:solidFill>
                  <a:srgbClr val="00A7B5"/>
                </a:solidFill>
              </a:rPr>
              <a:t>)</a:t>
            </a:r>
            <a:endParaRPr lang="ru-RU" sz="1800" dirty="0">
              <a:solidFill>
                <a:srgbClr val="00A7B5"/>
              </a:solidFill>
            </a:endParaRP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500" dirty="0">
                <a:solidFill>
                  <a:schemeClr val="bg1"/>
                </a:solidFill>
              </a:rPr>
              <a:t>отработка отраслевых сценариев использования (КИИ, энергетика, здравоохранение)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500" dirty="0">
                <a:solidFill>
                  <a:schemeClr val="bg1"/>
                </a:solidFill>
              </a:rPr>
              <a:t>использование КРК совместно с прикладным отраслевым оборудованием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None/>
            </a:pPr>
            <a:endParaRPr lang="ru-RU" sz="1300" dirty="0">
              <a:solidFill>
                <a:schemeClr val="bg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None/>
            </a:pPr>
            <a:r>
              <a:rPr lang="ru-RU" sz="1800" b="1" dirty="0">
                <a:solidFill>
                  <a:srgbClr val="00A7B5"/>
                </a:solidFill>
              </a:rPr>
              <a:t>Защищенная телемедицина в реальном времени </a:t>
            </a:r>
            <a:r>
              <a:rPr lang="ru-RU" sz="1800" dirty="0" smtClean="0">
                <a:solidFill>
                  <a:srgbClr val="00A7B5"/>
                </a:solidFill>
              </a:rPr>
              <a:t>(</a:t>
            </a:r>
            <a:r>
              <a:rPr lang="ru-RU" sz="1800" dirty="0" err="1" smtClean="0">
                <a:solidFill>
                  <a:srgbClr val="00A7B5"/>
                </a:solidFill>
              </a:rPr>
              <a:t>СибГМУ</a:t>
            </a:r>
            <a:r>
              <a:rPr lang="ru-RU" sz="1800" dirty="0" smtClean="0">
                <a:solidFill>
                  <a:srgbClr val="00A7B5"/>
                </a:solidFill>
              </a:rPr>
              <a:t>)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97000" y="339502"/>
            <a:ext cx="8100000" cy="612248"/>
          </a:xfrm>
        </p:spPr>
        <p:txBody>
          <a:bodyPr/>
          <a:lstStyle/>
          <a:p>
            <a:r>
              <a:rPr lang="ru-RU" dirty="0" smtClean="0"/>
              <a:t>Проекты для ядра МУКС БУТ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5922" y="3854587"/>
            <a:ext cx="467107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None/>
            </a:pPr>
            <a:r>
              <a:rPr lang="ru-RU" sz="1700" b="1" dirty="0" smtClean="0">
                <a:solidFill>
                  <a:srgbClr val="00A7B5"/>
                </a:solidFill>
              </a:rPr>
              <a:t>Обеспечение совместимости оборудования КРК разных производителей </a:t>
            </a:r>
            <a:r>
              <a:rPr lang="ru-RU" sz="1700" dirty="0" smtClean="0">
                <a:solidFill>
                  <a:srgbClr val="00A7B5"/>
                </a:solidFill>
              </a:rPr>
              <a:t>(ТГУ)</a:t>
            </a:r>
            <a:endParaRPr lang="ru-RU" sz="1700" dirty="0">
              <a:solidFill>
                <a:srgbClr val="00A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7000" y="339502"/>
            <a:ext cx="8100000" cy="927248"/>
          </a:xfrm>
        </p:spPr>
        <p:txBody>
          <a:bodyPr/>
          <a:lstStyle/>
          <a:p>
            <a:r>
              <a:rPr lang="ru-RU" dirty="0" smtClean="0"/>
              <a:t>Ценности МКС БУТ </a:t>
            </a:r>
            <a:br>
              <a:rPr lang="ru-RU" dirty="0" smtClean="0"/>
            </a:br>
            <a:r>
              <a:rPr lang="ru-RU" dirty="0" smtClean="0"/>
              <a:t>для Томской области</a:t>
            </a:r>
            <a:endParaRPr lang="ru-RU" sz="2000" dirty="0"/>
          </a:p>
        </p:txBody>
      </p:sp>
      <p:sp>
        <p:nvSpPr>
          <p:cNvPr id="5" name="Объект 25"/>
          <p:cNvSpPr txBox="1">
            <a:spLocks/>
          </p:cNvSpPr>
          <p:nvPr/>
        </p:nvSpPr>
        <p:spPr>
          <a:xfrm>
            <a:off x="297000" y="1453025"/>
            <a:ext cx="4544587" cy="3278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00A7B6"/>
                </a:solidFill>
              </a:rPr>
              <a:t>Первая полномасштабная </a:t>
            </a:r>
            <a:r>
              <a:rPr lang="ru-RU" sz="1600" b="1" dirty="0">
                <a:solidFill>
                  <a:srgbClr val="00A7B6"/>
                </a:solidFill>
              </a:rPr>
              <a:t>квантовая сеть </a:t>
            </a:r>
            <a:r>
              <a:rPr lang="ru-RU" sz="1600" b="1">
                <a:solidFill>
                  <a:srgbClr val="00A7B6"/>
                </a:solidFill>
              </a:rPr>
              <a:t>за </a:t>
            </a:r>
            <a:r>
              <a:rPr lang="ru-RU" sz="1600" b="1" smtClean="0">
                <a:solidFill>
                  <a:srgbClr val="00A7B6"/>
                </a:solidFill>
              </a:rPr>
              <a:t>Уралом</a:t>
            </a:r>
            <a:r>
              <a:rPr lang="ru-RU" sz="160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– звено для </a:t>
            </a:r>
            <a:r>
              <a:rPr lang="ru-RU" sz="1600" dirty="0" err="1" smtClean="0">
                <a:solidFill>
                  <a:schemeClr val="bg1"/>
                </a:solidFill>
              </a:rPr>
              <a:t>полносвязности</a:t>
            </a:r>
            <a:r>
              <a:rPr lang="ru-RU" sz="1600" dirty="0" smtClean="0">
                <a:solidFill>
                  <a:schemeClr val="bg1"/>
                </a:solidFill>
              </a:rPr>
              <a:t> национальной квантовой криптографической инфраструктуры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1600" b="1" dirty="0" smtClean="0">
                <a:solidFill>
                  <a:srgbClr val="00A7B6"/>
                </a:solidFill>
              </a:rPr>
              <a:t>научно-исследовательского центра </a:t>
            </a:r>
            <a:r>
              <a:rPr lang="ru-RU" sz="1600" dirty="0" smtClean="0">
                <a:solidFill>
                  <a:schemeClr val="bg1"/>
                </a:solidFill>
              </a:rPr>
              <a:t>передовых исследований и разработок на мировом уровне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00A7B6"/>
                </a:solidFill>
              </a:rPr>
              <a:t>Д</a:t>
            </a:r>
            <a:r>
              <a:rPr lang="ru-RU" sz="1600" b="1" dirty="0" smtClean="0">
                <a:solidFill>
                  <a:srgbClr val="00A7B6"/>
                </a:solidFill>
              </a:rPr>
              <a:t>оступ </a:t>
            </a:r>
            <a:r>
              <a:rPr lang="ru-RU" sz="1600" b="1" dirty="0">
                <a:solidFill>
                  <a:srgbClr val="00A7B6"/>
                </a:solidFill>
              </a:rPr>
              <a:t>к квантовым активам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smtClean="0">
                <a:solidFill>
                  <a:schemeClr val="bg1"/>
                </a:solidFill>
              </a:rPr>
              <a:t>стране: квантовые </a:t>
            </a:r>
            <a:r>
              <a:rPr lang="ru-RU" sz="1600" dirty="0">
                <a:solidFill>
                  <a:schemeClr val="bg1"/>
                </a:solidFill>
              </a:rPr>
              <a:t>симуляторы, вычислители, квантовые </a:t>
            </a:r>
            <a:r>
              <a:rPr lang="ru-RU" sz="1600" dirty="0" smtClean="0">
                <a:solidFill>
                  <a:schemeClr val="bg1"/>
                </a:solidFill>
              </a:rPr>
              <a:t>стенды, эталоны частоты и времени.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10449"/>
          <a:stretch/>
        </p:blipFill>
        <p:spPr>
          <a:xfrm>
            <a:off x="5157000" y="1420496"/>
            <a:ext cx="3465000" cy="33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Квантовые коммуникации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5F6E55AB-FE73-3E44-9336-FBE21E34EE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0" y="1057108"/>
            <a:ext cx="4347250" cy="33121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A7B5"/>
                </a:solidFill>
              </a:rPr>
              <a:t>Квантовые коммуникации </a:t>
            </a:r>
            <a:r>
              <a:rPr lang="ru-RU" dirty="0"/>
              <a:t>— область знаний/техники о </a:t>
            </a:r>
            <a:r>
              <a:rPr lang="ru-RU" b="1" dirty="0">
                <a:solidFill>
                  <a:srgbClr val="265A8F"/>
                </a:solidFill>
              </a:rPr>
              <a:t>передаче квантовых состояний</a:t>
            </a:r>
            <a:r>
              <a:rPr lang="ru-RU" b="1" dirty="0"/>
              <a:t> </a:t>
            </a:r>
            <a:r>
              <a:rPr lang="ru-RU" dirty="0"/>
              <a:t>между удаленными объектами</a:t>
            </a:r>
            <a:r>
              <a:rPr lang="ru-RU" b="1" dirty="0"/>
              <a:t>:</a:t>
            </a:r>
          </a:p>
          <a:p>
            <a:pPr marL="182563" lvl="1" indent="-182563">
              <a:lnSpc>
                <a:spcPct val="100000"/>
              </a:lnSpc>
              <a:spcBef>
                <a:spcPts val="600"/>
              </a:spcBef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ea typeface="+mn-ea"/>
                <a:cs typeface="+mn-cs"/>
              </a:rPr>
              <a:t>квантовые репитеры</a:t>
            </a:r>
            <a:endParaRPr lang="en-US" sz="1200" dirty="0">
              <a:ea typeface="+mn-ea"/>
              <a:cs typeface="+mn-cs"/>
            </a:endParaRPr>
          </a:p>
          <a:p>
            <a:pPr marL="182563" lvl="1" indent="-182563">
              <a:lnSpc>
                <a:spcPct val="100000"/>
              </a:lnSpc>
              <a:spcBef>
                <a:spcPts val="600"/>
              </a:spcBef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ea typeface="+mn-ea"/>
                <a:cs typeface="+mn-cs"/>
              </a:rPr>
              <a:t>квантовая память</a:t>
            </a:r>
          </a:p>
          <a:p>
            <a:pPr marL="182563" lvl="1" indent="-182563">
              <a:lnSpc>
                <a:spcPct val="100000"/>
              </a:lnSpc>
              <a:spcBef>
                <a:spcPts val="600"/>
              </a:spcBef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ea typeface="+mn-ea"/>
                <a:cs typeface="+mn-cs"/>
              </a:rPr>
              <a:t>квантовая телепортация</a:t>
            </a:r>
          </a:p>
          <a:p>
            <a:pPr marL="182563" lvl="1" indent="-182563">
              <a:lnSpc>
                <a:spcPct val="100000"/>
              </a:lnSpc>
              <a:spcBef>
                <a:spcPts val="600"/>
              </a:spcBef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ea typeface="+mn-ea"/>
                <a:cs typeface="+mn-cs"/>
              </a:rPr>
              <a:t>сверхплотное кодирование</a:t>
            </a:r>
          </a:p>
          <a:p>
            <a:pPr marL="182563" lvl="1" indent="-182563">
              <a:lnSpc>
                <a:spcPct val="100000"/>
              </a:lnSpc>
              <a:spcBef>
                <a:spcPts val="600"/>
              </a:spcBef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ea typeface="+mn-ea"/>
                <a:cs typeface="+mn-cs"/>
              </a:rPr>
              <a:t>квантовое распределение ключей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Наибольшее практическое развитие получило </a:t>
            </a:r>
            <a:r>
              <a:rPr lang="ru-RU" b="1" dirty="0">
                <a:solidFill>
                  <a:srgbClr val="265A8F"/>
                </a:solidFill>
              </a:rPr>
              <a:t>квантовое распределение ключей — </a:t>
            </a:r>
            <a:r>
              <a:rPr lang="ru-RU" b="1" dirty="0" smtClean="0">
                <a:solidFill>
                  <a:srgbClr val="265A8F"/>
                </a:solidFill>
              </a:rPr>
              <a:t>КРК</a:t>
            </a:r>
            <a:r>
              <a:rPr lang="ru-RU" b="1" dirty="0">
                <a:solidFill>
                  <a:srgbClr val="265A8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965A78-CD18-2546-B454-07AC3DA5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19000"/>
          <a:stretch/>
        </p:blipFill>
        <p:spPr>
          <a:xfrm>
            <a:off x="5148262" y="1221750"/>
            <a:ext cx="3455988" cy="33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Квантовое</a:t>
            </a:r>
            <a:br>
              <a:rPr lang="ru-RU" sz="4400" dirty="0" smtClean="0"/>
            </a:br>
            <a:r>
              <a:rPr lang="ru-RU" sz="4400" dirty="0" smtClean="0"/>
              <a:t>распределение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ключей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91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TMP\Keys\Source\networ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71638"/>
            <a:ext cx="4025119" cy="21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выработки и распределения </a:t>
            </a:r>
            <a:r>
              <a:rPr lang="ru-RU" dirty="0"/>
              <a:t>ключей</a:t>
            </a:r>
          </a:p>
        </p:txBody>
      </p:sp>
      <p:sp>
        <p:nvSpPr>
          <p:cNvPr id="7" name="Объект 25"/>
          <p:cNvSpPr txBox="1">
            <a:spLocks/>
          </p:cNvSpPr>
          <p:nvPr/>
        </p:nvSpPr>
        <p:spPr>
          <a:xfrm>
            <a:off x="4437000" y="1671637"/>
            <a:ext cx="4454588" cy="31321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A82"/>
              </a:buCl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Задача: </a:t>
            </a:r>
            <a:r>
              <a:rPr lang="ru-RU" sz="1800" b="1" dirty="0">
                <a:solidFill>
                  <a:schemeClr val="bg1"/>
                </a:solidFill>
              </a:rPr>
              <a:t>получить общий парный </a:t>
            </a:r>
            <a:r>
              <a:rPr lang="ru-RU" sz="1800" b="1" dirty="0" smtClean="0">
                <a:solidFill>
                  <a:schemeClr val="bg1"/>
                </a:solidFill>
              </a:rPr>
              <a:t>секретный ключ (в сети абонентов)</a:t>
            </a:r>
            <a:endParaRPr lang="ru-RU" sz="1800" b="1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</a:rPr>
              <a:t>д</a:t>
            </a:r>
            <a:r>
              <a:rPr lang="ru-RU" sz="1600" dirty="0" smtClean="0">
                <a:solidFill>
                  <a:schemeClr val="bg1"/>
                </a:solidFill>
              </a:rPr>
              <a:t>оверенная </a:t>
            </a:r>
            <a:r>
              <a:rPr lang="ru-RU" sz="1600" dirty="0">
                <a:solidFill>
                  <a:schemeClr val="bg1"/>
                </a:solidFill>
              </a:rPr>
              <a:t>доставка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ru-RU" sz="1600" dirty="0" err="1">
                <a:solidFill>
                  <a:schemeClr val="bg1"/>
                </a:solidFill>
              </a:rPr>
              <a:t>предраспределенные</a:t>
            </a:r>
            <a:r>
              <a:rPr lang="ru-RU" sz="1600" dirty="0">
                <a:solidFill>
                  <a:schemeClr val="bg1"/>
                </a:solidFill>
              </a:rPr>
              <a:t> ключи)</a:t>
            </a:r>
          </a:p>
          <a:p>
            <a:pPr marL="285750" lvl="1" indent="-2857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ыработка </a:t>
            </a:r>
            <a:r>
              <a:rPr lang="ru-RU" sz="1600" dirty="0">
                <a:solidFill>
                  <a:schemeClr val="bg1"/>
                </a:solidFill>
              </a:rPr>
              <a:t>общего ключа по открытому каналу (протокол </a:t>
            </a:r>
            <a:r>
              <a:rPr lang="ru-RU" sz="1600" dirty="0" err="1">
                <a:solidFill>
                  <a:schemeClr val="bg1"/>
                </a:solidFill>
              </a:rPr>
              <a:t>Диффи-Хеллмана</a:t>
            </a:r>
            <a:r>
              <a:rPr lang="ru-RU" sz="1600" dirty="0">
                <a:solidFill>
                  <a:schemeClr val="bg1"/>
                </a:solidFill>
              </a:rPr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одовое </a:t>
            </a:r>
            <a:r>
              <a:rPr lang="ru-RU" sz="1600" dirty="0">
                <a:solidFill>
                  <a:schemeClr val="bg1"/>
                </a:solidFill>
              </a:rPr>
              <a:t>зашумление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00A7B5"/>
                </a:solidFill>
                <a:ea typeface="PT Root UI Web" charset="0"/>
                <a:cs typeface="PT Root UI Web" charset="0"/>
              </a:rPr>
              <a:t>к</a:t>
            </a:r>
            <a:r>
              <a:rPr lang="ru-RU" sz="1600" b="1" dirty="0" smtClean="0">
                <a:solidFill>
                  <a:srgbClr val="00A7B5"/>
                </a:solidFill>
                <a:ea typeface="PT Root UI Web" charset="0"/>
                <a:cs typeface="PT Root UI Web" charset="0"/>
              </a:rPr>
              <a:t>вантовое </a:t>
            </a:r>
            <a:r>
              <a:rPr lang="ru-RU" sz="1600" b="1" dirty="0">
                <a:solidFill>
                  <a:srgbClr val="00A7B5"/>
                </a:solidFill>
                <a:ea typeface="PT Root UI Web" charset="0"/>
                <a:cs typeface="PT Root UI Web" charset="0"/>
              </a:rPr>
              <a:t>распределение ключей</a:t>
            </a:r>
          </a:p>
        </p:txBody>
      </p:sp>
    </p:spTree>
    <p:extLst>
      <p:ext uri="{BB962C8B-B14F-4D97-AF65-F5344CB8AC3E}">
        <p14:creationId xmlns:p14="http://schemas.microsoft.com/office/powerpoint/2010/main" val="1597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2413" y="360473"/>
            <a:ext cx="7452250" cy="792088"/>
          </a:xfrm>
        </p:spPr>
        <p:txBody>
          <a:bodyPr/>
          <a:lstStyle/>
          <a:p>
            <a:r>
              <a:rPr lang="ru-RU" dirty="0" smtClean="0"/>
              <a:t>Квантовое распределение ключей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" y="1666863"/>
            <a:ext cx="4950657" cy="2479887"/>
          </a:xfrm>
          <a:prstGeom prst="rect">
            <a:avLst/>
          </a:prstGeom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id="{5F6E55AB-FE73-3E44-9336-FBE21E34EE52}"/>
              </a:ext>
            </a:extLst>
          </p:cNvPr>
          <p:cNvSpPr txBox="1">
            <a:spLocks/>
          </p:cNvSpPr>
          <p:nvPr/>
        </p:nvSpPr>
        <p:spPr>
          <a:xfrm>
            <a:off x="5067300" y="1666863"/>
            <a:ext cx="3824288" cy="320357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00A7B5"/>
                </a:solidFill>
              </a:rPr>
              <a:t>Квантовое распределение</a:t>
            </a:r>
            <a:br>
              <a:rPr lang="ru-RU" sz="1500" b="1" dirty="0">
                <a:solidFill>
                  <a:srgbClr val="00A7B5"/>
                </a:solidFill>
              </a:rPr>
            </a:br>
            <a:r>
              <a:rPr lang="ru-RU" sz="1500" b="1" dirty="0">
                <a:solidFill>
                  <a:srgbClr val="00A7B5"/>
                </a:solidFill>
              </a:rPr>
              <a:t>ключей</a:t>
            </a:r>
            <a:r>
              <a:rPr lang="en-US" sz="1500" b="1" dirty="0">
                <a:solidFill>
                  <a:srgbClr val="00A7B5"/>
                </a:solidFill>
              </a:rPr>
              <a:t> </a:t>
            </a:r>
            <a:r>
              <a:rPr lang="ru-RU" sz="1500" b="1" dirty="0">
                <a:solidFill>
                  <a:srgbClr val="00A7B5"/>
                </a:solidFill>
              </a:rPr>
              <a:t>(КРК) </a:t>
            </a:r>
            <a:r>
              <a:rPr lang="ru-RU" sz="1500" dirty="0"/>
              <a:t>–</a:t>
            </a:r>
            <a:r>
              <a:rPr lang="en-US" sz="1500" b="1" dirty="0">
                <a:solidFill>
                  <a:srgbClr val="00A7B5"/>
                </a:solidFill>
              </a:rPr>
              <a:t> </a:t>
            </a:r>
            <a:r>
              <a:rPr lang="ru-RU" sz="1500" dirty="0"/>
              <a:t>криптографический протокол, позволяющий</a:t>
            </a:r>
            <a:r>
              <a:rPr lang="en-US" sz="1500" dirty="0"/>
              <a:t> </a:t>
            </a:r>
            <a:r>
              <a:rPr lang="ru-RU" sz="1500" dirty="0"/>
              <a:t>двум удаленным абонентам, использующим независимые </a:t>
            </a:r>
            <a:r>
              <a:rPr lang="ru-RU" sz="1500" dirty="0" err="1"/>
              <a:t>энтропийные</a:t>
            </a:r>
            <a:r>
              <a:rPr lang="ru-RU" sz="1500" dirty="0"/>
              <a:t> источники, выработать общий случайный секрет – ключ</a:t>
            </a:r>
            <a:r>
              <a:rPr lang="en-US" sz="1500" dirty="0"/>
              <a:t>.</a:t>
            </a:r>
            <a:endParaRPr lang="ru-RU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Теорема о запрете клонирования неизвестного квантового состояния позволяет </a:t>
            </a:r>
            <a:r>
              <a:rPr lang="ru-RU" sz="1500" dirty="0">
                <a:solidFill>
                  <a:srgbClr val="00A7B5"/>
                </a:solidFill>
              </a:rPr>
              <a:t>гарантированно детектировать </a:t>
            </a:r>
            <a:r>
              <a:rPr lang="ru-RU" sz="1500" dirty="0"/>
              <a:t>пассивного/активного </a:t>
            </a:r>
            <a:r>
              <a:rPr lang="ru-RU" sz="1500" dirty="0">
                <a:solidFill>
                  <a:srgbClr val="00A7B5"/>
                </a:solidFill>
              </a:rPr>
              <a:t>злоумышленника</a:t>
            </a:r>
            <a:r>
              <a:rPr lang="ru-RU" sz="1500" dirty="0"/>
              <a:t>, пытающегося получить ключ.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9E93D55F-332B-F5AE-0243-91D1F97913E8}"/>
              </a:ext>
            </a:extLst>
          </p:cNvPr>
          <p:cNvSpPr/>
          <p:nvPr/>
        </p:nvSpPr>
        <p:spPr>
          <a:xfrm>
            <a:off x="7313205" y="716492"/>
            <a:ext cx="800747" cy="800747"/>
          </a:xfrm>
          <a:prstGeom prst="ellipse">
            <a:avLst/>
          </a:prstGeom>
          <a:gradFill>
            <a:gsLst>
              <a:gs pos="0">
                <a:srgbClr val="00A7B5">
                  <a:lumMod val="90000"/>
                  <a:lumOff val="10000"/>
                  <a:alpha val="4000"/>
                </a:srgbClr>
              </a:gs>
              <a:gs pos="100000">
                <a:srgbClr val="276092"/>
              </a:gs>
            </a:gsLst>
            <a:lin ang="2700000" scaled="0"/>
          </a:gradFill>
          <a:ln>
            <a:noFill/>
          </a:ln>
          <a:effectLst>
            <a:softEdge rad="18346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9E93D55F-332B-F5AE-0243-91D1F97913E8}"/>
              </a:ext>
            </a:extLst>
          </p:cNvPr>
          <p:cNvSpPr/>
          <p:nvPr/>
        </p:nvSpPr>
        <p:spPr>
          <a:xfrm>
            <a:off x="-316885" y="3831750"/>
            <a:ext cx="1138595" cy="1138595"/>
          </a:xfrm>
          <a:prstGeom prst="ellipse">
            <a:avLst/>
          </a:prstGeom>
          <a:gradFill>
            <a:gsLst>
              <a:gs pos="0">
                <a:srgbClr val="00A7B5">
                  <a:lumMod val="90000"/>
                  <a:lumOff val="10000"/>
                  <a:alpha val="4000"/>
                </a:srgbClr>
              </a:gs>
              <a:gs pos="100000">
                <a:srgbClr val="276092"/>
              </a:gs>
            </a:gsLst>
            <a:lin ang="2700000" scaled="0"/>
          </a:gradFill>
          <a:ln>
            <a:noFill/>
          </a:ln>
          <a:effectLst>
            <a:softEdge rad="18346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2413" y="339501"/>
            <a:ext cx="7649587" cy="1053615"/>
          </a:xfrm>
        </p:spPr>
        <p:txBody>
          <a:bodyPr/>
          <a:lstStyle/>
          <a:p>
            <a:r>
              <a:rPr lang="ru-RU" dirty="0"/>
              <a:t>(</a:t>
            </a:r>
            <a:r>
              <a:rPr lang="ru-RU" dirty="0" smtClean="0"/>
              <a:t>Не)безопасные криптографические сегодня </a:t>
            </a:r>
            <a:r>
              <a:rPr lang="ru-RU" dirty="0"/>
              <a:t>и завтра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5F6E55AB-FE73-3E44-9336-FBE21E34EE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413" y="1311275"/>
            <a:ext cx="4634587" cy="34927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500" b="1" dirty="0">
                <a:solidFill>
                  <a:srgbClr val="C00000"/>
                </a:solidFill>
              </a:rPr>
              <a:t>Актуальные угрозы</a:t>
            </a:r>
            <a:r>
              <a:rPr lang="en-US" sz="1500" b="1" dirty="0">
                <a:solidFill>
                  <a:srgbClr val="C00000"/>
                </a:solidFill>
              </a:rPr>
              <a:t>:</a:t>
            </a:r>
          </a:p>
          <a:p>
            <a:pPr marL="4572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7B5"/>
              </a:buClr>
            </a:pPr>
            <a:r>
              <a:rPr lang="ru-RU" sz="1500" dirty="0">
                <a:ea typeface="+mn-ea"/>
                <a:cs typeface="+mn-cs"/>
              </a:rPr>
              <a:t>захват криптографического устройства</a:t>
            </a:r>
            <a:r>
              <a:rPr lang="en-US" sz="1500" dirty="0">
                <a:ea typeface="+mn-ea"/>
                <a:cs typeface="+mn-cs"/>
              </a:rPr>
              <a:t/>
            </a:r>
            <a:br>
              <a:rPr lang="en-US" sz="1500" dirty="0">
                <a:ea typeface="+mn-ea"/>
                <a:cs typeface="+mn-cs"/>
              </a:rPr>
            </a:br>
            <a:r>
              <a:rPr lang="en-US" sz="1500" dirty="0">
                <a:ea typeface="+mn-ea"/>
                <a:cs typeface="+mn-cs"/>
              </a:rPr>
              <a:t>(</a:t>
            </a:r>
            <a:r>
              <a:rPr lang="ru-RU" sz="1500" dirty="0">
                <a:ea typeface="+mn-ea"/>
                <a:cs typeface="+mn-cs"/>
              </a:rPr>
              <a:t>компрометация долговременных</a:t>
            </a:r>
            <a:br>
              <a:rPr lang="ru-RU" sz="1500" dirty="0">
                <a:ea typeface="+mn-ea"/>
                <a:cs typeface="+mn-cs"/>
              </a:rPr>
            </a:br>
            <a:r>
              <a:rPr lang="ru-RU" sz="1500" dirty="0">
                <a:ea typeface="+mn-ea"/>
                <a:cs typeface="+mn-cs"/>
              </a:rPr>
              <a:t>секретов, чтение «назад»</a:t>
            </a:r>
            <a:r>
              <a:rPr lang="en-US" sz="1500" dirty="0">
                <a:ea typeface="+mn-ea"/>
                <a:cs typeface="+mn-cs"/>
              </a:rPr>
              <a:t> </a:t>
            </a:r>
            <a:r>
              <a:rPr lang="ru-RU" sz="1500" dirty="0">
                <a:ea typeface="+mn-ea"/>
                <a:cs typeface="+mn-cs"/>
              </a:rPr>
              <a:t>и «вперед»</a:t>
            </a:r>
            <a:r>
              <a:rPr lang="en-US" sz="1500" dirty="0">
                <a:ea typeface="+mn-ea"/>
                <a:cs typeface="+mn-cs"/>
              </a:rPr>
              <a:t>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7B5"/>
              </a:buClr>
            </a:pPr>
            <a:r>
              <a:rPr lang="ru-RU" sz="1500" dirty="0">
                <a:ea typeface="+mn-ea"/>
                <a:cs typeface="+mn-cs"/>
              </a:rPr>
              <a:t>компрометация (вербовка)</a:t>
            </a:r>
            <a:br>
              <a:rPr lang="ru-RU" sz="1500" dirty="0">
                <a:ea typeface="+mn-ea"/>
                <a:cs typeface="+mn-cs"/>
              </a:rPr>
            </a:br>
            <a:r>
              <a:rPr lang="ru-RU" sz="1500" dirty="0">
                <a:ea typeface="+mn-ea"/>
                <a:cs typeface="+mn-cs"/>
              </a:rPr>
              <a:t>администратора системы защиты</a:t>
            </a:r>
            <a:endParaRPr lang="en-US" sz="1500" dirty="0"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ru-RU" sz="1500" b="1" dirty="0">
                <a:solidFill>
                  <a:srgbClr val="C00000"/>
                </a:solidFill>
              </a:rPr>
              <a:t>Угрозы из будущего</a:t>
            </a:r>
            <a:r>
              <a:rPr lang="ru-RU" sz="1500" dirty="0">
                <a:solidFill>
                  <a:srgbClr val="C00000"/>
                </a:solidFill>
              </a:rPr>
              <a:t>:</a:t>
            </a:r>
            <a:endParaRPr lang="en-US" sz="15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7B6"/>
              </a:buClr>
            </a:pPr>
            <a:r>
              <a:rPr lang="ru-RU" sz="1500" dirty="0">
                <a:ea typeface="+mn-ea"/>
                <a:cs typeface="+mn-cs"/>
              </a:rPr>
              <a:t>появление квантового компьютера</a:t>
            </a:r>
            <a:r>
              <a:rPr lang="en-US" sz="1500" dirty="0">
                <a:ea typeface="+mn-ea"/>
                <a:cs typeface="+mn-cs"/>
              </a:rPr>
              <a:t> </a:t>
            </a:r>
            <a:br>
              <a:rPr lang="en-US" sz="1500" dirty="0">
                <a:ea typeface="+mn-ea"/>
                <a:cs typeface="+mn-cs"/>
              </a:rPr>
            </a:br>
            <a:r>
              <a:rPr lang="ru-RU" sz="1500" dirty="0">
                <a:ea typeface="+mn-ea"/>
                <a:cs typeface="+mn-cs"/>
              </a:rPr>
              <a:t>(полный взлом современных</a:t>
            </a:r>
            <a:br>
              <a:rPr lang="ru-RU" sz="1500" dirty="0">
                <a:ea typeface="+mn-ea"/>
                <a:cs typeface="+mn-cs"/>
              </a:rPr>
            </a:br>
            <a:r>
              <a:rPr lang="ru-RU" sz="1500" dirty="0">
                <a:ea typeface="+mn-ea"/>
                <a:cs typeface="+mn-cs"/>
              </a:rPr>
              <a:t>асимметричных алгоритмов)</a:t>
            </a:r>
            <a:endParaRPr lang="en-US" sz="1500" dirty="0"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7B6"/>
              </a:buClr>
            </a:pPr>
            <a:r>
              <a:rPr lang="ru-RU" sz="1500" dirty="0">
                <a:ea typeface="+mn-ea"/>
                <a:cs typeface="+mn-cs"/>
              </a:rPr>
              <a:t>прогресс в вычислительных атаках </a:t>
            </a:r>
            <a:r>
              <a:rPr lang="en-US" sz="1500" dirty="0">
                <a:ea typeface="+mn-ea"/>
                <a:cs typeface="+mn-cs"/>
              </a:rPr>
              <a:t/>
            </a:r>
            <a:br>
              <a:rPr lang="en-US" sz="1500" dirty="0">
                <a:ea typeface="+mn-ea"/>
                <a:cs typeface="+mn-cs"/>
              </a:rPr>
            </a:br>
            <a:r>
              <a:rPr lang="ru-RU" sz="1500" dirty="0">
                <a:ea typeface="+mn-ea"/>
                <a:cs typeface="+mn-cs"/>
              </a:rPr>
              <a:t>на криптосистемы (отложенный взлом)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E6E47-6E73-EF74-2E9F-FF8D02AF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70"/>
          <a:stretch/>
        </p:blipFill>
        <p:spPr>
          <a:xfrm>
            <a:off x="5067300" y="1311275"/>
            <a:ext cx="3824288" cy="3492723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7A9EF-1847-5A61-D328-C404EE5BA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2413" y="1806750"/>
            <a:ext cx="324000" cy="303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60C6FD-55E6-1E8F-620D-6D9C7CCBBD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2413" y="2571750"/>
            <a:ext cx="324000" cy="388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E6845A-8DB3-CDD2-1CD6-3DE8D7DA78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52412" y="3558274"/>
            <a:ext cx="324000" cy="32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4B5D4C-A4A1-B04F-1238-892B47B8A3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52413" y="4295907"/>
            <a:ext cx="324000" cy="3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2">
            <a:extLst>
              <a:ext uri="{FF2B5EF4-FFF2-40B4-BE49-F238E27FC236}">
                <a16:creationId xmlns:a16="http://schemas.microsoft.com/office/drawing/2014/main" id="{9E93D55F-332B-F5AE-0243-91D1F97913E8}"/>
              </a:ext>
            </a:extLst>
          </p:cNvPr>
          <p:cNvSpPr/>
          <p:nvPr/>
        </p:nvSpPr>
        <p:spPr>
          <a:xfrm>
            <a:off x="-316885" y="3831750"/>
            <a:ext cx="1138595" cy="1138595"/>
          </a:xfrm>
          <a:prstGeom prst="ellipse">
            <a:avLst/>
          </a:prstGeom>
          <a:gradFill>
            <a:gsLst>
              <a:gs pos="0">
                <a:srgbClr val="00A7B5">
                  <a:lumMod val="90000"/>
                  <a:lumOff val="10000"/>
                  <a:alpha val="4000"/>
                </a:srgbClr>
              </a:gs>
              <a:gs pos="100000">
                <a:srgbClr val="276092"/>
              </a:gs>
            </a:gsLst>
            <a:lin ang="2700000" scaled="0"/>
          </a:gradFill>
          <a:ln>
            <a:noFill/>
          </a:ln>
          <a:effectLst>
            <a:softEdge rad="18346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2413" y="339502"/>
            <a:ext cx="7343923" cy="792088"/>
          </a:xfrm>
        </p:spPr>
        <p:txBody>
          <a:bodyPr/>
          <a:lstStyle/>
          <a:p>
            <a:r>
              <a:rPr lang="ru-RU" dirty="0"/>
              <a:t>КРК</a:t>
            </a:r>
            <a:r>
              <a:rPr lang="en-US" dirty="0"/>
              <a:t>: </a:t>
            </a:r>
            <a:r>
              <a:rPr lang="ru-RU" dirty="0"/>
              <a:t>Практические аспекты</a:t>
            </a:r>
            <a:endParaRPr lang="ru-RU" sz="2000" dirty="0"/>
          </a:p>
        </p:txBody>
      </p:sp>
      <p:sp>
        <p:nvSpPr>
          <p:cNvPr id="25" name="Объект 25"/>
          <p:cNvSpPr txBox="1">
            <a:spLocks/>
          </p:cNvSpPr>
          <p:nvPr/>
        </p:nvSpPr>
        <p:spPr>
          <a:xfrm>
            <a:off x="4167000" y="1446750"/>
            <a:ext cx="4724588" cy="33762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82"/>
              </a:buClr>
              <a:buNone/>
            </a:pPr>
            <a:r>
              <a:rPr lang="ru-RU" sz="1600" b="1" dirty="0">
                <a:solidFill>
                  <a:schemeClr val="bg1"/>
                </a:solidFill>
              </a:rPr>
              <a:t>Достоинства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rgbClr val="00A7B6"/>
                </a:solidFill>
              </a:rPr>
              <a:t>теоретическая абсолютная стойкость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rgbClr val="00A7B6"/>
                </a:solidFill>
              </a:rPr>
              <a:t>у администратора системы защиты нет доступа к ключам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/>
                </a:solidFill>
              </a:rPr>
              <a:t>высокая </a:t>
            </a:r>
            <a:r>
              <a:rPr lang="ru-RU" sz="1400" dirty="0">
                <a:solidFill>
                  <a:schemeClr val="bg1"/>
                </a:solidFill>
              </a:rPr>
              <a:t>скорость выработки ключей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/>
                </a:solidFill>
              </a:rPr>
              <a:t>полностью автоматическая работа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82"/>
              </a:buClr>
              <a:buFont typeface="Arial"/>
              <a:buNone/>
            </a:pPr>
            <a:endParaRPr lang="ru-RU" sz="1400" b="1" dirty="0" smtClean="0">
              <a:solidFill>
                <a:srgbClr val="00A7B5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82"/>
              </a:buClr>
              <a:buFont typeface="Arial"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Ограничения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endParaRPr lang="ru-RU" sz="16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rgbClr val="D66964"/>
                </a:solidFill>
              </a:rPr>
              <a:t>ограниченная дальность</a:t>
            </a:r>
            <a:r>
              <a:rPr lang="ru-RU" sz="1400" dirty="0" smtClean="0">
                <a:solidFill>
                  <a:schemeClr val="bg1"/>
                </a:solidFill>
              </a:rPr>
              <a:t> функционирования</a:t>
            </a:r>
            <a:endParaRPr lang="ru-RU" sz="1400" dirty="0">
              <a:solidFill>
                <a:schemeClr val="bg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/>
                </a:solidFill>
              </a:rPr>
              <a:t>относительно высокая </a:t>
            </a:r>
            <a:r>
              <a:rPr lang="ru-RU" sz="1400" dirty="0">
                <a:solidFill>
                  <a:schemeClr val="bg1"/>
                </a:solidFill>
              </a:rPr>
              <a:t>стоимость оборудования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A7B5"/>
              </a:buCl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/>
                </a:solidFill>
              </a:rPr>
              <a:t>топология «точка-точка»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29491-FD88-6141-A094-2FF26886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12552" r="11316"/>
          <a:stretch/>
        </p:blipFill>
        <p:spPr>
          <a:xfrm>
            <a:off x="254143" y="1671638"/>
            <a:ext cx="3375001" cy="248398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Сети квантового распределения ключей</a:t>
            </a:r>
            <a:br>
              <a:rPr lang="ru-RU" sz="4400" dirty="0" smtClean="0"/>
            </a:br>
            <a:r>
              <a:rPr lang="ru-RU" sz="4400" dirty="0" smtClean="0"/>
              <a:t>и квантовые сети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267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2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7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5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6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2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7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8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9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6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7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6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6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4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Экран (16:9)</PresentationFormat>
  <Paragraphs>176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24</vt:i4>
      </vt:variant>
    </vt:vector>
  </HeadingPairs>
  <TitlesOfParts>
    <vt:vector size="48" baseType="lpstr">
      <vt:lpstr>Arial</vt:lpstr>
      <vt:lpstr>Calibri</vt:lpstr>
      <vt:lpstr>Consolas</vt:lpstr>
      <vt:lpstr>Courier New</vt:lpstr>
      <vt:lpstr>PT Root UI Web</vt:lpstr>
      <vt:lpstr>PT Root UI Web Bold</vt:lpstr>
      <vt:lpstr>PT Root UI Web Light</vt:lpstr>
      <vt:lpstr>Segoe UI</vt:lpstr>
      <vt:lpstr>6_Специальное оформление</vt:lpstr>
      <vt:lpstr>7_Специальное оформление</vt:lpstr>
      <vt:lpstr>14_Специальное оформление</vt:lpstr>
      <vt:lpstr>16_Специальное оформление</vt:lpstr>
      <vt:lpstr>18_Специальное оформление</vt:lpstr>
      <vt:lpstr>19_Специальное оформление</vt:lpstr>
      <vt:lpstr>13_Специальное оформление</vt:lpstr>
      <vt:lpstr>11_Специальное оформление</vt:lpstr>
      <vt:lpstr>24_Специальное оформление</vt:lpstr>
      <vt:lpstr>17_Специальное оформление</vt:lpstr>
      <vt:lpstr>25_Специальное оформление</vt:lpstr>
      <vt:lpstr>26_Специальное оформление</vt:lpstr>
      <vt:lpstr>22_Специальное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Межвузовская квантовая сеть Большого Университета Томска</vt:lpstr>
      <vt:lpstr>Квантовые технологии</vt:lpstr>
      <vt:lpstr>Квантовые коммуникации</vt:lpstr>
      <vt:lpstr>Квантовое распределение  ключей</vt:lpstr>
      <vt:lpstr>Механизмы  выработки и распределения ключей</vt:lpstr>
      <vt:lpstr>Квантовое распределение ключей</vt:lpstr>
      <vt:lpstr>(Не)безопасные криптографические сегодня и завтра</vt:lpstr>
      <vt:lpstr>КРК: Практические аспекты</vt:lpstr>
      <vt:lpstr>Сети квантового распределения ключей и квантовые сети</vt:lpstr>
      <vt:lpstr>Увеличение расстояния: сети КРК</vt:lpstr>
      <vt:lpstr>Сеть КРК в Китае</vt:lpstr>
      <vt:lpstr>Сети КРК в Европе</vt:lpstr>
      <vt:lpstr>Развитие сетей КРК –  квантовые сети и квантовый интернет</vt:lpstr>
      <vt:lpstr>Сети КРК в России</vt:lpstr>
      <vt:lpstr>Межуниверситетская квантовая сеть Минобрнауки (МУКС НИКС)</vt:lpstr>
      <vt:lpstr>Межвузовская квантовая сеть  Большого Университета Томска  (универсальная  учебно-исследовательская квантовая сеть) </vt:lpstr>
      <vt:lpstr>МУКС БУТ - проект</vt:lpstr>
      <vt:lpstr>МУКС БУТ – ядро сети</vt:lpstr>
      <vt:lpstr>МУКС БУТ – ядро сети</vt:lpstr>
      <vt:lpstr>МУКС БУТ – типовой узел ядра сети</vt:lpstr>
      <vt:lpstr>Аппаратура КРК –  узлы квантовой сети (QTS)</vt:lpstr>
      <vt:lpstr>Проекты для ядра МУКС БУТ</vt:lpstr>
      <vt:lpstr>Ценности МКС БУТ  для Томской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2023-03-14T14:28:37Z</dcterms:created>
  <dcterms:modified xsi:type="dcterms:W3CDTF">2024-03-20T09:04:23Z</dcterms:modified>
</cp:coreProperties>
</file>