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147473318" r:id="rId3"/>
    <p:sldId id="2147473317" r:id="rId4"/>
    <p:sldId id="2147473263" r:id="rId5"/>
    <p:sldId id="2147473296" r:id="rId6"/>
    <p:sldId id="2147473309" r:id="rId7"/>
    <p:sldId id="2147473319" r:id="rId8"/>
    <p:sldId id="2147473325" r:id="rId9"/>
    <p:sldId id="2147473327" r:id="rId10"/>
    <p:sldId id="2147473320" r:id="rId11"/>
    <p:sldId id="2147473322" r:id="rId12"/>
    <p:sldId id="2147473326" r:id="rId13"/>
    <p:sldId id="2147473323" r:id="rId14"/>
    <p:sldId id="2147473324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3B3"/>
    <a:srgbClr val="2133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93" autoAdjust="0"/>
    <p:restoredTop sz="96357" autoAdjust="0"/>
  </p:normalViewPr>
  <p:slideViewPr>
    <p:cSldViewPr snapToGrid="0">
      <p:cViewPr>
        <p:scale>
          <a:sx n="100" d="100"/>
          <a:sy n="100" d="100"/>
        </p:scale>
        <p:origin x="-1062" y="-4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E59EA-6EE7-4A9A-BC73-FE63BBA2D51D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AC3389-44BE-4B37-AD6D-A173096A73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744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8" name="Google Shape;3608;gd924d83865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9" name="Google Shape;3609;gd924d83865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44243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3CD3F2-E40D-40FC-B59D-0744FD4CE79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239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6B5CE-337D-41B6-A6EF-2973A4A4B99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780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0593EBF-F5CA-4749-801F-3A4C89F340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5018F69-C596-4DA9-8F76-42CD55E71C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A64813B-A007-4B80-8AD6-CDED4DD77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13E84-CCE2-4C12-B0BB-450E7EBEEAA4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6A6FDAF-78FA-4EF7-8BBD-1F214C9DB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C5BD041-9B93-4151-B19B-8754B4278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8CD00-5D29-416C-85D1-54AD46645A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958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68D9972-6B4C-4CBA-AAF9-54E2B5157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86165DD-2815-41E9-BAE6-67AEDE42FD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F684B8F-D441-46FB-9249-B035818C8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13E84-CCE2-4C12-B0BB-450E7EBEEAA4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0E2D22D-A119-4E44-B11C-6347B512D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6EB1E31-7561-4BD7-8EA0-3CBDC0DB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8CD00-5D29-416C-85D1-54AD46645A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60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FA2FCA2F-41FA-42BC-9CA9-D75BC390B0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7C49B41-DF0D-4B0D-BDA7-CABE9C9068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26AE809-D130-4ECE-B509-37598F3C2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13E84-CCE2-4C12-B0BB-450E7EBEEAA4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810D47A-80CD-4325-B722-6701265F2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E94EC6D-96B4-402E-97BF-3A9D9B3E0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8CD00-5D29-416C-85D1-54AD46645A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684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037491" y="274638"/>
            <a:ext cx="10640312" cy="771436"/>
          </a:xfrm>
        </p:spPr>
        <p:txBody>
          <a:bodyPr/>
          <a:lstStyle>
            <a:lvl1pPr>
              <a:defRPr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83589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graph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367" y="378458"/>
            <a:ext cx="10145760" cy="461665"/>
          </a:xfrm>
        </p:spPr>
        <p:txBody>
          <a:bodyPr/>
          <a:lstStyle>
            <a:lvl1pPr>
              <a:defRPr sz="3333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601601" y="1713178"/>
            <a:ext cx="10985780" cy="4169411"/>
          </a:xfrm>
        </p:spPr>
        <p:txBody>
          <a:bodyPr/>
          <a:lstStyle>
            <a:lvl1pPr marL="234147" marR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0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534437" marR="0" indent="-23414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731491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097236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487905" marR="0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234147" marR="0" lvl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333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Edit Master text styles</a:t>
            </a:r>
          </a:p>
          <a:p>
            <a:pPr marL="534437" marR="0" lvl="1" indent="-23414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Second level</a:t>
            </a:r>
          </a:p>
          <a:p>
            <a:pPr marL="731491" marR="0" lvl="2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Third level</a:t>
            </a:r>
          </a:p>
          <a:p>
            <a:pPr marL="1097236" marR="0" lvl="3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Fourth level</a:t>
            </a:r>
          </a:p>
          <a:p>
            <a:pPr marL="1487905" marR="0" lvl="4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40709" y="6297783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01928" y="6279363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Footnotes and Sources</a:t>
            </a:r>
          </a:p>
        </p:txBody>
      </p:sp>
    </p:spTree>
    <p:extLst>
      <p:ext uri="{BB962C8B-B14F-4D97-AF65-F5344CB8AC3E}">
        <p14:creationId xmlns:p14="http://schemas.microsoft.com/office/powerpoint/2010/main" val="3294628896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,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01928" y="1713179"/>
            <a:ext cx="10984706" cy="4169410"/>
          </a:xfrm>
        </p:spPr>
        <p:txBody>
          <a:bodyPr/>
          <a:lstStyle>
            <a:lvl1pPr marL="234147" marR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534437" marR="0" indent="-23414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2pPr>
            <a:lvl3pPr marL="731491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097236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4pPr>
            <a:lvl5pPr marL="1487905" marR="0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</a:defRPr>
            </a:lvl5pPr>
          </a:lstStyle>
          <a:p>
            <a:pPr marL="234147" marR="0" lvl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333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Edit Master text styles</a:t>
            </a:r>
          </a:p>
          <a:p>
            <a:pPr marL="534437" marR="0" lvl="1" indent="-23414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Second level</a:t>
            </a:r>
          </a:p>
          <a:p>
            <a:pPr marL="731491" marR="0" lvl="2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Third level</a:t>
            </a:r>
          </a:p>
          <a:p>
            <a:pPr marL="1097236" marR="0" lvl="3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Fourth level</a:t>
            </a:r>
          </a:p>
          <a:p>
            <a:pPr marL="1487905" marR="0" lvl="4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Fifth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5367" y="378458"/>
            <a:ext cx="10981267" cy="4616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5367" y="974216"/>
            <a:ext cx="10981267" cy="359009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333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="" xmlns:a16="http://schemas.microsoft.com/office/drawing/2014/main" id="{CD2F08FA-1E8F-464B-8CF2-AA480329BC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09" y="6297783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01928" y="6279363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Footnotes and Sources</a:t>
            </a:r>
          </a:p>
        </p:txBody>
      </p:sp>
    </p:spTree>
    <p:extLst>
      <p:ext uri="{BB962C8B-B14F-4D97-AF65-F5344CB8AC3E}">
        <p14:creationId xmlns:p14="http://schemas.microsoft.com/office/powerpoint/2010/main" val="3115118109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"/>
          <p:cNvSpPr/>
          <p:nvPr/>
        </p:nvSpPr>
        <p:spPr>
          <a:xfrm rot="10800000">
            <a:off x="6490410" y="5858245"/>
            <a:ext cx="5771257" cy="1165840"/>
          </a:xfrm>
          <a:custGeom>
            <a:avLst/>
            <a:gdLst/>
            <a:ahLst/>
            <a:cxnLst/>
            <a:rect l="l" t="t" r="r" b="b"/>
            <a:pathLst>
              <a:path w="87289" h="20779" extrusionOk="0">
                <a:moveTo>
                  <a:pt x="1" y="0"/>
                </a:moveTo>
                <a:lnTo>
                  <a:pt x="1" y="20779"/>
                </a:lnTo>
                <a:cubicBezTo>
                  <a:pt x="1392" y="17028"/>
                  <a:pt x="6615" y="14295"/>
                  <a:pt x="13490" y="14295"/>
                </a:cubicBezTo>
                <a:cubicBezTo>
                  <a:pt x="17548" y="14295"/>
                  <a:pt x="22180" y="15247"/>
                  <a:pt x="26940" y="17502"/>
                </a:cubicBezTo>
                <a:cubicBezTo>
                  <a:pt x="29598" y="18781"/>
                  <a:pt x="32067" y="19328"/>
                  <a:pt x="34443" y="19328"/>
                </a:cubicBezTo>
                <a:cubicBezTo>
                  <a:pt x="48563" y="19328"/>
                  <a:pt x="59411" y="0"/>
                  <a:pt x="87288" y="0"/>
                </a:cubicBezTo>
                <a:close/>
              </a:path>
            </a:pathLst>
          </a:custGeom>
          <a:gradFill>
            <a:gsLst>
              <a:gs pos="0">
                <a:srgbClr val="4949E7">
                  <a:alpha val="0"/>
                </a:srgbClr>
              </a:gs>
              <a:gs pos="28000">
                <a:srgbClr val="4949E7">
                  <a:alpha val="0"/>
                </a:srgbClr>
              </a:gs>
              <a:gs pos="57000">
                <a:schemeClr val="lt2"/>
              </a:gs>
              <a:gs pos="100000">
                <a:srgbClr val="050A10"/>
              </a:gs>
            </a:gsLst>
            <a:lin ang="8099331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" name="Google Shape;332;p4"/>
          <p:cNvSpPr/>
          <p:nvPr/>
        </p:nvSpPr>
        <p:spPr>
          <a:xfrm>
            <a:off x="6944345" y="5472888"/>
            <a:ext cx="4584800" cy="2165033"/>
          </a:xfrm>
          <a:custGeom>
            <a:avLst/>
            <a:gdLst/>
            <a:ahLst/>
            <a:cxnLst/>
            <a:rect l="l" t="t" r="r" b="b"/>
            <a:pathLst>
              <a:path w="137544" h="64951" extrusionOk="0">
                <a:moveTo>
                  <a:pt x="42182" y="59843"/>
                </a:moveTo>
                <a:cubicBezTo>
                  <a:pt x="33410" y="62986"/>
                  <a:pt x="31535" y="63393"/>
                  <a:pt x="26088" y="64022"/>
                </a:cubicBezTo>
                <a:cubicBezTo>
                  <a:pt x="20641" y="64651"/>
                  <a:pt x="13843" y="65944"/>
                  <a:pt x="9499" y="63616"/>
                </a:cubicBezTo>
                <a:cubicBezTo>
                  <a:pt x="5155" y="61289"/>
                  <a:pt x="-407" y="54959"/>
                  <a:pt x="24" y="50057"/>
                </a:cubicBezTo>
                <a:cubicBezTo>
                  <a:pt x="456" y="45155"/>
                  <a:pt x="1728" y="38020"/>
                  <a:pt x="12088" y="34202"/>
                </a:cubicBezTo>
                <a:cubicBezTo>
                  <a:pt x="22449" y="30384"/>
                  <a:pt x="49877" y="29634"/>
                  <a:pt x="62187" y="27148"/>
                </a:cubicBezTo>
                <a:cubicBezTo>
                  <a:pt x="74498" y="24663"/>
                  <a:pt x="77325" y="23761"/>
                  <a:pt x="85951" y="19289"/>
                </a:cubicBezTo>
                <a:cubicBezTo>
                  <a:pt x="94577" y="14817"/>
                  <a:pt x="105648" y="1848"/>
                  <a:pt x="113943" y="314"/>
                </a:cubicBezTo>
                <a:cubicBezTo>
                  <a:pt x="122238" y="-1220"/>
                  <a:pt x="133066" y="2993"/>
                  <a:pt x="135720" y="10083"/>
                </a:cubicBezTo>
                <a:cubicBezTo>
                  <a:pt x="138374" y="17174"/>
                  <a:pt x="139369" y="37010"/>
                  <a:pt x="129869" y="42857"/>
                </a:cubicBezTo>
                <a:cubicBezTo>
                  <a:pt x="120369" y="48704"/>
                  <a:pt x="93337" y="42336"/>
                  <a:pt x="78722" y="45167"/>
                </a:cubicBezTo>
                <a:cubicBezTo>
                  <a:pt x="64108" y="47998"/>
                  <a:pt x="50954" y="56701"/>
                  <a:pt x="42182" y="59843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20000">
                <a:schemeClr val="accent6"/>
              </a:gs>
              <a:gs pos="39000">
                <a:schemeClr val="accent4"/>
              </a:gs>
              <a:gs pos="58999">
                <a:srgbClr val="FFD966">
                  <a:alpha val="10196"/>
                </a:srgbClr>
              </a:gs>
              <a:gs pos="74000">
                <a:srgbClr val="FFD966">
                  <a:alpha val="0"/>
                </a:srgbClr>
              </a:gs>
              <a:gs pos="100000">
                <a:srgbClr val="4949E7">
                  <a:alpha val="0"/>
                </a:srgbClr>
              </a:gs>
            </a:gsLst>
            <a:lin ang="2700006" scaled="0"/>
          </a:gradFill>
          <a:ln>
            <a:noFill/>
          </a:ln>
        </p:spPr>
      </p:sp>
      <p:sp>
        <p:nvSpPr>
          <p:cNvPr id="333" name="Google Shape;333;p4"/>
          <p:cNvSpPr/>
          <p:nvPr/>
        </p:nvSpPr>
        <p:spPr>
          <a:xfrm rot="10800000">
            <a:off x="-924339" y="-643279"/>
            <a:ext cx="4584800" cy="2165033"/>
          </a:xfrm>
          <a:custGeom>
            <a:avLst/>
            <a:gdLst/>
            <a:ahLst/>
            <a:cxnLst/>
            <a:rect l="l" t="t" r="r" b="b"/>
            <a:pathLst>
              <a:path w="137544" h="64951" extrusionOk="0">
                <a:moveTo>
                  <a:pt x="42182" y="59843"/>
                </a:moveTo>
                <a:cubicBezTo>
                  <a:pt x="33410" y="62986"/>
                  <a:pt x="31535" y="63393"/>
                  <a:pt x="26088" y="64022"/>
                </a:cubicBezTo>
                <a:cubicBezTo>
                  <a:pt x="20641" y="64651"/>
                  <a:pt x="13843" y="65944"/>
                  <a:pt x="9499" y="63616"/>
                </a:cubicBezTo>
                <a:cubicBezTo>
                  <a:pt x="5155" y="61289"/>
                  <a:pt x="-407" y="54959"/>
                  <a:pt x="24" y="50057"/>
                </a:cubicBezTo>
                <a:cubicBezTo>
                  <a:pt x="456" y="45155"/>
                  <a:pt x="1728" y="38020"/>
                  <a:pt x="12088" y="34202"/>
                </a:cubicBezTo>
                <a:cubicBezTo>
                  <a:pt x="22449" y="30384"/>
                  <a:pt x="49877" y="29634"/>
                  <a:pt x="62187" y="27148"/>
                </a:cubicBezTo>
                <a:cubicBezTo>
                  <a:pt x="74498" y="24663"/>
                  <a:pt x="77325" y="23761"/>
                  <a:pt x="85951" y="19289"/>
                </a:cubicBezTo>
                <a:cubicBezTo>
                  <a:pt x="94577" y="14817"/>
                  <a:pt x="105648" y="1848"/>
                  <a:pt x="113943" y="314"/>
                </a:cubicBezTo>
                <a:cubicBezTo>
                  <a:pt x="122238" y="-1220"/>
                  <a:pt x="133066" y="2993"/>
                  <a:pt x="135720" y="10083"/>
                </a:cubicBezTo>
                <a:cubicBezTo>
                  <a:pt x="138374" y="17174"/>
                  <a:pt x="139369" y="37010"/>
                  <a:pt x="129869" y="42857"/>
                </a:cubicBezTo>
                <a:cubicBezTo>
                  <a:pt x="120369" y="48704"/>
                  <a:pt x="93337" y="42336"/>
                  <a:pt x="78722" y="45167"/>
                </a:cubicBezTo>
                <a:cubicBezTo>
                  <a:pt x="64108" y="47998"/>
                  <a:pt x="50954" y="56701"/>
                  <a:pt x="42182" y="59843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20000">
                <a:schemeClr val="accent6"/>
              </a:gs>
              <a:gs pos="39000">
                <a:schemeClr val="accent4"/>
              </a:gs>
              <a:gs pos="58999">
                <a:srgbClr val="FFD966">
                  <a:alpha val="10196"/>
                </a:srgbClr>
              </a:gs>
              <a:gs pos="74000">
                <a:srgbClr val="FFD966">
                  <a:alpha val="0"/>
                </a:srgbClr>
              </a:gs>
              <a:gs pos="100000">
                <a:srgbClr val="4949E7">
                  <a:alpha val="0"/>
                </a:srgbClr>
              </a:gs>
            </a:gsLst>
            <a:lin ang="2700006" scaled="0"/>
          </a:gradFill>
          <a:ln>
            <a:noFill/>
          </a:ln>
        </p:spPr>
      </p:sp>
      <p:sp>
        <p:nvSpPr>
          <p:cNvPr id="334" name="Google Shape;334;p4"/>
          <p:cNvSpPr/>
          <p:nvPr/>
        </p:nvSpPr>
        <p:spPr>
          <a:xfrm>
            <a:off x="-88500" y="-74600"/>
            <a:ext cx="4171832" cy="904579"/>
          </a:xfrm>
          <a:custGeom>
            <a:avLst/>
            <a:gdLst/>
            <a:ahLst/>
            <a:cxnLst/>
            <a:rect l="l" t="t" r="r" b="b"/>
            <a:pathLst>
              <a:path w="87289" h="20779" extrusionOk="0">
                <a:moveTo>
                  <a:pt x="1" y="0"/>
                </a:moveTo>
                <a:lnTo>
                  <a:pt x="1" y="20779"/>
                </a:lnTo>
                <a:cubicBezTo>
                  <a:pt x="1392" y="17028"/>
                  <a:pt x="6615" y="14295"/>
                  <a:pt x="13490" y="14295"/>
                </a:cubicBezTo>
                <a:cubicBezTo>
                  <a:pt x="17548" y="14295"/>
                  <a:pt x="22180" y="15247"/>
                  <a:pt x="26940" y="17502"/>
                </a:cubicBezTo>
                <a:cubicBezTo>
                  <a:pt x="29598" y="18781"/>
                  <a:pt x="32067" y="19328"/>
                  <a:pt x="34443" y="19328"/>
                </a:cubicBezTo>
                <a:cubicBezTo>
                  <a:pt x="48563" y="19328"/>
                  <a:pt x="59411" y="0"/>
                  <a:pt x="87288" y="0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39000">
                <a:schemeClr val="accent1"/>
              </a:gs>
              <a:gs pos="78000">
                <a:srgbClr val="4949E7">
                  <a:alpha val="0"/>
                </a:srgbClr>
              </a:gs>
              <a:gs pos="100000">
                <a:srgbClr val="4949E7">
                  <a:alpha val="0"/>
                </a:srgbClr>
              </a:gs>
            </a:gsLst>
            <a:lin ang="8099331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35" name="Google Shape;335;p4"/>
          <p:cNvGrpSpPr/>
          <p:nvPr/>
        </p:nvGrpSpPr>
        <p:grpSpPr>
          <a:xfrm rot="7294961" flipH="1">
            <a:off x="563126" y="109866"/>
            <a:ext cx="125303" cy="331324"/>
            <a:chOff x="2581525" y="3787700"/>
            <a:chExt cx="105325" cy="278500"/>
          </a:xfrm>
        </p:grpSpPr>
        <p:sp>
          <p:nvSpPr>
            <p:cNvPr id="336" name="Google Shape;336;p4"/>
            <p:cNvSpPr/>
            <p:nvPr/>
          </p:nvSpPr>
          <p:spPr>
            <a:xfrm>
              <a:off x="2596275" y="3793925"/>
              <a:ext cx="84050" cy="262250"/>
            </a:xfrm>
            <a:custGeom>
              <a:avLst/>
              <a:gdLst/>
              <a:ahLst/>
              <a:cxnLst/>
              <a:rect l="l" t="t" r="r" b="b"/>
              <a:pathLst>
                <a:path w="3362" h="10490" extrusionOk="0">
                  <a:moveTo>
                    <a:pt x="157" y="121"/>
                  </a:moveTo>
                  <a:cubicBezTo>
                    <a:pt x="366" y="667"/>
                    <a:pt x="584" y="1210"/>
                    <a:pt x="807" y="1750"/>
                  </a:cubicBezTo>
                  <a:cubicBezTo>
                    <a:pt x="1041" y="2323"/>
                    <a:pt x="1284" y="2893"/>
                    <a:pt x="1525" y="3462"/>
                  </a:cubicBezTo>
                  <a:cubicBezTo>
                    <a:pt x="1766" y="4035"/>
                    <a:pt x="2015" y="4602"/>
                    <a:pt x="2266" y="5168"/>
                  </a:cubicBezTo>
                  <a:lnTo>
                    <a:pt x="2644" y="6014"/>
                  </a:lnTo>
                  <a:lnTo>
                    <a:pt x="2994" y="6766"/>
                  </a:lnTo>
                  <a:lnTo>
                    <a:pt x="2994" y="6766"/>
                  </a:lnTo>
                  <a:cubicBezTo>
                    <a:pt x="2518" y="7351"/>
                    <a:pt x="2041" y="7931"/>
                    <a:pt x="1574" y="8523"/>
                  </a:cubicBezTo>
                  <a:cubicBezTo>
                    <a:pt x="1121" y="9092"/>
                    <a:pt x="676" y="9670"/>
                    <a:pt x="226" y="10240"/>
                  </a:cubicBezTo>
                  <a:lnTo>
                    <a:pt x="226" y="10240"/>
                  </a:lnTo>
                  <a:cubicBezTo>
                    <a:pt x="207" y="9434"/>
                    <a:pt x="202" y="8626"/>
                    <a:pt x="221" y="7822"/>
                  </a:cubicBezTo>
                  <a:cubicBezTo>
                    <a:pt x="248" y="6953"/>
                    <a:pt x="284" y="6087"/>
                    <a:pt x="294" y="5217"/>
                  </a:cubicBezTo>
                  <a:cubicBezTo>
                    <a:pt x="297" y="4786"/>
                    <a:pt x="294" y="4351"/>
                    <a:pt x="287" y="3917"/>
                  </a:cubicBezTo>
                  <a:cubicBezTo>
                    <a:pt x="284" y="3485"/>
                    <a:pt x="274" y="3051"/>
                    <a:pt x="264" y="2616"/>
                  </a:cubicBezTo>
                  <a:lnTo>
                    <a:pt x="221" y="1315"/>
                  </a:lnTo>
                  <a:cubicBezTo>
                    <a:pt x="214" y="1098"/>
                    <a:pt x="198" y="881"/>
                    <a:pt x="188" y="667"/>
                  </a:cubicBezTo>
                  <a:cubicBezTo>
                    <a:pt x="180" y="485"/>
                    <a:pt x="170" y="303"/>
                    <a:pt x="157" y="121"/>
                  </a:cubicBezTo>
                  <a:close/>
                  <a:moveTo>
                    <a:pt x="134" y="1"/>
                  </a:moveTo>
                  <a:cubicBezTo>
                    <a:pt x="131" y="1"/>
                    <a:pt x="129" y="1"/>
                    <a:pt x="126" y="2"/>
                  </a:cubicBezTo>
                  <a:cubicBezTo>
                    <a:pt x="122" y="5"/>
                    <a:pt x="119" y="8"/>
                    <a:pt x="116" y="15"/>
                  </a:cubicBezTo>
                  <a:cubicBezTo>
                    <a:pt x="102" y="232"/>
                    <a:pt x="93" y="449"/>
                    <a:pt x="83" y="667"/>
                  </a:cubicBezTo>
                  <a:cubicBezTo>
                    <a:pt x="73" y="884"/>
                    <a:pt x="60" y="1098"/>
                    <a:pt x="56" y="1315"/>
                  </a:cubicBezTo>
                  <a:lnTo>
                    <a:pt x="20" y="2616"/>
                  </a:lnTo>
                  <a:cubicBezTo>
                    <a:pt x="14" y="3051"/>
                    <a:pt x="4" y="3485"/>
                    <a:pt x="4" y="3920"/>
                  </a:cubicBezTo>
                  <a:cubicBezTo>
                    <a:pt x="0" y="4351"/>
                    <a:pt x="0" y="4786"/>
                    <a:pt x="7" y="5221"/>
                  </a:cubicBezTo>
                  <a:cubicBezTo>
                    <a:pt x="20" y="6087"/>
                    <a:pt x="63" y="6953"/>
                    <a:pt x="93" y="7822"/>
                  </a:cubicBezTo>
                  <a:cubicBezTo>
                    <a:pt x="116" y="8687"/>
                    <a:pt x="119" y="9557"/>
                    <a:pt x="99" y="10423"/>
                  </a:cubicBezTo>
                  <a:cubicBezTo>
                    <a:pt x="99" y="10459"/>
                    <a:pt x="126" y="10489"/>
                    <a:pt x="162" y="10489"/>
                  </a:cubicBezTo>
                  <a:cubicBezTo>
                    <a:pt x="181" y="10489"/>
                    <a:pt x="201" y="10482"/>
                    <a:pt x="214" y="10465"/>
                  </a:cubicBezTo>
                  <a:cubicBezTo>
                    <a:pt x="731" y="9870"/>
                    <a:pt x="1262" y="9287"/>
                    <a:pt x="1775" y="8691"/>
                  </a:cubicBezTo>
                  <a:cubicBezTo>
                    <a:pt x="2295" y="8099"/>
                    <a:pt x="2802" y="7496"/>
                    <a:pt x="3313" y="6897"/>
                  </a:cubicBezTo>
                  <a:cubicBezTo>
                    <a:pt x="3356" y="6847"/>
                    <a:pt x="3362" y="6781"/>
                    <a:pt x="3339" y="6725"/>
                  </a:cubicBezTo>
                  <a:lnTo>
                    <a:pt x="3336" y="6722"/>
                  </a:lnTo>
                  <a:lnTo>
                    <a:pt x="2964" y="5873"/>
                  </a:lnTo>
                  <a:lnTo>
                    <a:pt x="2582" y="5026"/>
                  </a:lnTo>
                  <a:cubicBezTo>
                    <a:pt x="2322" y="4464"/>
                    <a:pt x="2062" y="3900"/>
                    <a:pt x="1792" y="3344"/>
                  </a:cubicBezTo>
                  <a:cubicBezTo>
                    <a:pt x="1529" y="2784"/>
                    <a:pt x="1262" y="2224"/>
                    <a:pt x="985" y="1668"/>
                  </a:cubicBezTo>
                  <a:cubicBezTo>
                    <a:pt x="715" y="1111"/>
                    <a:pt x="435" y="558"/>
                    <a:pt x="149" y="8"/>
                  </a:cubicBezTo>
                  <a:cubicBezTo>
                    <a:pt x="147" y="4"/>
                    <a:pt x="140" y="1"/>
                    <a:pt x="134" y="1"/>
                  </a:cubicBezTo>
                  <a:close/>
                </a:path>
              </a:pathLst>
            </a:custGeom>
            <a:solidFill>
              <a:srgbClr val="127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4"/>
            <p:cNvSpPr/>
            <p:nvPr/>
          </p:nvSpPr>
          <p:spPr>
            <a:xfrm>
              <a:off x="2585750" y="3787700"/>
              <a:ext cx="26350" cy="20825"/>
            </a:xfrm>
            <a:custGeom>
              <a:avLst/>
              <a:gdLst/>
              <a:ahLst/>
              <a:cxnLst/>
              <a:rect l="l" t="t" r="r" b="b"/>
              <a:pathLst>
                <a:path w="1054" h="833" extrusionOk="0">
                  <a:moveTo>
                    <a:pt x="571" y="0"/>
                  </a:moveTo>
                  <a:cubicBezTo>
                    <a:pt x="552" y="0"/>
                    <a:pt x="533" y="2"/>
                    <a:pt x="514" y="4"/>
                  </a:cubicBezTo>
                  <a:cubicBezTo>
                    <a:pt x="441" y="11"/>
                    <a:pt x="369" y="46"/>
                    <a:pt x="326" y="106"/>
                  </a:cubicBezTo>
                  <a:cubicBezTo>
                    <a:pt x="187" y="145"/>
                    <a:pt x="73" y="251"/>
                    <a:pt x="43" y="399"/>
                  </a:cubicBezTo>
                  <a:cubicBezTo>
                    <a:pt x="0" y="593"/>
                    <a:pt x="125" y="791"/>
                    <a:pt x="326" y="827"/>
                  </a:cubicBezTo>
                  <a:cubicBezTo>
                    <a:pt x="349" y="831"/>
                    <a:pt x="372" y="833"/>
                    <a:pt x="394" y="833"/>
                  </a:cubicBezTo>
                  <a:cubicBezTo>
                    <a:pt x="524" y="833"/>
                    <a:pt x="650" y="774"/>
                    <a:pt x="767" y="715"/>
                  </a:cubicBezTo>
                  <a:cubicBezTo>
                    <a:pt x="797" y="709"/>
                    <a:pt x="824" y="698"/>
                    <a:pt x="843" y="682"/>
                  </a:cubicBezTo>
                  <a:cubicBezTo>
                    <a:pt x="846" y="679"/>
                    <a:pt x="850" y="679"/>
                    <a:pt x="853" y="675"/>
                  </a:cubicBezTo>
                  <a:cubicBezTo>
                    <a:pt x="955" y="633"/>
                    <a:pt x="1054" y="520"/>
                    <a:pt x="1031" y="399"/>
                  </a:cubicBezTo>
                  <a:cubicBezTo>
                    <a:pt x="982" y="167"/>
                    <a:pt x="806" y="0"/>
                    <a:pt x="571" y="0"/>
                  </a:cubicBezTo>
                  <a:close/>
                </a:path>
              </a:pathLst>
            </a:custGeom>
            <a:solidFill>
              <a:srgbClr val="CFE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4"/>
            <p:cNvSpPr/>
            <p:nvPr/>
          </p:nvSpPr>
          <p:spPr>
            <a:xfrm>
              <a:off x="2653000" y="3951600"/>
              <a:ext cx="33850" cy="26600"/>
            </a:xfrm>
            <a:custGeom>
              <a:avLst/>
              <a:gdLst/>
              <a:ahLst/>
              <a:cxnLst/>
              <a:rect l="l" t="t" r="r" b="b"/>
              <a:pathLst>
                <a:path w="1354" h="1064" extrusionOk="0">
                  <a:moveTo>
                    <a:pt x="838" y="1"/>
                  </a:moveTo>
                  <a:cubicBezTo>
                    <a:pt x="689" y="1"/>
                    <a:pt x="541" y="58"/>
                    <a:pt x="438" y="168"/>
                  </a:cubicBezTo>
                  <a:cubicBezTo>
                    <a:pt x="155" y="382"/>
                    <a:pt x="0" y="777"/>
                    <a:pt x="346" y="1014"/>
                  </a:cubicBezTo>
                  <a:cubicBezTo>
                    <a:pt x="399" y="1049"/>
                    <a:pt x="452" y="1064"/>
                    <a:pt x="502" y="1064"/>
                  </a:cubicBezTo>
                  <a:cubicBezTo>
                    <a:pt x="557" y="1064"/>
                    <a:pt x="607" y="1045"/>
                    <a:pt x="649" y="1014"/>
                  </a:cubicBezTo>
                  <a:cubicBezTo>
                    <a:pt x="706" y="1036"/>
                    <a:pt x="768" y="1048"/>
                    <a:pt x="831" y="1048"/>
                  </a:cubicBezTo>
                  <a:cubicBezTo>
                    <a:pt x="929" y="1048"/>
                    <a:pt x="1031" y="1018"/>
                    <a:pt x="1126" y="952"/>
                  </a:cubicBezTo>
                  <a:cubicBezTo>
                    <a:pt x="1287" y="839"/>
                    <a:pt x="1343" y="666"/>
                    <a:pt x="1324" y="497"/>
                  </a:cubicBezTo>
                  <a:cubicBezTo>
                    <a:pt x="1354" y="425"/>
                    <a:pt x="1350" y="346"/>
                    <a:pt x="1307" y="270"/>
                  </a:cubicBezTo>
                  <a:cubicBezTo>
                    <a:pt x="1207" y="88"/>
                    <a:pt x="1022" y="1"/>
                    <a:pt x="838" y="1"/>
                  </a:cubicBezTo>
                  <a:close/>
                </a:path>
              </a:pathLst>
            </a:custGeom>
            <a:solidFill>
              <a:srgbClr val="CFE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4"/>
            <p:cNvSpPr/>
            <p:nvPr/>
          </p:nvSpPr>
          <p:spPr>
            <a:xfrm>
              <a:off x="2581525" y="4045775"/>
              <a:ext cx="28925" cy="20425"/>
            </a:xfrm>
            <a:custGeom>
              <a:avLst/>
              <a:gdLst/>
              <a:ahLst/>
              <a:cxnLst/>
              <a:rect l="l" t="t" r="r" b="b"/>
              <a:pathLst>
                <a:path w="1157" h="817" extrusionOk="0">
                  <a:moveTo>
                    <a:pt x="515" y="0"/>
                  </a:moveTo>
                  <a:cubicBezTo>
                    <a:pt x="256" y="0"/>
                    <a:pt x="0" y="208"/>
                    <a:pt x="110" y="514"/>
                  </a:cubicBezTo>
                  <a:cubicBezTo>
                    <a:pt x="173" y="686"/>
                    <a:pt x="354" y="817"/>
                    <a:pt x="539" y="817"/>
                  </a:cubicBezTo>
                  <a:cubicBezTo>
                    <a:pt x="545" y="817"/>
                    <a:pt x="552" y="817"/>
                    <a:pt x="558" y="816"/>
                  </a:cubicBezTo>
                  <a:cubicBezTo>
                    <a:pt x="650" y="813"/>
                    <a:pt x="732" y="777"/>
                    <a:pt x="804" y="721"/>
                  </a:cubicBezTo>
                  <a:cubicBezTo>
                    <a:pt x="897" y="645"/>
                    <a:pt x="920" y="520"/>
                    <a:pt x="1005" y="444"/>
                  </a:cubicBezTo>
                  <a:cubicBezTo>
                    <a:pt x="1157" y="309"/>
                    <a:pt x="1131" y="56"/>
                    <a:pt x="910" y="10"/>
                  </a:cubicBezTo>
                  <a:cubicBezTo>
                    <a:pt x="876" y="3"/>
                    <a:pt x="841" y="0"/>
                    <a:pt x="808" y="0"/>
                  </a:cubicBezTo>
                  <a:cubicBezTo>
                    <a:pt x="753" y="0"/>
                    <a:pt x="700" y="8"/>
                    <a:pt x="650" y="20"/>
                  </a:cubicBezTo>
                  <a:cubicBezTo>
                    <a:pt x="606" y="7"/>
                    <a:pt x="560" y="0"/>
                    <a:pt x="515" y="0"/>
                  </a:cubicBezTo>
                  <a:close/>
                </a:path>
              </a:pathLst>
            </a:custGeom>
            <a:solidFill>
              <a:srgbClr val="CFE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0" name="Google Shape;340;p4"/>
          <p:cNvSpPr/>
          <p:nvPr/>
        </p:nvSpPr>
        <p:spPr>
          <a:xfrm rot="-6299731" flipH="1">
            <a:off x="1931922" y="222012"/>
            <a:ext cx="31441" cy="29984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41" name="Google Shape;341;p4"/>
          <p:cNvGrpSpPr/>
          <p:nvPr/>
        </p:nvGrpSpPr>
        <p:grpSpPr>
          <a:xfrm rot="5688890" flipH="1">
            <a:off x="1789751" y="325353"/>
            <a:ext cx="47205" cy="227787"/>
            <a:chOff x="2785650" y="3828250"/>
            <a:chExt cx="39675" cy="191450"/>
          </a:xfrm>
        </p:grpSpPr>
        <p:sp>
          <p:nvSpPr>
            <p:cNvPr id="342" name="Google Shape;342;p4"/>
            <p:cNvSpPr/>
            <p:nvPr/>
          </p:nvSpPr>
          <p:spPr>
            <a:xfrm>
              <a:off x="2801075" y="3851725"/>
              <a:ext cx="8925" cy="153900"/>
            </a:xfrm>
            <a:custGeom>
              <a:avLst/>
              <a:gdLst/>
              <a:ahLst/>
              <a:cxnLst/>
              <a:rect l="l" t="t" r="r" b="b"/>
              <a:pathLst>
                <a:path w="357" h="6156" extrusionOk="0">
                  <a:moveTo>
                    <a:pt x="163" y="1"/>
                  </a:moveTo>
                  <a:cubicBezTo>
                    <a:pt x="155" y="1"/>
                    <a:pt x="148" y="6"/>
                    <a:pt x="148" y="14"/>
                  </a:cubicBezTo>
                  <a:cubicBezTo>
                    <a:pt x="148" y="14"/>
                    <a:pt x="125" y="110"/>
                    <a:pt x="103" y="278"/>
                  </a:cubicBezTo>
                  <a:cubicBezTo>
                    <a:pt x="76" y="446"/>
                    <a:pt x="46" y="686"/>
                    <a:pt x="27" y="973"/>
                  </a:cubicBezTo>
                  <a:cubicBezTo>
                    <a:pt x="20" y="1117"/>
                    <a:pt x="10" y="1272"/>
                    <a:pt x="7" y="1436"/>
                  </a:cubicBezTo>
                  <a:cubicBezTo>
                    <a:pt x="1" y="1602"/>
                    <a:pt x="4" y="1776"/>
                    <a:pt x="10" y="1954"/>
                  </a:cubicBezTo>
                  <a:cubicBezTo>
                    <a:pt x="20" y="2135"/>
                    <a:pt x="34" y="2319"/>
                    <a:pt x="43" y="2507"/>
                  </a:cubicBezTo>
                  <a:cubicBezTo>
                    <a:pt x="54" y="2698"/>
                    <a:pt x="80" y="2889"/>
                    <a:pt x="103" y="3080"/>
                  </a:cubicBezTo>
                  <a:cubicBezTo>
                    <a:pt x="155" y="3462"/>
                    <a:pt x="165" y="3843"/>
                    <a:pt x="116" y="4206"/>
                  </a:cubicBezTo>
                  <a:cubicBezTo>
                    <a:pt x="93" y="4384"/>
                    <a:pt x="69" y="4558"/>
                    <a:pt x="63" y="4723"/>
                  </a:cubicBezTo>
                  <a:cubicBezTo>
                    <a:pt x="57" y="4887"/>
                    <a:pt x="66" y="5042"/>
                    <a:pt x="73" y="5187"/>
                  </a:cubicBezTo>
                  <a:cubicBezTo>
                    <a:pt x="89" y="5474"/>
                    <a:pt x="119" y="5714"/>
                    <a:pt x="148" y="5881"/>
                  </a:cubicBezTo>
                  <a:cubicBezTo>
                    <a:pt x="175" y="6050"/>
                    <a:pt x="201" y="6145"/>
                    <a:pt x="201" y="6145"/>
                  </a:cubicBezTo>
                  <a:cubicBezTo>
                    <a:pt x="204" y="6149"/>
                    <a:pt x="208" y="6155"/>
                    <a:pt x="215" y="6155"/>
                  </a:cubicBezTo>
                  <a:cubicBezTo>
                    <a:pt x="216" y="6155"/>
                    <a:pt x="218" y="6156"/>
                    <a:pt x="220" y="6156"/>
                  </a:cubicBezTo>
                  <a:cubicBezTo>
                    <a:pt x="227" y="6156"/>
                    <a:pt x="232" y="6150"/>
                    <a:pt x="234" y="6142"/>
                  </a:cubicBezTo>
                  <a:cubicBezTo>
                    <a:pt x="234" y="6142"/>
                    <a:pt x="261" y="6047"/>
                    <a:pt x="283" y="5878"/>
                  </a:cubicBezTo>
                  <a:cubicBezTo>
                    <a:pt x="310" y="5711"/>
                    <a:pt x="336" y="5474"/>
                    <a:pt x="350" y="5184"/>
                  </a:cubicBezTo>
                  <a:cubicBezTo>
                    <a:pt x="353" y="5042"/>
                    <a:pt x="356" y="4884"/>
                    <a:pt x="350" y="4720"/>
                  </a:cubicBezTo>
                  <a:cubicBezTo>
                    <a:pt x="340" y="4555"/>
                    <a:pt x="314" y="4384"/>
                    <a:pt x="287" y="4202"/>
                  </a:cubicBezTo>
                  <a:cubicBezTo>
                    <a:pt x="231" y="3843"/>
                    <a:pt x="234" y="3462"/>
                    <a:pt x="280" y="3076"/>
                  </a:cubicBezTo>
                  <a:cubicBezTo>
                    <a:pt x="300" y="2886"/>
                    <a:pt x="323" y="2694"/>
                    <a:pt x="330" y="2507"/>
                  </a:cubicBezTo>
                  <a:cubicBezTo>
                    <a:pt x="336" y="2316"/>
                    <a:pt x="343" y="2132"/>
                    <a:pt x="350" y="1950"/>
                  </a:cubicBezTo>
                  <a:cubicBezTo>
                    <a:pt x="356" y="1772"/>
                    <a:pt x="356" y="1598"/>
                    <a:pt x="346" y="1433"/>
                  </a:cubicBezTo>
                  <a:cubicBezTo>
                    <a:pt x="340" y="1269"/>
                    <a:pt x="330" y="1114"/>
                    <a:pt x="317" y="969"/>
                  </a:cubicBezTo>
                  <a:cubicBezTo>
                    <a:pt x="294" y="683"/>
                    <a:pt x="261" y="442"/>
                    <a:pt x="231" y="278"/>
                  </a:cubicBezTo>
                  <a:cubicBezTo>
                    <a:pt x="201" y="110"/>
                    <a:pt x="182" y="14"/>
                    <a:pt x="182" y="14"/>
                  </a:cubicBezTo>
                  <a:cubicBezTo>
                    <a:pt x="178" y="8"/>
                    <a:pt x="175" y="1"/>
                    <a:pt x="168" y="1"/>
                  </a:cubicBezTo>
                  <a:cubicBezTo>
                    <a:pt x="166" y="1"/>
                    <a:pt x="165" y="1"/>
                    <a:pt x="163" y="1"/>
                  </a:cubicBezTo>
                  <a:close/>
                </a:path>
              </a:pathLst>
            </a:custGeom>
            <a:solidFill>
              <a:srgbClr val="016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4"/>
            <p:cNvSpPr/>
            <p:nvPr/>
          </p:nvSpPr>
          <p:spPr>
            <a:xfrm>
              <a:off x="2785650" y="3828250"/>
              <a:ext cx="39675" cy="36800"/>
            </a:xfrm>
            <a:custGeom>
              <a:avLst/>
              <a:gdLst/>
              <a:ahLst/>
              <a:cxnLst/>
              <a:rect l="l" t="t" r="r" b="b"/>
              <a:pathLst>
                <a:path w="1587" h="1472" extrusionOk="0">
                  <a:moveTo>
                    <a:pt x="829" y="1"/>
                  </a:moveTo>
                  <a:cubicBezTo>
                    <a:pt x="429" y="1"/>
                    <a:pt x="0" y="297"/>
                    <a:pt x="38" y="755"/>
                  </a:cubicBezTo>
                  <a:cubicBezTo>
                    <a:pt x="51" y="914"/>
                    <a:pt x="121" y="1065"/>
                    <a:pt x="226" y="1184"/>
                  </a:cubicBezTo>
                  <a:cubicBezTo>
                    <a:pt x="239" y="1214"/>
                    <a:pt x="256" y="1243"/>
                    <a:pt x="275" y="1266"/>
                  </a:cubicBezTo>
                  <a:cubicBezTo>
                    <a:pt x="388" y="1411"/>
                    <a:pt x="524" y="1472"/>
                    <a:pt x="663" y="1472"/>
                  </a:cubicBezTo>
                  <a:cubicBezTo>
                    <a:pt x="1107" y="1472"/>
                    <a:pt x="1587" y="857"/>
                    <a:pt x="1444" y="427"/>
                  </a:cubicBezTo>
                  <a:cubicBezTo>
                    <a:pt x="1346" y="130"/>
                    <a:pt x="1094" y="1"/>
                    <a:pt x="829" y="1"/>
                  </a:cubicBezTo>
                  <a:close/>
                </a:path>
              </a:pathLst>
            </a:custGeom>
            <a:solidFill>
              <a:srgbClr val="92C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4"/>
            <p:cNvSpPr/>
            <p:nvPr/>
          </p:nvSpPr>
          <p:spPr>
            <a:xfrm>
              <a:off x="2789325" y="3994500"/>
              <a:ext cx="26425" cy="25200"/>
            </a:xfrm>
            <a:custGeom>
              <a:avLst/>
              <a:gdLst/>
              <a:ahLst/>
              <a:cxnLst/>
              <a:rect l="l" t="t" r="r" b="b"/>
              <a:pathLst>
                <a:path w="1057" h="1008" extrusionOk="0">
                  <a:moveTo>
                    <a:pt x="617" y="0"/>
                  </a:moveTo>
                  <a:cubicBezTo>
                    <a:pt x="576" y="0"/>
                    <a:pt x="535" y="7"/>
                    <a:pt x="497" y="20"/>
                  </a:cubicBezTo>
                  <a:cubicBezTo>
                    <a:pt x="375" y="39"/>
                    <a:pt x="270" y="111"/>
                    <a:pt x="197" y="217"/>
                  </a:cubicBezTo>
                  <a:cubicBezTo>
                    <a:pt x="102" y="234"/>
                    <a:pt x="10" y="299"/>
                    <a:pt x="10" y="411"/>
                  </a:cubicBezTo>
                  <a:cubicBezTo>
                    <a:pt x="1" y="724"/>
                    <a:pt x="259" y="1008"/>
                    <a:pt x="569" y="1008"/>
                  </a:cubicBezTo>
                  <a:cubicBezTo>
                    <a:pt x="612" y="1008"/>
                    <a:pt x="657" y="1002"/>
                    <a:pt x="701" y="991"/>
                  </a:cubicBezTo>
                  <a:cubicBezTo>
                    <a:pt x="915" y="938"/>
                    <a:pt x="1024" y="760"/>
                    <a:pt x="1033" y="573"/>
                  </a:cubicBezTo>
                  <a:cubicBezTo>
                    <a:pt x="1057" y="398"/>
                    <a:pt x="1004" y="210"/>
                    <a:pt x="869" y="95"/>
                  </a:cubicBezTo>
                  <a:cubicBezTo>
                    <a:pt x="792" y="30"/>
                    <a:pt x="704" y="0"/>
                    <a:pt x="617" y="0"/>
                  </a:cubicBezTo>
                  <a:close/>
                </a:path>
              </a:pathLst>
            </a:custGeom>
            <a:solidFill>
              <a:srgbClr val="92C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5" name="Google Shape;345;p4"/>
          <p:cNvGrpSpPr/>
          <p:nvPr/>
        </p:nvGrpSpPr>
        <p:grpSpPr>
          <a:xfrm rot="-3505059" flipH="1">
            <a:off x="11512236" y="6455346"/>
            <a:ext cx="176009" cy="465404"/>
            <a:chOff x="2581525" y="3787700"/>
            <a:chExt cx="105325" cy="278500"/>
          </a:xfrm>
        </p:grpSpPr>
        <p:sp>
          <p:nvSpPr>
            <p:cNvPr id="346" name="Google Shape;346;p4"/>
            <p:cNvSpPr/>
            <p:nvPr/>
          </p:nvSpPr>
          <p:spPr>
            <a:xfrm>
              <a:off x="2596275" y="3793925"/>
              <a:ext cx="84050" cy="262250"/>
            </a:xfrm>
            <a:custGeom>
              <a:avLst/>
              <a:gdLst/>
              <a:ahLst/>
              <a:cxnLst/>
              <a:rect l="l" t="t" r="r" b="b"/>
              <a:pathLst>
                <a:path w="3362" h="10490" extrusionOk="0">
                  <a:moveTo>
                    <a:pt x="157" y="121"/>
                  </a:moveTo>
                  <a:cubicBezTo>
                    <a:pt x="366" y="667"/>
                    <a:pt x="584" y="1210"/>
                    <a:pt x="807" y="1750"/>
                  </a:cubicBezTo>
                  <a:cubicBezTo>
                    <a:pt x="1041" y="2323"/>
                    <a:pt x="1284" y="2893"/>
                    <a:pt x="1525" y="3462"/>
                  </a:cubicBezTo>
                  <a:cubicBezTo>
                    <a:pt x="1766" y="4035"/>
                    <a:pt x="2015" y="4602"/>
                    <a:pt x="2266" y="5168"/>
                  </a:cubicBezTo>
                  <a:lnTo>
                    <a:pt x="2644" y="6014"/>
                  </a:lnTo>
                  <a:lnTo>
                    <a:pt x="2994" y="6766"/>
                  </a:lnTo>
                  <a:lnTo>
                    <a:pt x="2994" y="6766"/>
                  </a:lnTo>
                  <a:cubicBezTo>
                    <a:pt x="2518" y="7351"/>
                    <a:pt x="2041" y="7931"/>
                    <a:pt x="1574" y="8523"/>
                  </a:cubicBezTo>
                  <a:cubicBezTo>
                    <a:pt x="1121" y="9092"/>
                    <a:pt x="676" y="9670"/>
                    <a:pt x="226" y="10240"/>
                  </a:cubicBezTo>
                  <a:lnTo>
                    <a:pt x="226" y="10240"/>
                  </a:lnTo>
                  <a:cubicBezTo>
                    <a:pt x="207" y="9434"/>
                    <a:pt x="202" y="8626"/>
                    <a:pt x="221" y="7822"/>
                  </a:cubicBezTo>
                  <a:cubicBezTo>
                    <a:pt x="248" y="6953"/>
                    <a:pt x="284" y="6087"/>
                    <a:pt x="294" y="5217"/>
                  </a:cubicBezTo>
                  <a:cubicBezTo>
                    <a:pt x="297" y="4786"/>
                    <a:pt x="294" y="4351"/>
                    <a:pt x="287" y="3917"/>
                  </a:cubicBezTo>
                  <a:cubicBezTo>
                    <a:pt x="284" y="3485"/>
                    <a:pt x="274" y="3051"/>
                    <a:pt x="264" y="2616"/>
                  </a:cubicBezTo>
                  <a:lnTo>
                    <a:pt x="221" y="1315"/>
                  </a:lnTo>
                  <a:cubicBezTo>
                    <a:pt x="214" y="1098"/>
                    <a:pt x="198" y="881"/>
                    <a:pt x="188" y="667"/>
                  </a:cubicBezTo>
                  <a:cubicBezTo>
                    <a:pt x="180" y="485"/>
                    <a:pt x="170" y="303"/>
                    <a:pt x="157" y="121"/>
                  </a:cubicBezTo>
                  <a:close/>
                  <a:moveTo>
                    <a:pt x="134" y="1"/>
                  </a:moveTo>
                  <a:cubicBezTo>
                    <a:pt x="131" y="1"/>
                    <a:pt x="129" y="1"/>
                    <a:pt x="126" y="2"/>
                  </a:cubicBezTo>
                  <a:cubicBezTo>
                    <a:pt x="122" y="5"/>
                    <a:pt x="119" y="8"/>
                    <a:pt x="116" y="15"/>
                  </a:cubicBezTo>
                  <a:cubicBezTo>
                    <a:pt x="102" y="232"/>
                    <a:pt x="93" y="449"/>
                    <a:pt x="83" y="667"/>
                  </a:cubicBezTo>
                  <a:cubicBezTo>
                    <a:pt x="73" y="884"/>
                    <a:pt x="60" y="1098"/>
                    <a:pt x="56" y="1315"/>
                  </a:cubicBezTo>
                  <a:lnTo>
                    <a:pt x="20" y="2616"/>
                  </a:lnTo>
                  <a:cubicBezTo>
                    <a:pt x="14" y="3051"/>
                    <a:pt x="4" y="3485"/>
                    <a:pt x="4" y="3920"/>
                  </a:cubicBezTo>
                  <a:cubicBezTo>
                    <a:pt x="0" y="4351"/>
                    <a:pt x="0" y="4786"/>
                    <a:pt x="7" y="5221"/>
                  </a:cubicBezTo>
                  <a:cubicBezTo>
                    <a:pt x="20" y="6087"/>
                    <a:pt x="63" y="6953"/>
                    <a:pt x="93" y="7822"/>
                  </a:cubicBezTo>
                  <a:cubicBezTo>
                    <a:pt x="116" y="8687"/>
                    <a:pt x="119" y="9557"/>
                    <a:pt x="99" y="10423"/>
                  </a:cubicBezTo>
                  <a:cubicBezTo>
                    <a:pt x="99" y="10459"/>
                    <a:pt x="126" y="10489"/>
                    <a:pt x="162" y="10489"/>
                  </a:cubicBezTo>
                  <a:cubicBezTo>
                    <a:pt x="181" y="10489"/>
                    <a:pt x="201" y="10482"/>
                    <a:pt x="214" y="10465"/>
                  </a:cubicBezTo>
                  <a:cubicBezTo>
                    <a:pt x="731" y="9870"/>
                    <a:pt x="1262" y="9287"/>
                    <a:pt x="1775" y="8691"/>
                  </a:cubicBezTo>
                  <a:cubicBezTo>
                    <a:pt x="2295" y="8099"/>
                    <a:pt x="2802" y="7496"/>
                    <a:pt x="3313" y="6897"/>
                  </a:cubicBezTo>
                  <a:cubicBezTo>
                    <a:pt x="3356" y="6847"/>
                    <a:pt x="3362" y="6781"/>
                    <a:pt x="3339" y="6725"/>
                  </a:cubicBezTo>
                  <a:lnTo>
                    <a:pt x="3336" y="6722"/>
                  </a:lnTo>
                  <a:lnTo>
                    <a:pt x="2964" y="5873"/>
                  </a:lnTo>
                  <a:lnTo>
                    <a:pt x="2582" y="5026"/>
                  </a:lnTo>
                  <a:cubicBezTo>
                    <a:pt x="2322" y="4464"/>
                    <a:pt x="2062" y="3900"/>
                    <a:pt x="1792" y="3344"/>
                  </a:cubicBezTo>
                  <a:cubicBezTo>
                    <a:pt x="1529" y="2784"/>
                    <a:pt x="1262" y="2224"/>
                    <a:pt x="985" y="1668"/>
                  </a:cubicBezTo>
                  <a:cubicBezTo>
                    <a:pt x="715" y="1111"/>
                    <a:pt x="435" y="558"/>
                    <a:pt x="149" y="8"/>
                  </a:cubicBezTo>
                  <a:cubicBezTo>
                    <a:pt x="147" y="4"/>
                    <a:pt x="140" y="1"/>
                    <a:pt x="134" y="1"/>
                  </a:cubicBezTo>
                  <a:close/>
                </a:path>
              </a:pathLst>
            </a:custGeom>
            <a:solidFill>
              <a:srgbClr val="127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4"/>
            <p:cNvSpPr/>
            <p:nvPr/>
          </p:nvSpPr>
          <p:spPr>
            <a:xfrm>
              <a:off x="2585750" y="3787700"/>
              <a:ext cx="26350" cy="20825"/>
            </a:xfrm>
            <a:custGeom>
              <a:avLst/>
              <a:gdLst/>
              <a:ahLst/>
              <a:cxnLst/>
              <a:rect l="l" t="t" r="r" b="b"/>
              <a:pathLst>
                <a:path w="1054" h="833" extrusionOk="0">
                  <a:moveTo>
                    <a:pt x="571" y="0"/>
                  </a:moveTo>
                  <a:cubicBezTo>
                    <a:pt x="552" y="0"/>
                    <a:pt x="533" y="2"/>
                    <a:pt x="514" y="4"/>
                  </a:cubicBezTo>
                  <a:cubicBezTo>
                    <a:pt x="441" y="11"/>
                    <a:pt x="369" y="46"/>
                    <a:pt x="326" y="106"/>
                  </a:cubicBezTo>
                  <a:cubicBezTo>
                    <a:pt x="187" y="145"/>
                    <a:pt x="73" y="251"/>
                    <a:pt x="43" y="399"/>
                  </a:cubicBezTo>
                  <a:cubicBezTo>
                    <a:pt x="0" y="593"/>
                    <a:pt x="125" y="791"/>
                    <a:pt x="326" y="827"/>
                  </a:cubicBezTo>
                  <a:cubicBezTo>
                    <a:pt x="349" y="831"/>
                    <a:pt x="372" y="833"/>
                    <a:pt x="394" y="833"/>
                  </a:cubicBezTo>
                  <a:cubicBezTo>
                    <a:pt x="524" y="833"/>
                    <a:pt x="650" y="774"/>
                    <a:pt x="767" y="715"/>
                  </a:cubicBezTo>
                  <a:cubicBezTo>
                    <a:pt x="797" y="709"/>
                    <a:pt x="824" y="698"/>
                    <a:pt x="843" y="682"/>
                  </a:cubicBezTo>
                  <a:cubicBezTo>
                    <a:pt x="846" y="679"/>
                    <a:pt x="850" y="679"/>
                    <a:pt x="853" y="675"/>
                  </a:cubicBezTo>
                  <a:cubicBezTo>
                    <a:pt x="955" y="633"/>
                    <a:pt x="1054" y="520"/>
                    <a:pt x="1031" y="399"/>
                  </a:cubicBezTo>
                  <a:cubicBezTo>
                    <a:pt x="982" y="167"/>
                    <a:pt x="806" y="0"/>
                    <a:pt x="571" y="0"/>
                  </a:cubicBezTo>
                  <a:close/>
                </a:path>
              </a:pathLst>
            </a:custGeom>
            <a:solidFill>
              <a:srgbClr val="CFE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4"/>
            <p:cNvSpPr/>
            <p:nvPr/>
          </p:nvSpPr>
          <p:spPr>
            <a:xfrm>
              <a:off x="2653000" y="3951600"/>
              <a:ext cx="33850" cy="26600"/>
            </a:xfrm>
            <a:custGeom>
              <a:avLst/>
              <a:gdLst/>
              <a:ahLst/>
              <a:cxnLst/>
              <a:rect l="l" t="t" r="r" b="b"/>
              <a:pathLst>
                <a:path w="1354" h="1064" extrusionOk="0">
                  <a:moveTo>
                    <a:pt x="838" y="1"/>
                  </a:moveTo>
                  <a:cubicBezTo>
                    <a:pt x="689" y="1"/>
                    <a:pt x="541" y="58"/>
                    <a:pt x="438" y="168"/>
                  </a:cubicBezTo>
                  <a:cubicBezTo>
                    <a:pt x="155" y="382"/>
                    <a:pt x="0" y="777"/>
                    <a:pt x="346" y="1014"/>
                  </a:cubicBezTo>
                  <a:cubicBezTo>
                    <a:pt x="399" y="1049"/>
                    <a:pt x="452" y="1064"/>
                    <a:pt x="502" y="1064"/>
                  </a:cubicBezTo>
                  <a:cubicBezTo>
                    <a:pt x="557" y="1064"/>
                    <a:pt x="607" y="1045"/>
                    <a:pt x="649" y="1014"/>
                  </a:cubicBezTo>
                  <a:cubicBezTo>
                    <a:pt x="706" y="1036"/>
                    <a:pt x="768" y="1048"/>
                    <a:pt x="831" y="1048"/>
                  </a:cubicBezTo>
                  <a:cubicBezTo>
                    <a:pt x="929" y="1048"/>
                    <a:pt x="1031" y="1018"/>
                    <a:pt x="1126" y="952"/>
                  </a:cubicBezTo>
                  <a:cubicBezTo>
                    <a:pt x="1287" y="839"/>
                    <a:pt x="1343" y="666"/>
                    <a:pt x="1324" y="497"/>
                  </a:cubicBezTo>
                  <a:cubicBezTo>
                    <a:pt x="1354" y="425"/>
                    <a:pt x="1350" y="346"/>
                    <a:pt x="1307" y="270"/>
                  </a:cubicBezTo>
                  <a:cubicBezTo>
                    <a:pt x="1207" y="88"/>
                    <a:pt x="1022" y="1"/>
                    <a:pt x="838" y="1"/>
                  </a:cubicBezTo>
                  <a:close/>
                </a:path>
              </a:pathLst>
            </a:custGeom>
            <a:solidFill>
              <a:srgbClr val="CFE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4"/>
            <p:cNvSpPr/>
            <p:nvPr/>
          </p:nvSpPr>
          <p:spPr>
            <a:xfrm>
              <a:off x="2581525" y="4045775"/>
              <a:ext cx="28925" cy="20425"/>
            </a:xfrm>
            <a:custGeom>
              <a:avLst/>
              <a:gdLst/>
              <a:ahLst/>
              <a:cxnLst/>
              <a:rect l="l" t="t" r="r" b="b"/>
              <a:pathLst>
                <a:path w="1157" h="817" extrusionOk="0">
                  <a:moveTo>
                    <a:pt x="515" y="0"/>
                  </a:moveTo>
                  <a:cubicBezTo>
                    <a:pt x="256" y="0"/>
                    <a:pt x="0" y="208"/>
                    <a:pt x="110" y="514"/>
                  </a:cubicBezTo>
                  <a:cubicBezTo>
                    <a:pt x="173" y="686"/>
                    <a:pt x="354" y="817"/>
                    <a:pt x="539" y="817"/>
                  </a:cubicBezTo>
                  <a:cubicBezTo>
                    <a:pt x="545" y="817"/>
                    <a:pt x="552" y="817"/>
                    <a:pt x="558" y="816"/>
                  </a:cubicBezTo>
                  <a:cubicBezTo>
                    <a:pt x="650" y="813"/>
                    <a:pt x="732" y="777"/>
                    <a:pt x="804" y="721"/>
                  </a:cubicBezTo>
                  <a:cubicBezTo>
                    <a:pt x="897" y="645"/>
                    <a:pt x="920" y="520"/>
                    <a:pt x="1005" y="444"/>
                  </a:cubicBezTo>
                  <a:cubicBezTo>
                    <a:pt x="1157" y="309"/>
                    <a:pt x="1131" y="56"/>
                    <a:pt x="910" y="10"/>
                  </a:cubicBezTo>
                  <a:cubicBezTo>
                    <a:pt x="876" y="3"/>
                    <a:pt x="841" y="0"/>
                    <a:pt x="808" y="0"/>
                  </a:cubicBezTo>
                  <a:cubicBezTo>
                    <a:pt x="753" y="0"/>
                    <a:pt x="700" y="8"/>
                    <a:pt x="650" y="20"/>
                  </a:cubicBezTo>
                  <a:cubicBezTo>
                    <a:pt x="606" y="7"/>
                    <a:pt x="560" y="0"/>
                    <a:pt x="515" y="0"/>
                  </a:cubicBezTo>
                  <a:close/>
                </a:path>
              </a:pathLst>
            </a:custGeom>
            <a:solidFill>
              <a:srgbClr val="CFE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50" name="Google Shape;350;p4"/>
          <p:cNvSpPr/>
          <p:nvPr/>
        </p:nvSpPr>
        <p:spPr>
          <a:xfrm rot="4500016" flipH="1">
            <a:off x="10757545" y="6760809"/>
            <a:ext cx="44161" cy="42115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1" name="Google Shape;351;p4"/>
          <p:cNvSpPr/>
          <p:nvPr/>
        </p:nvSpPr>
        <p:spPr>
          <a:xfrm rot="4500016" flipH="1">
            <a:off x="9284300" y="6546665"/>
            <a:ext cx="44161" cy="42115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52" name="Google Shape;352;p4"/>
          <p:cNvGrpSpPr/>
          <p:nvPr/>
        </p:nvGrpSpPr>
        <p:grpSpPr>
          <a:xfrm rot="-5110856" flipH="1">
            <a:off x="10058943" y="6125578"/>
            <a:ext cx="66307" cy="319959"/>
            <a:chOff x="2785650" y="3828250"/>
            <a:chExt cx="39675" cy="191450"/>
          </a:xfrm>
        </p:grpSpPr>
        <p:sp>
          <p:nvSpPr>
            <p:cNvPr id="353" name="Google Shape;353;p4"/>
            <p:cNvSpPr/>
            <p:nvPr/>
          </p:nvSpPr>
          <p:spPr>
            <a:xfrm>
              <a:off x="2801075" y="3851725"/>
              <a:ext cx="8925" cy="153900"/>
            </a:xfrm>
            <a:custGeom>
              <a:avLst/>
              <a:gdLst/>
              <a:ahLst/>
              <a:cxnLst/>
              <a:rect l="l" t="t" r="r" b="b"/>
              <a:pathLst>
                <a:path w="357" h="6156" extrusionOk="0">
                  <a:moveTo>
                    <a:pt x="163" y="1"/>
                  </a:moveTo>
                  <a:cubicBezTo>
                    <a:pt x="155" y="1"/>
                    <a:pt x="148" y="6"/>
                    <a:pt x="148" y="14"/>
                  </a:cubicBezTo>
                  <a:cubicBezTo>
                    <a:pt x="148" y="14"/>
                    <a:pt x="125" y="110"/>
                    <a:pt x="103" y="278"/>
                  </a:cubicBezTo>
                  <a:cubicBezTo>
                    <a:pt x="76" y="446"/>
                    <a:pt x="46" y="686"/>
                    <a:pt x="27" y="973"/>
                  </a:cubicBezTo>
                  <a:cubicBezTo>
                    <a:pt x="20" y="1117"/>
                    <a:pt x="10" y="1272"/>
                    <a:pt x="7" y="1436"/>
                  </a:cubicBezTo>
                  <a:cubicBezTo>
                    <a:pt x="1" y="1602"/>
                    <a:pt x="4" y="1776"/>
                    <a:pt x="10" y="1954"/>
                  </a:cubicBezTo>
                  <a:cubicBezTo>
                    <a:pt x="20" y="2135"/>
                    <a:pt x="34" y="2319"/>
                    <a:pt x="43" y="2507"/>
                  </a:cubicBezTo>
                  <a:cubicBezTo>
                    <a:pt x="54" y="2698"/>
                    <a:pt x="80" y="2889"/>
                    <a:pt x="103" y="3080"/>
                  </a:cubicBezTo>
                  <a:cubicBezTo>
                    <a:pt x="155" y="3462"/>
                    <a:pt x="165" y="3843"/>
                    <a:pt x="116" y="4206"/>
                  </a:cubicBezTo>
                  <a:cubicBezTo>
                    <a:pt x="93" y="4384"/>
                    <a:pt x="69" y="4558"/>
                    <a:pt x="63" y="4723"/>
                  </a:cubicBezTo>
                  <a:cubicBezTo>
                    <a:pt x="57" y="4887"/>
                    <a:pt x="66" y="5042"/>
                    <a:pt x="73" y="5187"/>
                  </a:cubicBezTo>
                  <a:cubicBezTo>
                    <a:pt x="89" y="5474"/>
                    <a:pt x="119" y="5714"/>
                    <a:pt x="148" y="5881"/>
                  </a:cubicBezTo>
                  <a:cubicBezTo>
                    <a:pt x="175" y="6050"/>
                    <a:pt x="201" y="6145"/>
                    <a:pt x="201" y="6145"/>
                  </a:cubicBezTo>
                  <a:cubicBezTo>
                    <a:pt x="204" y="6149"/>
                    <a:pt x="208" y="6155"/>
                    <a:pt x="215" y="6155"/>
                  </a:cubicBezTo>
                  <a:cubicBezTo>
                    <a:pt x="216" y="6155"/>
                    <a:pt x="218" y="6156"/>
                    <a:pt x="220" y="6156"/>
                  </a:cubicBezTo>
                  <a:cubicBezTo>
                    <a:pt x="227" y="6156"/>
                    <a:pt x="232" y="6150"/>
                    <a:pt x="234" y="6142"/>
                  </a:cubicBezTo>
                  <a:cubicBezTo>
                    <a:pt x="234" y="6142"/>
                    <a:pt x="261" y="6047"/>
                    <a:pt x="283" y="5878"/>
                  </a:cubicBezTo>
                  <a:cubicBezTo>
                    <a:pt x="310" y="5711"/>
                    <a:pt x="336" y="5474"/>
                    <a:pt x="350" y="5184"/>
                  </a:cubicBezTo>
                  <a:cubicBezTo>
                    <a:pt x="353" y="5042"/>
                    <a:pt x="356" y="4884"/>
                    <a:pt x="350" y="4720"/>
                  </a:cubicBezTo>
                  <a:cubicBezTo>
                    <a:pt x="340" y="4555"/>
                    <a:pt x="314" y="4384"/>
                    <a:pt x="287" y="4202"/>
                  </a:cubicBezTo>
                  <a:cubicBezTo>
                    <a:pt x="231" y="3843"/>
                    <a:pt x="234" y="3462"/>
                    <a:pt x="280" y="3076"/>
                  </a:cubicBezTo>
                  <a:cubicBezTo>
                    <a:pt x="300" y="2886"/>
                    <a:pt x="323" y="2694"/>
                    <a:pt x="330" y="2507"/>
                  </a:cubicBezTo>
                  <a:cubicBezTo>
                    <a:pt x="336" y="2316"/>
                    <a:pt x="343" y="2132"/>
                    <a:pt x="350" y="1950"/>
                  </a:cubicBezTo>
                  <a:cubicBezTo>
                    <a:pt x="356" y="1772"/>
                    <a:pt x="356" y="1598"/>
                    <a:pt x="346" y="1433"/>
                  </a:cubicBezTo>
                  <a:cubicBezTo>
                    <a:pt x="340" y="1269"/>
                    <a:pt x="330" y="1114"/>
                    <a:pt x="317" y="969"/>
                  </a:cubicBezTo>
                  <a:cubicBezTo>
                    <a:pt x="294" y="683"/>
                    <a:pt x="261" y="442"/>
                    <a:pt x="231" y="278"/>
                  </a:cubicBezTo>
                  <a:cubicBezTo>
                    <a:pt x="201" y="110"/>
                    <a:pt x="182" y="14"/>
                    <a:pt x="182" y="14"/>
                  </a:cubicBezTo>
                  <a:cubicBezTo>
                    <a:pt x="178" y="8"/>
                    <a:pt x="175" y="1"/>
                    <a:pt x="168" y="1"/>
                  </a:cubicBezTo>
                  <a:cubicBezTo>
                    <a:pt x="166" y="1"/>
                    <a:pt x="165" y="1"/>
                    <a:pt x="163" y="1"/>
                  </a:cubicBezTo>
                  <a:close/>
                </a:path>
              </a:pathLst>
            </a:custGeom>
            <a:solidFill>
              <a:srgbClr val="016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4"/>
            <p:cNvSpPr/>
            <p:nvPr/>
          </p:nvSpPr>
          <p:spPr>
            <a:xfrm>
              <a:off x="2785650" y="3828250"/>
              <a:ext cx="39675" cy="36800"/>
            </a:xfrm>
            <a:custGeom>
              <a:avLst/>
              <a:gdLst/>
              <a:ahLst/>
              <a:cxnLst/>
              <a:rect l="l" t="t" r="r" b="b"/>
              <a:pathLst>
                <a:path w="1587" h="1472" extrusionOk="0">
                  <a:moveTo>
                    <a:pt x="829" y="1"/>
                  </a:moveTo>
                  <a:cubicBezTo>
                    <a:pt x="429" y="1"/>
                    <a:pt x="0" y="297"/>
                    <a:pt x="38" y="755"/>
                  </a:cubicBezTo>
                  <a:cubicBezTo>
                    <a:pt x="51" y="914"/>
                    <a:pt x="121" y="1065"/>
                    <a:pt x="226" y="1184"/>
                  </a:cubicBezTo>
                  <a:cubicBezTo>
                    <a:pt x="239" y="1214"/>
                    <a:pt x="256" y="1243"/>
                    <a:pt x="275" y="1266"/>
                  </a:cubicBezTo>
                  <a:cubicBezTo>
                    <a:pt x="388" y="1411"/>
                    <a:pt x="524" y="1472"/>
                    <a:pt x="663" y="1472"/>
                  </a:cubicBezTo>
                  <a:cubicBezTo>
                    <a:pt x="1107" y="1472"/>
                    <a:pt x="1587" y="857"/>
                    <a:pt x="1444" y="427"/>
                  </a:cubicBezTo>
                  <a:cubicBezTo>
                    <a:pt x="1346" y="130"/>
                    <a:pt x="1094" y="1"/>
                    <a:pt x="829" y="1"/>
                  </a:cubicBezTo>
                  <a:close/>
                </a:path>
              </a:pathLst>
            </a:custGeom>
            <a:solidFill>
              <a:srgbClr val="92C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4"/>
            <p:cNvSpPr/>
            <p:nvPr/>
          </p:nvSpPr>
          <p:spPr>
            <a:xfrm>
              <a:off x="2789325" y="3994500"/>
              <a:ext cx="26425" cy="25200"/>
            </a:xfrm>
            <a:custGeom>
              <a:avLst/>
              <a:gdLst/>
              <a:ahLst/>
              <a:cxnLst/>
              <a:rect l="l" t="t" r="r" b="b"/>
              <a:pathLst>
                <a:path w="1057" h="1008" extrusionOk="0">
                  <a:moveTo>
                    <a:pt x="617" y="0"/>
                  </a:moveTo>
                  <a:cubicBezTo>
                    <a:pt x="576" y="0"/>
                    <a:pt x="535" y="7"/>
                    <a:pt x="497" y="20"/>
                  </a:cubicBezTo>
                  <a:cubicBezTo>
                    <a:pt x="375" y="39"/>
                    <a:pt x="270" y="111"/>
                    <a:pt x="197" y="217"/>
                  </a:cubicBezTo>
                  <a:cubicBezTo>
                    <a:pt x="102" y="234"/>
                    <a:pt x="10" y="299"/>
                    <a:pt x="10" y="411"/>
                  </a:cubicBezTo>
                  <a:cubicBezTo>
                    <a:pt x="1" y="724"/>
                    <a:pt x="259" y="1008"/>
                    <a:pt x="569" y="1008"/>
                  </a:cubicBezTo>
                  <a:cubicBezTo>
                    <a:pt x="612" y="1008"/>
                    <a:pt x="657" y="1002"/>
                    <a:pt x="701" y="991"/>
                  </a:cubicBezTo>
                  <a:cubicBezTo>
                    <a:pt x="915" y="938"/>
                    <a:pt x="1024" y="760"/>
                    <a:pt x="1033" y="573"/>
                  </a:cubicBezTo>
                  <a:cubicBezTo>
                    <a:pt x="1057" y="398"/>
                    <a:pt x="1004" y="210"/>
                    <a:pt x="869" y="95"/>
                  </a:cubicBezTo>
                  <a:cubicBezTo>
                    <a:pt x="792" y="30"/>
                    <a:pt x="704" y="0"/>
                    <a:pt x="617" y="0"/>
                  </a:cubicBezTo>
                  <a:close/>
                </a:path>
              </a:pathLst>
            </a:custGeom>
            <a:solidFill>
              <a:srgbClr val="92C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56" name="Google Shape;356;p4"/>
          <p:cNvSpPr/>
          <p:nvPr/>
        </p:nvSpPr>
        <p:spPr>
          <a:xfrm flipH="1">
            <a:off x="2273439" y="244348"/>
            <a:ext cx="62000" cy="620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7" name="Google Shape;357;p4"/>
          <p:cNvSpPr/>
          <p:nvPr/>
        </p:nvSpPr>
        <p:spPr>
          <a:xfrm flipH="1">
            <a:off x="979009" y="205975"/>
            <a:ext cx="62000" cy="620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" name="Google Shape;358;p4"/>
          <p:cNvSpPr/>
          <p:nvPr/>
        </p:nvSpPr>
        <p:spPr>
          <a:xfrm rot="-6299731" flipH="1">
            <a:off x="189938" y="475187"/>
            <a:ext cx="31441" cy="29984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" name="Google Shape;359;p4"/>
          <p:cNvSpPr/>
          <p:nvPr/>
        </p:nvSpPr>
        <p:spPr>
          <a:xfrm rot="-6299984" flipH="1">
            <a:off x="8368570" y="6611157"/>
            <a:ext cx="44161" cy="42115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" name="Google Shape;360;p4"/>
          <p:cNvSpPr/>
          <p:nvPr/>
        </p:nvSpPr>
        <p:spPr>
          <a:xfrm flipH="1">
            <a:off x="11188400" y="6644448"/>
            <a:ext cx="87200" cy="872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1" name="Google Shape;361;p4"/>
          <p:cNvSpPr/>
          <p:nvPr/>
        </p:nvSpPr>
        <p:spPr>
          <a:xfrm flipH="1">
            <a:off x="8993183" y="6738264"/>
            <a:ext cx="87200" cy="872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2" name="Google Shape;362;p4"/>
          <p:cNvSpPr/>
          <p:nvPr/>
        </p:nvSpPr>
        <p:spPr>
          <a:xfrm flipH="1">
            <a:off x="11856867" y="6397581"/>
            <a:ext cx="87200" cy="872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3" name="Google Shape;363;p4"/>
          <p:cNvSpPr/>
          <p:nvPr/>
        </p:nvSpPr>
        <p:spPr>
          <a:xfrm flipH="1">
            <a:off x="9656867" y="6738281"/>
            <a:ext cx="87200" cy="872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4" name="Google Shape;364;p4"/>
          <p:cNvSpPr/>
          <p:nvPr/>
        </p:nvSpPr>
        <p:spPr>
          <a:xfrm rot="4500016" flipH="1">
            <a:off x="10809645" y="6420109"/>
            <a:ext cx="44161" cy="42115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5" name="Google Shape;365;p4"/>
          <p:cNvSpPr/>
          <p:nvPr/>
        </p:nvSpPr>
        <p:spPr>
          <a:xfrm flipH="1">
            <a:off x="9332433" y="6241964"/>
            <a:ext cx="87200" cy="872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6" name="Google Shape;366;p4"/>
          <p:cNvSpPr/>
          <p:nvPr/>
        </p:nvSpPr>
        <p:spPr>
          <a:xfrm flipH="1">
            <a:off x="1413908" y="571361"/>
            <a:ext cx="62000" cy="620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7" name="Google Shape;367;p4"/>
          <p:cNvSpPr/>
          <p:nvPr/>
        </p:nvSpPr>
        <p:spPr>
          <a:xfrm flipH="1">
            <a:off x="1546009" y="105165"/>
            <a:ext cx="62000" cy="620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8" name="Google Shape;368;p4"/>
          <p:cNvSpPr/>
          <p:nvPr/>
        </p:nvSpPr>
        <p:spPr>
          <a:xfrm flipH="1">
            <a:off x="210439" y="168171"/>
            <a:ext cx="62000" cy="620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69" name="Google Shape;369;p4"/>
          <p:cNvGrpSpPr/>
          <p:nvPr/>
        </p:nvGrpSpPr>
        <p:grpSpPr>
          <a:xfrm flipH="1">
            <a:off x="10109000" y="6540941"/>
            <a:ext cx="324416" cy="294203"/>
            <a:chOff x="4832775" y="4525200"/>
            <a:chExt cx="362125" cy="328400"/>
          </a:xfrm>
        </p:grpSpPr>
        <p:sp>
          <p:nvSpPr>
            <p:cNvPr id="370" name="Google Shape;370;p4"/>
            <p:cNvSpPr/>
            <p:nvPr/>
          </p:nvSpPr>
          <p:spPr>
            <a:xfrm>
              <a:off x="4832775" y="4525200"/>
              <a:ext cx="362125" cy="328400"/>
            </a:xfrm>
            <a:custGeom>
              <a:avLst/>
              <a:gdLst/>
              <a:ahLst/>
              <a:cxnLst/>
              <a:rect l="l" t="t" r="r" b="b"/>
              <a:pathLst>
                <a:path w="14485" h="13136" extrusionOk="0">
                  <a:moveTo>
                    <a:pt x="7242" y="0"/>
                  </a:moveTo>
                  <a:cubicBezTo>
                    <a:pt x="5597" y="0"/>
                    <a:pt x="3949" y="615"/>
                    <a:pt x="2674" y="1849"/>
                  </a:cubicBezTo>
                  <a:cubicBezTo>
                    <a:pt x="66" y="4375"/>
                    <a:pt x="1" y="8533"/>
                    <a:pt x="2526" y="11138"/>
                  </a:cubicBezTo>
                  <a:cubicBezTo>
                    <a:pt x="3813" y="12467"/>
                    <a:pt x="5527" y="13135"/>
                    <a:pt x="7243" y="13135"/>
                  </a:cubicBezTo>
                  <a:cubicBezTo>
                    <a:pt x="8889" y="13135"/>
                    <a:pt x="10536" y="12521"/>
                    <a:pt x="11811" y="11286"/>
                  </a:cubicBezTo>
                  <a:cubicBezTo>
                    <a:pt x="14418" y="8761"/>
                    <a:pt x="14485" y="4602"/>
                    <a:pt x="11959" y="1997"/>
                  </a:cubicBezTo>
                  <a:cubicBezTo>
                    <a:pt x="10672" y="668"/>
                    <a:pt x="8958" y="0"/>
                    <a:pt x="7242" y="0"/>
                  </a:cubicBezTo>
                  <a:close/>
                </a:path>
              </a:pathLst>
            </a:custGeom>
            <a:solidFill>
              <a:srgbClr val="808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4"/>
            <p:cNvSpPr/>
            <p:nvPr/>
          </p:nvSpPr>
          <p:spPr>
            <a:xfrm>
              <a:off x="4832775" y="4543850"/>
              <a:ext cx="351275" cy="309750"/>
            </a:xfrm>
            <a:custGeom>
              <a:avLst/>
              <a:gdLst/>
              <a:ahLst/>
              <a:cxnLst/>
              <a:rect l="l" t="t" r="r" b="b"/>
              <a:pathLst>
                <a:path w="14051" h="12390" extrusionOk="0">
                  <a:moveTo>
                    <a:pt x="4202" y="0"/>
                  </a:moveTo>
                  <a:cubicBezTo>
                    <a:pt x="3656" y="287"/>
                    <a:pt x="3138" y="652"/>
                    <a:pt x="2674" y="1103"/>
                  </a:cubicBezTo>
                  <a:cubicBezTo>
                    <a:pt x="66" y="3629"/>
                    <a:pt x="1" y="7787"/>
                    <a:pt x="2526" y="10392"/>
                  </a:cubicBezTo>
                  <a:cubicBezTo>
                    <a:pt x="3813" y="11721"/>
                    <a:pt x="5527" y="12389"/>
                    <a:pt x="7243" y="12389"/>
                  </a:cubicBezTo>
                  <a:cubicBezTo>
                    <a:pt x="8889" y="12389"/>
                    <a:pt x="10536" y="11775"/>
                    <a:pt x="11811" y="10540"/>
                  </a:cubicBezTo>
                  <a:cubicBezTo>
                    <a:pt x="13411" y="8989"/>
                    <a:pt x="14050" y="6826"/>
                    <a:pt x="13724" y="4781"/>
                  </a:cubicBezTo>
                  <a:lnTo>
                    <a:pt x="13724" y="4781"/>
                  </a:lnTo>
                  <a:cubicBezTo>
                    <a:pt x="13731" y="6082"/>
                    <a:pt x="13401" y="7372"/>
                    <a:pt x="12124" y="7827"/>
                  </a:cubicBezTo>
                  <a:cubicBezTo>
                    <a:pt x="12106" y="7833"/>
                    <a:pt x="12088" y="7837"/>
                    <a:pt x="12070" y="7837"/>
                  </a:cubicBezTo>
                  <a:cubicBezTo>
                    <a:pt x="11958" y="7837"/>
                    <a:pt x="11860" y="7711"/>
                    <a:pt x="11897" y="7600"/>
                  </a:cubicBezTo>
                  <a:cubicBezTo>
                    <a:pt x="12087" y="7007"/>
                    <a:pt x="12002" y="6388"/>
                    <a:pt x="11607" y="5898"/>
                  </a:cubicBezTo>
                  <a:cubicBezTo>
                    <a:pt x="11081" y="5238"/>
                    <a:pt x="10304" y="5054"/>
                    <a:pt x="9510" y="5054"/>
                  </a:cubicBezTo>
                  <a:cubicBezTo>
                    <a:pt x="9440" y="5054"/>
                    <a:pt x="9369" y="5055"/>
                    <a:pt x="9299" y="5058"/>
                  </a:cubicBezTo>
                  <a:cubicBezTo>
                    <a:pt x="8861" y="5074"/>
                    <a:pt x="7853" y="5120"/>
                    <a:pt x="7622" y="5624"/>
                  </a:cubicBezTo>
                  <a:cubicBezTo>
                    <a:pt x="7667" y="5620"/>
                    <a:pt x="7712" y="5618"/>
                    <a:pt x="7756" y="5618"/>
                  </a:cubicBezTo>
                  <a:cubicBezTo>
                    <a:pt x="8010" y="5618"/>
                    <a:pt x="8258" y="5682"/>
                    <a:pt x="8502" y="5782"/>
                  </a:cubicBezTo>
                  <a:cubicBezTo>
                    <a:pt x="8831" y="5918"/>
                    <a:pt x="9160" y="6079"/>
                    <a:pt x="9430" y="6313"/>
                  </a:cubicBezTo>
                  <a:cubicBezTo>
                    <a:pt x="9815" y="6648"/>
                    <a:pt x="10052" y="7126"/>
                    <a:pt x="10086" y="7636"/>
                  </a:cubicBezTo>
                  <a:cubicBezTo>
                    <a:pt x="10161" y="8743"/>
                    <a:pt x="9295" y="9598"/>
                    <a:pt x="8239" y="9723"/>
                  </a:cubicBezTo>
                  <a:cubicBezTo>
                    <a:pt x="8233" y="9724"/>
                    <a:pt x="8227" y="9724"/>
                    <a:pt x="8221" y="9724"/>
                  </a:cubicBezTo>
                  <a:cubicBezTo>
                    <a:pt x="8089" y="9724"/>
                    <a:pt x="8011" y="9548"/>
                    <a:pt x="8077" y="9443"/>
                  </a:cubicBezTo>
                  <a:cubicBezTo>
                    <a:pt x="8397" y="8950"/>
                    <a:pt x="8061" y="8340"/>
                    <a:pt x="7705" y="7850"/>
                  </a:cubicBezTo>
                  <a:cubicBezTo>
                    <a:pt x="7675" y="8755"/>
                    <a:pt x="7238" y="9638"/>
                    <a:pt x="6263" y="9858"/>
                  </a:cubicBezTo>
                  <a:cubicBezTo>
                    <a:pt x="6153" y="9884"/>
                    <a:pt x="6046" y="9898"/>
                    <a:pt x="5945" y="9898"/>
                  </a:cubicBezTo>
                  <a:cubicBezTo>
                    <a:pt x="5618" y="9898"/>
                    <a:pt x="5355" y="9750"/>
                    <a:pt x="5242" y="9368"/>
                  </a:cubicBezTo>
                  <a:cubicBezTo>
                    <a:pt x="5101" y="8881"/>
                    <a:pt x="5150" y="8354"/>
                    <a:pt x="5098" y="7857"/>
                  </a:cubicBezTo>
                  <a:cubicBezTo>
                    <a:pt x="5028" y="7217"/>
                    <a:pt x="4745" y="6569"/>
                    <a:pt x="4455" y="6000"/>
                  </a:cubicBezTo>
                  <a:cubicBezTo>
                    <a:pt x="4156" y="5413"/>
                    <a:pt x="3764" y="4877"/>
                    <a:pt x="3513" y="4268"/>
                  </a:cubicBezTo>
                  <a:cubicBezTo>
                    <a:pt x="3063" y="3181"/>
                    <a:pt x="2951" y="1854"/>
                    <a:pt x="3557" y="804"/>
                  </a:cubicBezTo>
                  <a:cubicBezTo>
                    <a:pt x="3731" y="504"/>
                    <a:pt x="3955" y="237"/>
                    <a:pt x="4202" y="0"/>
                  </a:cubicBezTo>
                  <a:close/>
                </a:path>
              </a:pathLst>
            </a:custGeom>
            <a:solidFill>
              <a:srgbClr val="5F5F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4"/>
            <p:cNvSpPr/>
            <p:nvPr/>
          </p:nvSpPr>
          <p:spPr>
            <a:xfrm>
              <a:off x="4849650" y="4681075"/>
              <a:ext cx="13450" cy="37625"/>
            </a:xfrm>
            <a:custGeom>
              <a:avLst/>
              <a:gdLst/>
              <a:ahLst/>
              <a:cxnLst/>
              <a:rect l="l" t="t" r="r" b="b"/>
              <a:pathLst>
                <a:path w="538" h="1505" extrusionOk="0">
                  <a:moveTo>
                    <a:pt x="13" y="0"/>
                  </a:moveTo>
                  <a:cubicBezTo>
                    <a:pt x="10" y="69"/>
                    <a:pt x="4" y="138"/>
                    <a:pt x="1" y="207"/>
                  </a:cubicBezTo>
                  <a:cubicBezTo>
                    <a:pt x="109" y="286"/>
                    <a:pt x="201" y="382"/>
                    <a:pt x="247" y="543"/>
                  </a:cubicBezTo>
                  <a:cubicBezTo>
                    <a:pt x="326" y="827"/>
                    <a:pt x="231" y="1076"/>
                    <a:pt x="76" y="1301"/>
                  </a:cubicBezTo>
                  <a:cubicBezTo>
                    <a:pt x="86" y="1367"/>
                    <a:pt x="92" y="1436"/>
                    <a:pt x="106" y="1505"/>
                  </a:cubicBezTo>
                  <a:cubicBezTo>
                    <a:pt x="356" y="1192"/>
                    <a:pt x="537" y="827"/>
                    <a:pt x="402" y="418"/>
                  </a:cubicBezTo>
                  <a:cubicBezTo>
                    <a:pt x="317" y="161"/>
                    <a:pt x="178" y="108"/>
                    <a:pt x="13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4"/>
            <p:cNvSpPr/>
            <p:nvPr/>
          </p:nvSpPr>
          <p:spPr>
            <a:xfrm>
              <a:off x="5058975" y="4531925"/>
              <a:ext cx="93525" cy="69500"/>
            </a:xfrm>
            <a:custGeom>
              <a:avLst/>
              <a:gdLst/>
              <a:ahLst/>
              <a:cxnLst/>
              <a:rect l="l" t="t" r="r" b="b"/>
              <a:pathLst>
                <a:path w="3741" h="2780" extrusionOk="0">
                  <a:moveTo>
                    <a:pt x="47" y="0"/>
                  </a:moveTo>
                  <a:cubicBezTo>
                    <a:pt x="1" y="494"/>
                    <a:pt x="10" y="968"/>
                    <a:pt x="392" y="1327"/>
                  </a:cubicBezTo>
                  <a:cubicBezTo>
                    <a:pt x="827" y="1732"/>
                    <a:pt x="1548" y="1821"/>
                    <a:pt x="2088" y="1998"/>
                  </a:cubicBezTo>
                  <a:cubicBezTo>
                    <a:pt x="2688" y="2193"/>
                    <a:pt x="3237" y="2436"/>
                    <a:pt x="3741" y="2779"/>
                  </a:cubicBezTo>
                  <a:cubicBezTo>
                    <a:pt x="3566" y="2506"/>
                    <a:pt x="3362" y="2246"/>
                    <a:pt x="3145" y="1995"/>
                  </a:cubicBezTo>
                  <a:cubicBezTo>
                    <a:pt x="2618" y="1693"/>
                    <a:pt x="2045" y="1459"/>
                    <a:pt x="1472" y="1211"/>
                  </a:cubicBezTo>
                  <a:cubicBezTo>
                    <a:pt x="791" y="918"/>
                    <a:pt x="702" y="616"/>
                    <a:pt x="715" y="234"/>
                  </a:cubicBezTo>
                  <a:cubicBezTo>
                    <a:pt x="495" y="145"/>
                    <a:pt x="273" y="66"/>
                    <a:pt x="47" y="0"/>
                  </a:cubicBezTo>
                  <a:close/>
                </a:path>
              </a:pathLst>
            </a:custGeom>
            <a:solidFill>
              <a:srgbClr val="92C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4"/>
            <p:cNvSpPr/>
            <p:nvPr/>
          </p:nvSpPr>
          <p:spPr>
            <a:xfrm>
              <a:off x="5110100" y="4597125"/>
              <a:ext cx="22575" cy="21200"/>
            </a:xfrm>
            <a:custGeom>
              <a:avLst/>
              <a:gdLst/>
              <a:ahLst/>
              <a:cxnLst/>
              <a:rect l="l" t="t" r="r" b="b"/>
              <a:pathLst>
                <a:path w="903" h="848" extrusionOk="0">
                  <a:moveTo>
                    <a:pt x="405" y="1"/>
                  </a:moveTo>
                  <a:cubicBezTo>
                    <a:pt x="316" y="1"/>
                    <a:pt x="226" y="17"/>
                    <a:pt x="149" y="49"/>
                  </a:cubicBezTo>
                  <a:cubicBezTo>
                    <a:pt x="59" y="85"/>
                    <a:pt x="0" y="223"/>
                    <a:pt x="33" y="313"/>
                  </a:cubicBezTo>
                  <a:cubicBezTo>
                    <a:pt x="93" y="477"/>
                    <a:pt x="175" y="619"/>
                    <a:pt x="307" y="724"/>
                  </a:cubicBezTo>
                  <a:cubicBezTo>
                    <a:pt x="310" y="731"/>
                    <a:pt x="310" y="740"/>
                    <a:pt x="316" y="744"/>
                  </a:cubicBezTo>
                  <a:cubicBezTo>
                    <a:pt x="377" y="817"/>
                    <a:pt x="447" y="847"/>
                    <a:pt x="517" y="847"/>
                  </a:cubicBezTo>
                  <a:cubicBezTo>
                    <a:pt x="710" y="847"/>
                    <a:pt x="903" y="619"/>
                    <a:pt x="903" y="421"/>
                  </a:cubicBezTo>
                  <a:cubicBezTo>
                    <a:pt x="903" y="128"/>
                    <a:pt x="653" y="1"/>
                    <a:pt x="405" y="1"/>
                  </a:cubicBezTo>
                  <a:close/>
                </a:path>
              </a:pathLst>
            </a:custGeom>
            <a:solidFill>
              <a:srgbClr val="92C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4"/>
            <p:cNvSpPr/>
            <p:nvPr/>
          </p:nvSpPr>
          <p:spPr>
            <a:xfrm>
              <a:off x="5153225" y="4658675"/>
              <a:ext cx="24625" cy="78075"/>
            </a:xfrm>
            <a:custGeom>
              <a:avLst/>
              <a:gdLst/>
              <a:ahLst/>
              <a:cxnLst/>
              <a:rect l="l" t="t" r="r" b="b"/>
              <a:pathLst>
                <a:path w="985" h="3123" extrusionOk="0">
                  <a:moveTo>
                    <a:pt x="873" y="1"/>
                  </a:moveTo>
                  <a:cubicBezTo>
                    <a:pt x="797" y="451"/>
                    <a:pt x="603" y="873"/>
                    <a:pt x="323" y="1281"/>
                  </a:cubicBezTo>
                  <a:cubicBezTo>
                    <a:pt x="149" y="1532"/>
                    <a:pt x="0" y="1749"/>
                    <a:pt x="14" y="2065"/>
                  </a:cubicBezTo>
                  <a:cubicBezTo>
                    <a:pt x="20" y="2279"/>
                    <a:pt x="356" y="2717"/>
                    <a:pt x="711" y="3122"/>
                  </a:cubicBezTo>
                  <a:cubicBezTo>
                    <a:pt x="767" y="2937"/>
                    <a:pt x="817" y="2756"/>
                    <a:pt x="854" y="2572"/>
                  </a:cubicBezTo>
                  <a:cubicBezTo>
                    <a:pt x="639" y="2293"/>
                    <a:pt x="550" y="1966"/>
                    <a:pt x="794" y="1505"/>
                  </a:cubicBezTo>
                  <a:cubicBezTo>
                    <a:pt x="863" y="1374"/>
                    <a:pt x="926" y="1245"/>
                    <a:pt x="985" y="1120"/>
                  </a:cubicBezTo>
                  <a:cubicBezTo>
                    <a:pt x="978" y="744"/>
                    <a:pt x="945" y="369"/>
                    <a:pt x="873" y="1"/>
                  </a:cubicBezTo>
                  <a:close/>
                </a:path>
              </a:pathLst>
            </a:custGeom>
            <a:solidFill>
              <a:srgbClr val="92C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4"/>
            <p:cNvSpPr/>
            <p:nvPr/>
          </p:nvSpPr>
          <p:spPr>
            <a:xfrm>
              <a:off x="5053450" y="4699325"/>
              <a:ext cx="110650" cy="104225"/>
            </a:xfrm>
            <a:custGeom>
              <a:avLst/>
              <a:gdLst/>
              <a:ahLst/>
              <a:cxnLst/>
              <a:rect l="l" t="t" r="r" b="b"/>
              <a:pathLst>
                <a:path w="4426" h="4169" extrusionOk="0">
                  <a:moveTo>
                    <a:pt x="2484" y="1"/>
                  </a:moveTo>
                  <a:cubicBezTo>
                    <a:pt x="2454" y="1"/>
                    <a:pt x="2429" y="33"/>
                    <a:pt x="2444" y="67"/>
                  </a:cubicBezTo>
                  <a:cubicBezTo>
                    <a:pt x="2615" y="436"/>
                    <a:pt x="2793" y="808"/>
                    <a:pt x="3010" y="1153"/>
                  </a:cubicBezTo>
                  <a:cubicBezTo>
                    <a:pt x="3284" y="1595"/>
                    <a:pt x="3550" y="1980"/>
                    <a:pt x="3116" y="2445"/>
                  </a:cubicBezTo>
                  <a:cubicBezTo>
                    <a:pt x="2784" y="2798"/>
                    <a:pt x="2261" y="2975"/>
                    <a:pt x="1752" y="2975"/>
                  </a:cubicBezTo>
                  <a:cubicBezTo>
                    <a:pt x="1432" y="2975"/>
                    <a:pt x="1118" y="2905"/>
                    <a:pt x="860" y="2767"/>
                  </a:cubicBezTo>
                  <a:cubicBezTo>
                    <a:pt x="852" y="2762"/>
                    <a:pt x="843" y="2761"/>
                    <a:pt x="836" y="2761"/>
                  </a:cubicBezTo>
                  <a:cubicBezTo>
                    <a:pt x="826" y="2761"/>
                    <a:pt x="817" y="2763"/>
                    <a:pt x="807" y="2767"/>
                  </a:cubicBezTo>
                  <a:cubicBezTo>
                    <a:pt x="639" y="2664"/>
                    <a:pt x="458" y="2595"/>
                    <a:pt x="259" y="2595"/>
                  </a:cubicBezTo>
                  <a:cubicBezTo>
                    <a:pt x="198" y="2595"/>
                    <a:pt x="135" y="2601"/>
                    <a:pt x="70" y="2615"/>
                  </a:cubicBezTo>
                  <a:cubicBezTo>
                    <a:pt x="1" y="2632"/>
                    <a:pt x="1" y="2734"/>
                    <a:pt x="67" y="2750"/>
                  </a:cubicBezTo>
                  <a:cubicBezTo>
                    <a:pt x="929" y="2971"/>
                    <a:pt x="1255" y="3910"/>
                    <a:pt x="2095" y="4124"/>
                  </a:cubicBezTo>
                  <a:cubicBezTo>
                    <a:pt x="2213" y="4154"/>
                    <a:pt x="2341" y="4169"/>
                    <a:pt x="2474" y="4169"/>
                  </a:cubicBezTo>
                  <a:cubicBezTo>
                    <a:pt x="2738" y="4169"/>
                    <a:pt x="3020" y="4111"/>
                    <a:pt x="3274" y="4008"/>
                  </a:cubicBezTo>
                  <a:cubicBezTo>
                    <a:pt x="3402" y="3870"/>
                    <a:pt x="3521" y="3729"/>
                    <a:pt x="3629" y="3583"/>
                  </a:cubicBezTo>
                  <a:lnTo>
                    <a:pt x="3629" y="3583"/>
                  </a:lnTo>
                  <a:cubicBezTo>
                    <a:pt x="3293" y="3734"/>
                    <a:pt x="2855" y="3884"/>
                    <a:pt x="2496" y="3884"/>
                  </a:cubicBezTo>
                  <a:cubicBezTo>
                    <a:pt x="2462" y="3884"/>
                    <a:pt x="2428" y="3882"/>
                    <a:pt x="2395" y="3880"/>
                  </a:cubicBezTo>
                  <a:cubicBezTo>
                    <a:pt x="1871" y="3840"/>
                    <a:pt x="1575" y="3442"/>
                    <a:pt x="1229" y="3109"/>
                  </a:cubicBezTo>
                  <a:cubicBezTo>
                    <a:pt x="1210" y="3089"/>
                    <a:pt x="1190" y="3073"/>
                    <a:pt x="1170" y="3053"/>
                  </a:cubicBezTo>
                  <a:lnTo>
                    <a:pt x="1170" y="3053"/>
                  </a:lnTo>
                  <a:cubicBezTo>
                    <a:pt x="1434" y="3157"/>
                    <a:pt x="1722" y="3210"/>
                    <a:pt x="2010" y="3210"/>
                  </a:cubicBezTo>
                  <a:cubicBezTo>
                    <a:pt x="2560" y="3210"/>
                    <a:pt x="3112" y="3019"/>
                    <a:pt x="3508" y="2635"/>
                  </a:cubicBezTo>
                  <a:cubicBezTo>
                    <a:pt x="4426" y="1743"/>
                    <a:pt x="3146" y="620"/>
                    <a:pt x="2517" y="15"/>
                  </a:cubicBezTo>
                  <a:cubicBezTo>
                    <a:pt x="2506" y="5"/>
                    <a:pt x="2495" y="1"/>
                    <a:pt x="2484" y="1"/>
                  </a:cubicBezTo>
                  <a:close/>
                </a:path>
              </a:pathLst>
            </a:custGeom>
            <a:solidFill>
              <a:srgbClr val="92C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4"/>
            <p:cNvSpPr/>
            <p:nvPr/>
          </p:nvSpPr>
          <p:spPr>
            <a:xfrm>
              <a:off x="4882625" y="4525350"/>
              <a:ext cx="235400" cy="290975"/>
            </a:xfrm>
            <a:custGeom>
              <a:avLst/>
              <a:gdLst/>
              <a:ahLst/>
              <a:cxnLst/>
              <a:rect l="l" t="t" r="r" b="b"/>
              <a:pathLst>
                <a:path w="9416" h="11639" extrusionOk="0">
                  <a:moveTo>
                    <a:pt x="5284" y="1"/>
                  </a:moveTo>
                  <a:cubicBezTo>
                    <a:pt x="5225" y="1"/>
                    <a:pt x="5165" y="2"/>
                    <a:pt x="5105" y="3"/>
                  </a:cubicBezTo>
                  <a:cubicBezTo>
                    <a:pt x="5362" y="642"/>
                    <a:pt x="5270" y="1003"/>
                    <a:pt x="4818" y="1086"/>
                  </a:cubicBezTo>
                  <a:cubicBezTo>
                    <a:pt x="4420" y="1313"/>
                    <a:pt x="4111" y="1228"/>
                    <a:pt x="3946" y="1708"/>
                  </a:cubicBezTo>
                  <a:cubicBezTo>
                    <a:pt x="3910" y="1813"/>
                    <a:pt x="3949" y="1939"/>
                    <a:pt x="4025" y="2015"/>
                  </a:cubicBezTo>
                  <a:cubicBezTo>
                    <a:pt x="4121" y="2117"/>
                    <a:pt x="4219" y="2166"/>
                    <a:pt x="4325" y="2202"/>
                  </a:cubicBezTo>
                  <a:cubicBezTo>
                    <a:pt x="3850" y="2360"/>
                    <a:pt x="3403" y="2608"/>
                    <a:pt x="2995" y="2900"/>
                  </a:cubicBezTo>
                  <a:cubicBezTo>
                    <a:pt x="2709" y="3111"/>
                    <a:pt x="2405" y="3339"/>
                    <a:pt x="2125" y="3591"/>
                  </a:cubicBezTo>
                  <a:lnTo>
                    <a:pt x="2125" y="3588"/>
                  </a:lnTo>
                  <a:cubicBezTo>
                    <a:pt x="2577" y="2529"/>
                    <a:pt x="3104" y="1448"/>
                    <a:pt x="4078" y="783"/>
                  </a:cubicBezTo>
                  <a:cubicBezTo>
                    <a:pt x="4147" y="738"/>
                    <a:pt x="4120" y="629"/>
                    <a:pt x="4042" y="629"/>
                  </a:cubicBezTo>
                  <a:cubicBezTo>
                    <a:pt x="4035" y="629"/>
                    <a:pt x="4027" y="630"/>
                    <a:pt x="4019" y="632"/>
                  </a:cubicBezTo>
                  <a:cubicBezTo>
                    <a:pt x="2712" y="918"/>
                    <a:pt x="1931" y="2499"/>
                    <a:pt x="1437" y="3605"/>
                  </a:cubicBezTo>
                  <a:cubicBezTo>
                    <a:pt x="1197" y="4145"/>
                    <a:pt x="828" y="4863"/>
                    <a:pt x="861" y="5478"/>
                  </a:cubicBezTo>
                  <a:cubicBezTo>
                    <a:pt x="867" y="5630"/>
                    <a:pt x="907" y="5765"/>
                    <a:pt x="966" y="5883"/>
                  </a:cubicBezTo>
                  <a:cubicBezTo>
                    <a:pt x="1013" y="7023"/>
                    <a:pt x="1753" y="8073"/>
                    <a:pt x="2603" y="8781"/>
                  </a:cubicBezTo>
                  <a:cubicBezTo>
                    <a:pt x="2619" y="8794"/>
                    <a:pt x="2639" y="8801"/>
                    <a:pt x="2656" y="8811"/>
                  </a:cubicBezTo>
                  <a:cubicBezTo>
                    <a:pt x="2527" y="8945"/>
                    <a:pt x="2349" y="9028"/>
                    <a:pt x="2053" y="9031"/>
                  </a:cubicBezTo>
                  <a:cubicBezTo>
                    <a:pt x="2051" y="9031"/>
                    <a:pt x="2049" y="9031"/>
                    <a:pt x="2047" y="9031"/>
                  </a:cubicBezTo>
                  <a:cubicBezTo>
                    <a:pt x="1445" y="9031"/>
                    <a:pt x="485" y="8499"/>
                    <a:pt x="341" y="7869"/>
                  </a:cubicBezTo>
                  <a:cubicBezTo>
                    <a:pt x="327" y="7811"/>
                    <a:pt x="284" y="7786"/>
                    <a:pt x="240" y="7786"/>
                  </a:cubicBezTo>
                  <a:cubicBezTo>
                    <a:pt x="201" y="7786"/>
                    <a:pt x="162" y="7805"/>
                    <a:pt x="140" y="7839"/>
                  </a:cubicBezTo>
                  <a:cubicBezTo>
                    <a:pt x="132" y="7837"/>
                    <a:pt x="123" y="7836"/>
                    <a:pt x="114" y="7836"/>
                  </a:cubicBezTo>
                  <a:cubicBezTo>
                    <a:pt x="56" y="7836"/>
                    <a:pt x="0" y="7881"/>
                    <a:pt x="15" y="7957"/>
                  </a:cubicBezTo>
                  <a:cubicBezTo>
                    <a:pt x="235" y="9110"/>
                    <a:pt x="1270" y="10236"/>
                    <a:pt x="2441" y="10556"/>
                  </a:cubicBezTo>
                  <a:cubicBezTo>
                    <a:pt x="2433" y="10555"/>
                    <a:pt x="2424" y="10555"/>
                    <a:pt x="2415" y="10555"/>
                  </a:cubicBezTo>
                  <a:cubicBezTo>
                    <a:pt x="2399" y="10555"/>
                    <a:pt x="2383" y="10555"/>
                    <a:pt x="2367" y="10555"/>
                  </a:cubicBezTo>
                  <a:cubicBezTo>
                    <a:pt x="2352" y="10555"/>
                    <a:pt x="2338" y="10555"/>
                    <a:pt x="2323" y="10553"/>
                  </a:cubicBezTo>
                  <a:cubicBezTo>
                    <a:pt x="1329" y="10394"/>
                    <a:pt x="726" y="9700"/>
                    <a:pt x="136" y="8955"/>
                  </a:cubicBezTo>
                  <a:cubicBezTo>
                    <a:pt x="127" y="8944"/>
                    <a:pt x="114" y="8939"/>
                    <a:pt x="101" y="8939"/>
                  </a:cubicBezTo>
                  <a:cubicBezTo>
                    <a:pt x="69" y="8939"/>
                    <a:pt x="35" y="8972"/>
                    <a:pt x="45" y="9008"/>
                  </a:cubicBezTo>
                  <a:cubicBezTo>
                    <a:pt x="311" y="10059"/>
                    <a:pt x="1431" y="10839"/>
                    <a:pt x="2487" y="10948"/>
                  </a:cubicBezTo>
                  <a:cubicBezTo>
                    <a:pt x="2542" y="10953"/>
                    <a:pt x="2599" y="10956"/>
                    <a:pt x="2656" y="10956"/>
                  </a:cubicBezTo>
                  <a:cubicBezTo>
                    <a:pt x="3188" y="10956"/>
                    <a:pt x="3792" y="10725"/>
                    <a:pt x="4289" y="10372"/>
                  </a:cubicBezTo>
                  <a:cubicBezTo>
                    <a:pt x="4378" y="10332"/>
                    <a:pt x="4467" y="10285"/>
                    <a:pt x="4552" y="10240"/>
                  </a:cubicBezTo>
                  <a:lnTo>
                    <a:pt x="4552" y="10240"/>
                  </a:lnTo>
                  <a:cubicBezTo>
                    <a:pt x="4549" y="10243"/>
                    <a:pt x="4549" y="10246"/>
                    <a:pt x="4546" y="10246"/>
                  </a:cubicBezTo>
                  <a:cubicBezTo>
                    <a:pt x="4182" y="10570"/>
                    <a:pt x="3429" y="11361"/>
                    <a:pt x="2878" y="11361"/>
                  </a:cubicBezTo>
                  <a:cubicBezTo>
                    <a:pt x="2840" y="11361"/>
                    <a:pt x="2803" y="11357"/>
                    <a:pt x="2768" y="11349"/>
                  </a:cubicBezTo>
                  <a:cubicBezTo>
                    <a:pt x="2762" y="11348"/>
                    <a:pt x="2756" y="11347"/>
                    <a:pt x="2750" y="11347"/>
                  </a:cubicBezTo>
                  <a:cubicBezTo>
                    <a:pt x="2686" y="11347"/>
                    <a:pt x="2641" y="11426"/>
                    <a:pt x="2692" y="11478"/>
                  </a:cubicBezTo>
                  <a:cubicBezTo>
                    <a:pt x="2809" y="11596"/>
                    <a:pt x="2936" y="11639"/>
                    <a:pt x="3069" y="11639"/>
                  </a:cubicBezTo>
                  <a:cubicBezTo>
                    <a:pt x="3295" y="11639"/>
                    <a:pt x="3536" y="11514"/>
                    <a:pt x="3768" y="11425"/>
                  </a:cubicBezTo>
                  <a:cubicBezTo>
                    <a:pt x="4305" y="11217"/>
                    <a:pt x="4842" y="10964"/>
                    <a:pt x="5250" y="10542"/>
                  </a:cubicBezTo>
                  <a:cubicBezTo>
                    <a:pt x="5613" y="10170"/>
                    <a:pt x="5692" y="9703"/>
                    <a:pt x="5586" y="9265"/>
                  </a:cubicBezTo>
                  <a:cubicBezTo>
                    <a:pt x="5774" y="8794"/>
                    <a:pt x="5586" y="8313"/>
                    <a:pt x="5438" y="7823"/>
                  </a:cubicBezTo>
                  <a:cubicBezTo>
                    <a:pt x="5418" y="7760"/>
                    <a:pt x="5379" y="7717"/>
                    <a:pt x="5332" y="7691"/>
                  </a:cubicBezTo>
                  <a:cubicBezTo>
                    <a:pt x="5336" y="7645"/>
                    <a:pt x="5336" y="7596"/>
                    <a:pt x="5336" y="7543"/>
                  </a:cubicBezTo>
                  <a:cubicBezTo>
                    <a:pt x="5332" y="7495"/>
                    <a:pt x="5292" y="7467"/>
                    <a:pt x="5253" y="7467"/>
                  </a:cubicBezTo>
                  <a:cubicBezTo>
                    <a:pt x="5223" y="7467"/>
                    <a:pt x="5193" y="7484"/>
                    <a:pt x="5181" y="7523"/>
                  </a:cubicBezTo>
                  <a:cubicBezTo>
                    <a:pt x="5161" y="7579"/>
                    <a:pt x="5139" y="7629"/>
                    <a:pt x="5112" y="7675"/>
                  </a:cubicBezTo>
                  <a:cubicBezTo>
                    <a:pt x="5059" y="7701"/>
                    <a:pt x="5013" y="7744"/>
                    <a:pt x="4993" y="7816"/>
                  </a:cubicBezTo>
                  <a:cubicBezTo>
                    <a:pt x="4990" y="7826"/>
                    <a:pt x="4990" y="7836"/>
                    <a:pt x="4987" y="7846"/>
                  </a:cubicBezTo>
                  <a:cubicBezTo>
                    <a:pt x="4879" y="7947"/>
                    <a:pt x="4746" y="7991"/>
                    <a:pt x="4598" y="7991"/>
                  </a:cubicBezTo>
                  <a:cubicBezTo>
                    <a:pt x="3738" y="7991"/>
                    <a:pt x="2376" y="6479"/>
                    <a:pt x="2649" y="5580"/>
                  </a:cubicBezTo>
                  <a:cubicBezTo>
                    <a:pt x="2837" y="4959"/>
                    <a:pt x="3432" y="4418"/>
                    <a:pt x="4025" y="4198"/>
                  </a:cubicBezTo>
                  <a:cubicBezTo>
                    <a:pt x="4170" y="4145"/>
                    <a:pt x="4305" y="4115"/>
                    <a:pt x="4437" y="4099"/>
                  </a:cubicBezTo>
                  <a:cubicBezTo>
                    <a:pt x="4888" y="4267"/>
                    <a:pt x="5309" y="4497"/>
                    <a:pt x="5662" y="4869"/>
                  </a:cubicBezTo>
                  <a:cubicBezTo>
                    <a:pt x="6399" y="5646"/>
                    <a:pt x="6383" y="6450"/>
                    <a:pt x="6547" y="7418"/>
                  </a:cubicBezTo>
                  <a:cubicBezTo>
                    <a:pt x="6686" y="8221"/>
                    <a:pt x="7219" y="8880"/>
                    <a:pt x="8052" y="9031"/>
                  </a:cubicBezTo>
                  <a:cubicBezTo>
                    <a:pt x="8154" y="9050"/>
                    <a:pt x="8246" y="9058"/>
                    <a:pt x="8329" y="9058"/>
                  </a:cubicBezTo>
                  <a:cubicBezTo>
                    <a:pt x="9416" y="9058"/>
                    <a:pt x="8911" y="7582"/>
                    <a:pt x="8234" y="7582"/>
                  </a:cubicBezTo>
                  <a:cubicBezTo>
                    <a:pt x="8099" y="7582"/>
                    <a:pt x="7958" y="7640"/>
                    <a:pt x="7821" y="7780"/>
                  </a:cubicBezTo>
                  <a:cubicBezTo>
                    <a:pt x="7788" y="7813"/>
                    <a:pt x="7817" y="7862"/>
                    <a:pt x="7856" y="7862"/>
                  </a:cubicBezTo>
                  <a:cubicBezTo>
                    <a:pt x="7864" y="7862"/>
                    <a:pt x="7872" y="7860"/>
                    <a:pt x="7881" y="7855"/>
                  </a:cubicBezTo>
                  <a:cubicBezTo>
                    <a:pt x="8138" y="8465"/>
                    <a:pt x="8168" y="8769"/>
                    <a:pt x="7973" y="8769"/>
                  </a:cubicBezTo>
                  <a:cubicBezTo>
                    <a:pt x="7883" y="8769"/>
                    <a:pt x="7746" y="8705"/>
                    <a:pt x="7561" y="8577"/>
                  </a:cubicBezTo>
                  <a:cubicBezTo>
                    <a:pt x="7219" y="8363"/>
                    <a:pt x="6992" y="8060"/>
                    <a:pt x="6873" y="7665"/>
                  </a:cubicBezTo>
                  <a:cubicBezTo>
                    <a:pt x="6771" y="7299"/>
                    <a:pt x="6841" y="6898"/>
                    <a:pt x="6801" y="6526"/>
                  </a:cubicBezTo>
                  <a:cubicBezTo>
                    <a:pt x="6739" y="5923"/>
                    <a:pt x="6554" y="5330"/>
                    <a:pt x="6201" y="4836"/>
                  </a:cubicBezTo>
                  <a:cubicBezTo>
                    <a:pt x="6166" y="4787"/>
                    <a:pt x="6122" y="4741"/>
                    <a:pt x="6087" y="4695"/>
                  </a:cubicBezTo>
                  <a:cubicBezTo>
                    <a:pt x="6152" y="4669"/>
                    <a:pt x="6198" y="4599"/>
                    <a:pt x="6156" y="4517"/>
                  </a:cubicBezTo>
                  <a:cubicBezTo>
                    <a:pt x="5912" y="4056"/>
                    <a:pt x="5543" y="3799"/>
                    <a:pt x="5128" y="3700"/>
                  </a:cubicBezTo>
                  <a:cubicBezTo>
                    <a:pt x="5275" y="3677"/>
                    <a:pt x="5422" y="3665"/>
                    <a:pt x="5568" y="3665"/>
                  </a:cubicBezTo>
                  <a:cubicBezTo>
                    <a:pt x="6285" y="3665"/>
                    <a:pt x="6979" y="3948"/>
                    <a:pt x="7545" y="4454"/>
                  </a:cubicBezTo>
                  <a:cubicBezTo>
                    <a:pt x="7552" y="4468"/>
                    <a:pt x="7558" y="4480"/>
                    <a:pt x="7564" y="4494"/>
                  </a:cubicBezTo>
                  <a:cubicBezTo>
                    <a:pt x="7588" y="4530"/>
                    <a:pt x="7621" y="4547"/>
                    <a:pt x="7657" y="4550"/>
                  </a:cubicBezTo>
                  <a:cubicBezTo>
                    <a:pt x="7660" y="4553"/>
                    <a:pt x="7663" y="4556"/>
                    <a:pt x="7667" y="4559"/>
                  </a:cubicBezTo>
                  <a:cubicBezTo>
                    <a:pt x="7683" y="4575"/>
                    <a:pt x="7701" y="4581"/>
                    <a:pt x="7720" y="4581"/>
                  </a:cubicBezTo>
                  <a:cubicBezTo>
                    <a:pt x="7772" y="4581"/>
                    <a:pt x="7824" y="4528"/>
                    <a:pt x="7792" y="4474"/>
                  </a:cubicBezTo>
                  <a:cubicBezTo>
                    <a:pt x="7792" y="4471"/>
                    <a:pt x="7795" y="4471"/>
                    <a:pt x="7798" y="4468"/>
                  </a:cubicBezTo>
                  <a:cubicBezTo>
                    <a:pt x="7868" y="4240"/>
                    <a:pt x="7798" y="4006"/>
                    <a:pt x="7716" y="3793"/>
                  </a:cubicBezTo>
                  <a:cubicBezTo>
                    <a:pt x="7703" y="3757"/>
                    <a:pt x="7687" y="3720"/>
                    <a:pt x="7670" y="3684"/>
                  </a:cubicBezTo>
                  <a:cubicBezTo>
                    <a:pt x="7519" y="2959"/>
                    <a:pt x="6906" y="2430"/>
                    <a:pt x="6201" y="2176"/>
                  </a:cubicBezTo>
                  <a:cubicBezTo>
                    <a:pt x="5981" y="2100"/>
                    <a:pt x="5764" y="2061"/>
                    <a:pt x="5546" y="2044"/>
                  </a:cubicBezTo>
                  <a:cubicBezTo>
                    <a:pt x="5329" y="1959"/>
                    <a:pt x="5023" y="1847"/>
                    <a:pt x="4822" y="1764"/>
                  </a:cubicBezTo>
                  <a:cubicBezTo>
                    <a:pt x="5218" y="1742"/>
                    <a:pt x="5971" y="1060"/>
                    <a:pt x="6060" y="842"/>
                  </a:cubicBezTo>
                  <a:cubicBezTo>
                    <a:pt x="6169" y="573"/>
                    <a:pt x="6136" y="289"/>
                    <a:pt x="6024" y="43"/>
                  </a:cubicBezTo>
                  <a:cubicBezTo>
                    <a:pt x="5777" y="13"/>
                    <a:pt x="5531" y="1"/>
                    <a:pt x="5284" y="1"/>
                  </a:cubicBezTo>
                  <a:close/>
                </a:path>
              </a:pathLst>
            </a:custGeom>
            <a:solidFill>
              <a:srgbClr val="92C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4"/>
            <p:cNvSpPr/>
            <p:nvPr/>
          </p:nvSpPr>
          <p:spPr>
            <a:xfrm>
              <a:off x="4949725" y="4541075"/>
              <a:ext cx="36600" cy="21575"/>
            </a:xfrm>
            <a:custGeom>
              <a:avLst/>
              <a:gdLst/>
              <a:ahLst/>
              <a:cxnLst/>
              <a:rect l="l" t="t" r="r" b="b"/>
              <a:pathLst>
                <a:path w="1464" h="863" extrusionOk="0">
                  <a:moveTo>
                    <a:pt x="1358" y="0"/>
                  </a:moveTo>
                  <a:cubicBezTo>
                    <a:pt x="1351" y="0"/>
                    <a:pt x="1343" y="1"/>
                    <a:pt x="1335" y="3"/>
                  </a:cubicBezTo>
                  <a:cubicBezTo>
                    <a:pt x="808" y="118"/>
                    <a:pt x="370" y="444"/>
                    <a:pt x="1" y="862"/>
                  </a:cubicBezTo>
                  <a:cubicBezTo>
                    <a:pt x="198" y="704"/>
                    <a:pt x="420" y="572"/>
                    <a:pt x="666" y="473"/>
                  </a:cubicBezTo>
                  <a:cubicBezTo>
                    <a:pt x="681" y="467"/>
                    <a:pt x="697" y="464"/>
                    <a:pt x="712" y="464"/>
                  </a:cubicBezTo>
                  <a:cubicBezTo>
                    <a:pt x="795" y="464"/>
                    <a:pt x="875" y="546"/>
                    <a:pt x="847" y="622"/>
                  </a:cubicBezTo>
                  <a:cubicBezTo>
                    <a:pt x="1016" y="450"/>
                    <a:pt x="1193" y="292"/>
                    <a:pt x="1394" y="154"/>
                  </a:cubicBezTo>
                  <a:cubicBezTo>
                    <a:pt x="1463" y="109"/>
                    <a:pt x="1436" y="0"/>
                    <a:pt x="1358" y="0"/>
                  </a:cubicBezTo>
                  <a:close/>
                </a:path>
              </a:pathLst>
            </a:custGeom>
            <a:solidFill>
              <a:srgbClr val="92C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4"/>
            <p:cNvSpPr/>
            <p:nvPr/>
          </p:nvSpPr>
          <p:spPr>
            <a:xfrm>
              <a:off x="4882625" y="4608475"/>
              <a:ext cx="127650" cy="205625"/>
            </a:xfrm>
            <a:custGeom>
              <a:avLst/>
              <a:gdLst/>
              <a:ahLst/>
              <a:cxnLst/>
              <a:rect l="l" t="t" r="r" b="b"/>
              <a:pathLst>
                <a:path w="5106" h="8225" extrusionOk="0">
                  <a:moveTo>
                    <a:pt x="1566" y="0"/>
                  </a:moveTo>
                  <a:lnTo>
                    <a:pt x="1566" y="0"/>
                  </a:lnTo>
                  <a:cubicBezTo>
                    <a:pt x="1519" y="96"/>
                    <a:pt x="1477" y="191"/>
                    <a:pt x="1437" y="280"/>
                  </a:cubicBezTo>
                  <a:cubicBezTo>
                    <a:pt x="1197" y="820"/>
                    <a:pt x="828" y="1538"/>
                    <a:pt x="861" y="2153"/>
                  </a:cubicBezTo>
                  <a:cubicBezTo>
                    <a:pt x="867" y="2305"/>
                    <a:pt x="907" y="2440"/>
                    <a:pt x="966" y="2558"/>
                  </a:cubicBezTo>
                  <a:cubicBezTo>
                    <a:pt x="1013" y="3698"/>
                    <a:pt x="1753" y="4748"/>
                    <a:pt x="2603" y="5456"/>
                  </a:cubicBezTo>
                  <a:cubicBezTo>
                    <a:pt x="2619" y="5469"/>
                    <a:pt x="2639" y="5476"/>
                    <a:pt x="2656" y="5486"/>
                  </a:cubicBezTo>
                  <a:cubicBezTo>
                    <a:pt x="2527" y="5620"/>
                    <a:pt x="2349" y="5703"/>
                    <a:pt x="2053" y="5706"/>
                  </a:cubicBezTo>
                  <a:cubicBezTo>
                    <a:pt x="2051" y="5706"/>
                    <a:pt x="2049" y="5706"/>
                    <a:pt x="2047" y="5706"/>
                  </a:cubicBezTo>
                  <a:cubicBezTo>
                    <a:pt x="1445" y="5706"/>
                    <a:pt x="485" y="5174"/>
                    <a:pt x="341" y="4544"/>
                  </a:cubicBezTo>
                  <a:cubicBezTo>
                    <a:pt x="327" y="4486"/>
                    <a:pt x="284" y="4461"/>
                    <a:pt x="240" y="4461"/>
                  </a:cubicBezTo>
                  <a:cubicBezTo>
                    <a:pt x="201" y="4461"/>
                    <a:pt x="162" y="4480"/>
                    <a:pt x="140" y="4514"/>
                  </a:cubicBezTo>
                  <a:cubicBezTo>
                    <a:pt x="132" y="4512"/>
                    <a:pt x="123" y="4511"/>
                    <a:pt x="114" y="4511"/>
                  </a:cubicBezTo>
                  <a:cubicBezTo>
                    <a:pt x="56" y="4511"/>
                    <a:pt x="0" y="4556"/>
                    <a:pt x="15" y="4632"/>
                  </a:cubicBezTo>
                  <a:cubicBezTo>
                    <a:pt x="235" y="5785"/>
                    <a:pt x="1270" y="6911"/>
                    <a:pt x="2441" y="7231"/>
                  </a:cubicBezTo>
                  <a:cubicBezTo>
                    <a:pt x="2433" y="7230"/>
                    <a:pt x="2424" y="7230"/>
                    <a:pt x="2415" y="7230"/>
                  </a:cubicBezTo>
                  <a:cubicBezTo>
                    <a:pt x="2399" y="7230"/>
                    <a:pt x="2383" y="7230"/>
                    <a:pt x="2367" y="7230"/>
                  </a:cubicBezTo>
                  <a:cubicBezTo>
                    <a:pt x="2352" y="7230"/>
                    <a:pt x="2338" y="7230"/>
                    <a:pt x="2323" y="7228"/>
                  </a:cubicBezTo>
                  <a:cubicBezTo>
                    <a:pt x="1329" y="7069"/>
                    <a:pt x="726" y="6375"/>
                    <a:pt x="136" y="5630"/>
                  </a:cubicBezTo>
                  <a:cubicBezTo>
                    <a:pt x="127" y="5619"/>
                    <a:pt x="114" y="5614"/>
                    <a:pt x="101" y="5614"/>
                  </a:cubicBezTo>
                  <a:cubicBezTo>
                    <a:pt x="69" y="5614"/>
                    <a:pt x="35" y="5647"/>
                    <a:pt x="45" y="5683"/>
                  </a:cubicBezTo>
                  <a:cubicBezTo>
                    <a:pt x="311" y="6734"/>
                    <a:pt x="1431" y="7514"/>
                    <a:pt x="2487" y="7623"/>
                  </a:cubicBezTo>
                  <a:cubicBezTo>
                    <a:pt x="2542" y="7628"/>
                    <a:pt x="2599" y="7631"/>
                    <a:pt x="2656" y="7631"/>
                  </a:cubicBezTo>
                  <a:cubicBezTo>
                    <a:pt x="3188" y="7631"/>
                    <a:pt x="3792" y="7400"/>
                    <a:pt x="4289" y="7047"/>
                  </a:cubicBezTo>
                  <a:cubicBezTo>
                    <a:pt x="4378" y="7007"/>
                    <a:pt x="4467" y="6960"/>
                    <a:pt x="4552" y="6915"/>
                  </a:cubicBezTo>
                  <a:lnTo>
                    <a:pt x="4552" y="6915"/>
                  </a:lnTo>
                  <a:cubicBezTo>
                    <a:pt x="4549" y="6918"/>
                    <a:pt x="4549" y="6921"/>
                    <a:pt x="4546" y="6921"/>
                  </a:cubicBezTo>
                  <a:cubicBezTo>
                    <a:pt x="4182" y="7245"/>
                    <a:pt x="3429" y="8036"/>
                    <a:pt x="2878" y="8036"/>
                  </a:cubicBezTo>
                  <a:cubicBezTo>
                    <a:pt x="2840" y="8036"/>
                    <a:pt x="2803" y="8032"/>
                    <a:pt x="2768" y="8024"/>
                  </a:cubicBezTo>
                  <a:cubicBezTo>
                    <a:pt x="2762" y="8023"/>
                    <a:pt x="2756" y="8022"/>
                    <a:pt x="2750" y="8022"/>
                  </a:cubicBezTo>
                  <a:cubicBezTo>
                    <a:pt x="2686" y="8022"/>
                    <a:pt x="2641" y="8101"/>
                    <a:pt x="2692" y="8153"/>
                  </a:cubicBezTo>
                  <a:cubicBezTo>
                    <a:pt x="2721" y="8182"/>
                    <a:pt x="2751" y="8202"/>
                    <a:pt x="2780" y="8225"/>
                  </a:cubicBezTo>
                  <a:cubicBezTo>
                    <a:pt x="3884" y="8103"/>
                    <a:pt x="4750" y="6928"/>
                    <a:pt x="5010" y="5920"/>
                  </a:cubicBezTo>
                  <a:cubicBezTo>
                    <a:pt x="5049" y="5778"/>
                    <a:pt x="5075" y="5634"/>
                    <a:pt x="5086" y="5486"/>
                  </a:cubicBezTo>
                  <a:cubicBezTo>
                    <a:pt x="5102" y="5368"/>
                    <a:pt x="5105" y="5310"/>
                    <a:pt x="5094" y="5310"/>
                  </a:cubicBezTo>
                  <a:cubicBezTo>
                    <a:pt x="5085" y="5310"/>
                    <a:pt x="5068" y="5342"/>
                    <a:pt x="5043" y="5407"/>
                  </a:cubicBezTo>
                  <a:cubicBezTo>
                    <a:pt x="5041" y="5407"/>
                    <a:pt x="5040" y="5407"/>
                    <a:pt x="5038" y="5407"/>
                  </a:cubicBezTo>
                  <a:cubicBezTo>
                    <a:pt x="4877" y="5407"/>
                    <a:pt x="4481" y="5750"/>
                    <a:pt x="4344" y="5818"/>
                  </a:cubicBezTo>
                  <a:cubicBezTo>
                    <a:pt x="3910" y="6022"/>
                    <a:pt x="3459" y="6134"/>
                    <a:pt x="2981" y="6170"/>
                  </a:cubicBezTo>
                  <a:cubicBezTo>
                    <a:pt x="2978" y="6171"/>
                    <a:pt x="2975" y="6171"/>
                    <a:pt x="2972" y="6171"/>
                  </a:cubicBezTo>
                  <a:cubicBezTo>
                    <a:pt x="2871" y="6171"/>
                    <a:pt x="2836" y="6008"/>
                    <a:pt x="2929" y="5966"/>
                  </a:cubicBezTo>
                  <a:cubicBezTo>
                    <a:pt x="3265" y="5811"/>
                    <a:pt x="3551" y="5617"/>
                    <a:pt x="3824" y="5380"/>
                  </a:cubicBezTo>
                  <a:cubicBezTo>
                    <a:pt x="1888" y="4764"/>
                    <a:pt x="1036" y="2058"/>
                    <a:pt x="1566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4"/>
            <p:cNvSpPr/>
            <p:nvPr/>
          </p:nvSpPr>
          <p:spPr>
            <a:xfrm>
              <a:off x="4905700" y="4543850"/>
              <a:ext cx="32300" cy="29000"/>
            </a:xfrm>
            <a:custGeom>
              <a:avLst/>
              <a:gdLst/>
              <a:ahLst/>
              <a:cxnLst/>
              <a:rect l="l" t="t" r="r" b="b"/>
              <a:pathLst>
                <a:path w="1292" h="1160" extrusionOk="0">
                  <a:moveTo>
                    <a:pt x="1292" y="0"/>
                  </a:moveTo>
                  <a:lnTo>
                    <a:pt x="1292" y="0"/>
                  </a:lnTo>
                  <a:cubicBezTo>
                    <a:pt x="833" y="237"/>
                    <a:pt x="403" y="537"/>
                    <a:pt x="0" y="889"/>
                  </a:cubicBezTo>
                  <a:cubicBezTo>
                    <a:pt x="75" y="1049"/>
                    <a:pt x="241" y="1160"/>
                    <a:pt x="418" y="1160"/>
                  </a:cubicBezTo>
                  <a:cubicBezTo>
                    <a:pt x="516" y="1160"/>
                    <a:pt x="617" y="1126"/>
                    <a:pt x="708" y="1047"/>
                  </a:cubicBezTo>
                  <a:cubicBezTo>
                    <a:pt x="810" y="959"/>
                    <a:pt x="807" y="787"/>
                    <a:pt x="847" y="672"/>
                  </a:cubicBezTo>
                  <a:cubicBezTo>
                    <a:pt x="939" y="406"/>
                    <a:pt x="1097" y="198"/>
                    <a:pt x="1292" y="0"/>
                  </a:cubicBezTo>
                  <a:close/>
                </a:path>
              </a:pathLst>
            </a:custGeom>
            <a:solidFill>
              <a:srgbClr val="92C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4"/>
            <p:cNvSpPr/>
            <p:nvPr/>
          </p:nvSpPr>
          <p:spPr>
            <a:xfrm>
              <a:off x="5107275" y="4653350"/>
              <a:ext cx="55125" cy="33700"/>
            </a:xfrm>
            <a:custGeom>
              <a:avLst/>
              <a:gdLst/>
              <a:ahLst/>
              <a:cxnLst/>
              <a:rect l="l" t="t" r="r" b="b"/>
              <a:pathLst>
                <a:path w="2205" h="1348" extrusionOk="0">
                  <a:moveTo>
                    <a:pt x="851" y="0"/>
                  </a:moveTo>
                  <a:cubicBezTo>
                    <a:pt x="456" y="0"/>
                    <a:pt x="1" y="242"/>
                    <a:pt x="37" y="684"/>
                  </a:cubicBezTo>
                  <a:cubicBezTo>
                    <a:pt x="60" y="921"/>
                    <a:pt x="258" y="991"/>
                    <a:pt x="472" y="994"/>
                  </a:cubicBezTo>
                  <a:cubicBezTo>
                    <a:pt x="534" y="994"/>
                    <a:pt x="627" y="984"/>
                    <a:pt x="726" y="974"/>
                  </a:cubicBezTo>
                  <a:cubicBezTo>
                    <a:pt x="798" y="1017"/>
                    <a:pt x="877" y="1056"/>
                    <a:pt x="953" y="1083"/>
                  </a:cubicBezTo>
                  <a:cubicBezTo>
                    <a:pt x="1065" y="1165"/>
                    <a:pt x="1186" y="1231"/>
                    <a:pt x="1315" y="1277"/>
                  </a:cubicBezTo>
                  <a:cubicBezTo>
                    <a:pt x="1341" y="1287"/>
                    <a:pt x="1371" y="1293"/>
                    <a:pt x="1400" y="1304"/>
                  </a:cubicBezTo>
                  <a:cubicBezTo>
                    <a:pt x="1425" y="1333"/>
                    <a:pt x="1461" y="1347"/>
                    <a:pt x="1497" y="1347"/>
                  </a:cubicBezTo>
                  <a:cubicBezTo>
                    <a:pt x="1517" y="1347"/>
                    <a:pt x="1537" y="1343"/>
                    <a:pt x="1555" y="1333"/>
                  </a:cubicBezTo>
                  <a:cubicBezTo>
                    <a:pt x="1591" y="1337"/>
                    <a:pt x="1626" y="1340"/>
                    <a:pt x="1662" y="1340"/>
                  </a:cubicBezTo>
                  <a:cubicBezTo>
                    <a:pt x="1815" y="1340"/>
                    <a:pt x="1964" y="1294"/>
                    <a:pt x="2049" y="1152"/>
                  </a:cubicBezTo>
                  <a:cubicBezTo>
                    <a:pt x="2204" y="889"/>
                    <a:pt x="1934" y="641"/>
                    <a:pt x="1759" y="471"/>
                  </a:cubicBezTo>
                  <a:cubicBezTo>
                    <a:pt x="1558" y="269"/>
                    <a:pt x="1318" y="85"/>
                    <a:pt x="1035" y="19"/>
                  </a:cubicBezTo>
                  <a:cubicBezTo>
                    <a:pt x="977" y="7"/>
                    <a:pt x="915" y="0"/>
                    <a:pt x="851" y="0"/>
                  </a:cubicBezTo>
                  <a:close/>
                </a:path>
              </a:pathLst>
            </a:custGeom>
            <a:solidFill>
              <a:srgbClr val="92C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4"/>
            <p:cNvSpPr/>
            <p:nvPr/>
          </p:nvSpPr>
          <p:spPr>
            <a:xfrm>
              <a:off x="4854600" y="4594800"/>
              <a:ext cx="46025" cy="72625"/>
            </a:xfrm>
            <a:custGeom>
              <a:avLst/>
              <a:gdLst/>
              <a:ahLst/>
              <a:cxnLst/>
              <a:rect l="l" t="t" r="r" b="b"/>
              <a:pathLst>
                <a:path w="1841" h="2905" extrusionOk="0">
                  <a:moveTo>
                    <a:pt x="1005" y="0"/>
                  </a:moveTo>
                  <a:cubicBezTo>
                    <a:pt x="915" y="129"/>
                    <a:pt x="833" y="260"/>
                    <a:pt x="754" y="392"/>
                  </a:cubicBezTo>
                  <a:lnTo>
                    <a:pt x="754" y="395"/>
                  </a:lnTo>
                  <a:cubicBezTo>
                    <a:pt x="774" y="531"/>
                    <a:pt x="771" y="672"/>
                    <a:pt x="843" y="794"/>
                  </a:cubicBezTo>
                  <a:cubicBezTo>
                    <a:pt x="889" y="870"/>
                    <a:pt x="945" y="916"/>
                    <a:pt x="1008" y="949"/>
                  </a:cubicBezTo>
                  <a:cubicBezTo>
                    <a:pt x="1076" y="1284"/>
                    <a:pt x="899" y="1676"/>
                    <a:pt x="869" y="2019"/>
                  </a:cubicBezTo>
                  <a:cubicBezTo>
                    <a:pt x="869" y="2124"/>
                    <a:pt x="856" y="2226"/>
                    <a:pt x="833" y="2328"/>
                  </a:cubicBezTo>
                  <a:cubicBezTo>
                    <a:pt x="665" y="2371"/>
                    <a:pt x="497" y="2414"/>
                    <a:pt x="329" y="2457"/>
                  </a:cubicBezTo>
                  <a:cubicBezTo>
                    <a:pt x="260" y="2421"/>
                    <a:pt x="240" y="2150"/>
                    <a:pt x="224" y="2071"/>
                  </a:cubicBezTo>
                  <a:cubicBezTo>
                    <a:pt x="198" y="1940"/>
                    <a:pt x="178" y="1811"/>
                    <a:pt x="151" y="1683"/>
                  </a:cubicBezTo>
                  <a:cubicBezTo>
                    <a:pt x="92" y="1857"/>
                    <a:pt x="43" y="2035"/>
                    <a:pt x="0" y="2213"/>
                  </a:cubicBezTo>
                  <a:cubicBezTo>
                    <a:pt x="91" y="2572"/>
                    <a:pt x="255" y="2905"/>
                    <a:pt x="528" y="2905"/>
                  </a:cubicBezTo>
                  <a:cubicBezTo>
                    <a:pt x="621" y="2905"/>
                    <a:pt x="727" y="2866"/>
                    <a:pt x="846" y="2776"/>
                  </a:cubicBezTo>
                  <a:cubicBezTo>
                    <a:pt x="1222" y="2497"/>
                    <a:pt x="1070" y="1891"/>
                    <a:pt x="1324" y="1532"/>
                  </a:cubicBezTo>
                  <a:cubicBezTo>
                    <a:pt x="1577" y="1173"/>
                    <a:pt x="1841" y="949"/>
                    <a:pt x="1528" y="494"/>
                  </a:cubicBezTo>
                  <a:cubicBezTo>
                    <a:pt x="1457" y="394"/>
                    <a:pt x="1338" y="331"/>
                    <a:pt x="1223" y="331"/>
                  </a:cubicBezTo>
                  <a:cubicBezTo>
                    <a:pt x="1188" y="331"/>
                    <a:pt x="1152" y="337"/>
                    <a:pt x="1119" y="350"/>
                  </a:cubicBezTo>
                  <a:cubicBezTo>
                    <a:pt x="1087" y="228"/>
                    <a:pt x="1067" y="119"/>
                    <a:pt x="1005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" name="Google Shape;383;p4"/>
            <p:cNvSpPr/>
            <p:nvPr/>
          </p:nvSpPr>
          <p:spPr>
            <a:xfrm>
              <a:off x="5020550" y="4770825"/>
              <a:ext cx="76875" cy="81400"/>
            </a:xfrm>
            <a:custGeom>
              <a:avLst/>
              <a:gdLst/>
              <a:ahLst/>
              <a:cxnLst/>
              <a:rect l="l" t="t" r="r" b="b"/>
              <a:pathLst>
                <a:path w="3075" h="3256" extrusionOk="0">
                  <a:moveTo>
                    <a:pt x="717" y="0"/>
                  </a:moveTo>
                  <a:cubicBezTo>
                    <a:pt x="669" y="0"/>
                    <a:pt x="623" y="22"/>
                    <a:pt x="599" y="74"/>
                  </a:cubicBezTo>
                  <a:cubicBezTo>
                    <a:pt x="546" y="197"/>
                    <a:pt x="517" y="322"/>
                    <a:pt x="500" y="447"/>
                  </a:cubicBezTo>
                  <a:cubicBezTo>
                    <a:pt x="0" y="1231"/>
                    <a:pt x="82" y="2353"/>
                    <a:pt x="537" y="3255"/>
                  </a:cubicBezTo>
                  <a:cubicBezTo>
                    <a:pt x="1419" y="3147"/>
                    <a:pt x="2285" y="2857"/>
                    <a:pt x="3075" y="2390"/>
                  </a:cubicBezTo>
                  <a:cubicBezTo>
                    <a:pt x="2857" y="2363"/>
                    <a:pt x="2644" y="2327"/>
                    <a:pt x="2433" y="2274"/>
                  </a:cubicBezTo>
                  <a:cubicBezTo>
                    <a:pt x="1277" y="1978"/>
                    <a:pt x="1132" y="1095"/>
                    <a:pt x="879" y="114"/>
                  </a:cubicBezTo>
                  <a:cubicBezTo>
                    <a:pt x="860" y="46"/>
                    <a:pt x="786" y="0"/>
                    <a:pt x="717" y="0"/>
                  </a:cubicBezTo>
                  <a:close/>
                </a:path>
              </a:pathLst>
            </a:custGeom>
            <a:solidFill>
              <a:srgbClr val="92C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" name="Google Shape;384;p4"/>
            <p:cNvSpPr/>
            <p:nvPr/>
          </p:nvSpPr>
          <p:spPr>
            <a:xfrm>
              <a:off x="4958475" y="4807575"/>
              <a:ext cx="58200" cy="45550"/>
            </a:xfrm>
            <a:custGeom>
              <a:avLst/>
              <a:gdLst/>
              <a:ahLst/>
              <a:cxnLst/>
              <a:rect l="l" t="t" r="r" b="b"/>
              <a:pathLst>
                <a:path w="2328" h="1822" extrusionOk="0">
                  <a:moveTo>
                    <a:pt x="2065" y="1"/>
                  </a:moveTo>
                  <a:cubicBezTo>
                    <a:pt x="2064" y="1"/>
                    <a:pt x="2063" y="1"/>
                    <a:pt x="2061" y="1"/>
                  </a:cubicBezTo>
                  <a:cubicBezTo>
                    <a:pt x="1528" y="14"/>
                    <a:pt x="1307" y="537"/>
                    <a:pt x="869" y="768"/>
                  </a:cubicBezTo>
                  <a:cubicBezTo>
                    <a:pt x="564" y="926"/>
                    <a:pt x="109" y="1008"/>
                    <a:pt x="155" y="1420"/>
                  </a:cubicBezTo>
                  <a:cubicBezTo>
                    <a:pt x="105" y="1430"/>
                    <a:pt x="53" y="1440"/>
                    <a:pt x="0" y="1449"/>
                  </a:cubicBezTo>
                  <a:cubicBezTo>
                    <a:pt x="583" y="1657"/>
                    <a:pt x="1185" y="1782"/>
                    <a:pt x="1798" y="1821"/>
                  </a:cubicBezTo>
                  <a:cubicBezTo>
                    <a:pt x="2140" y="1463"/>
                    <a:pt x="2269" y="607"/>
                    <a:pt x="2312" y="261"/>
                  </a:cubicBezTo>
                  <a:cubicBezTo>
                    <a:pt x="2328" y="131"/>
                    <a:pt x="2190" y="1"/>
                    <a:pt x="2065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385" name="Google Shape;385;p4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1"/>
            <a:ext cx="12192000" cy="6910401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4"/>
          <p:cNvSpPr txBox="1">
            <a:spLocks noGrp="1"/>
          </p:cNvSpPr>
          <p:nvPr>
            <p:ph type="body" idx="1"/>
          </p:nvPr>
        </p:nvSpPr>
        <p:spPr>
          <a:xfrm>
            <a:off x="914400" y="1278300"/>
            <a:ext cx="10363200" cy="51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7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87" name="Google Shape;387;p4"/>
          <p:cNvSpPr txBox="1">
            <a:spLocks noGrp="1"/>
          </p:cNvSpPr>
          <p:nvPr>
            <p:ph type="title"/>
          </p:nvPr>
        </p:nvSpPr>
        <p:spPr>
          <a:xfrm>
            <a:off x="1062217" y="511000"/>
            <a:ext cx="10067600" cy="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085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CFAF08-6304-47C4-BFE6-E13C87B7B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4625582-CC24-4D99-B777-EA7C6DD959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A622568-C2F0-4C14-92C7-028911AEB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13E84-CCE2-4C12-B0BB-450E7EBEEAA4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57133DC-7D57-43E2-ADBB-88F1B887F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C0314BA-1460-44EA-B5AD-0DE91F351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8CD00-5D29-416C-85D1-54AD46645A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132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874AF44-4917-482A-8347-E77E552CD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E8BFBFB-4A94-412B-B8E7-500BB4467D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9F2BFF1-3F05-47CB-88CA-200A0C547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13E84-CCE2-4C12-B0BB-450E7EBEEAA4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D511926-43E8-48B0-B4BE-9C1819BFE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9C0BC61-CFA6-47F1-BC38-33675D195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8CD00-5D29-416C-85D1-54AD46645A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687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CE2787-5A8A-40D8-B014-DDF6FD3F5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BE2C25A-501A-4B7C-A797-93765339D2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63388BD-7D88-4E12-AD34-A77E973828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D7CCD3F-9907-4F2C-BF79-8B4B621E7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13E84-CCE2-4C12-B0BB-450E7EBEEAA4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5184C2C-43BC-49B1-AFA9-C0338A81E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6A2D34A-B007-4F1E-BF39-E71A13971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8CD00-5D29-416C-85D1-54AD46645A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436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419557-F0F2-4881-81D9-662B5F8CE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632636A-C8B5-4E76-9BDF-3547C5FE09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1FE6FDB-9E8E-48F9-8CDA-FD371F5D9B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DB0A19F-BAFD-4D7A-8B9B-7F6F956F43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834CFA7-AD19-4B99-9553-7074EC4A4B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2FBBE5F-C73D-4E8F-927D-6146B8599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13E84-CCE2-4C12-B0BB-450E7EBEEAA4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B5235A3-10E3-4585-9428-E961739D4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B9FE7331-1EC7-49B6-B676-215898319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8CD00-5D29-416C-85D1-54AD46645A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774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B7291CA-302B-486D-8C73-58B5EAEB2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BC33BA4-2C5A-4681-83B7-178064794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13E84-CCE2-4C12-B0BB-450E7EBEEAA4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1382007-CEB2-4984-9D26-39692D248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6A1A9D4-D86A-4E4A-8475-92407C15A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8CD00-5D29-416C-85D1-54AD46645A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058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37839BF-03EB-4317-8AE7-25B7F4BE5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13E84-CCE2-4C12-B0BB-450E7EBEEAA4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204F990-A292-4746-883A-3E0C7F4D3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A4F2A73-4192-4719-AF74-18B5AA70B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8CD00-5D29-416C-85D1-54AD46645A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107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C1AE2D8-B1C0-497A-89B1-35539133E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D5EF23-E3BC-402B-A3D9-9257AF9A5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9A90A75-8046-4EAE-8F37-F66F290687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692BCDB-68F9-4174-9AD2-C663660DD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13E84-CCE2-4C12-B0BB-450E7EBEEAA4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CBB97CD-BABF-40E1-B92C-2CF5EF4C7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7B3EC1B-7527-43B3-9BF1-7600A582E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8CD00-5D29-416C-85D1-54AD46645A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395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8714A3-83BA-4CFD-AF22-6887004CE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39AF5D5-2CFE-4773-9F54-96807086AD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AC37A7F-85DF-4C6C-95B4-BEC9160211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027C5D0-4F16-4F9C-8592-66B7D6436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13E84-CCE2-4C12-B0BB-450E7EBEEAA4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A073D3B-2176-46E6-B52C-4A334F699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1B19986-4FD2-4BA8-8B68-FC7C8B2BC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8CD00-5D29-416C-85D1-54AD46645A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023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32BCC27-1D13-4722-AA38-1E943BC14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D97A49C-F9CF-45FB-A83B-4F3FA528F3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8538226-0461-47D7-AC69-694283E063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13E84-CCE2-4C12-B0BB-450E7EBEEAA4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3C51DEC-568B-4241-987D-7754228E1A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186692E-F408-438C-BECB-21DF21F149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8CD00-5D29-416C-85D1-54AD46645A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811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  <p:sldLayoutId id="2147483676" r:id="rId13"/>
    <p:sldLayoutId id="2147483678" r:id="rId14"/>
    <p:sldLayoutId id="214748367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svg"/><Relationship Id="rId5" Type="http://schemas.openxmlformats.org/officeDocument/2006/relationships/image" Target="../media/image6.png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E4010A0-0A7E-4AD7-ABA0-634D6F9C13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9981" y="366507"/>
            <a:ext cx="11149505" cy="2562397"/>
          </a:xfrm>
        </p:spPr>
        <p:txBody>
          <a:bodyPr lIns="36000" tIns="36000" rIns="36000" bIns="36000" anchor="ctr">
            <a:normAutofit/>
          </a:bodyPr>
          <a:lstStyle/>
          <a:p>
            <a:r>
              <a:rPr lang="ru-RU" sz="3600" b="1" dirty="0" smtClean="0">
                <a:latin typeface="+mn-lt"/>
              </a:rPr>
              <a:t>Региональные </a:t>
            </a:r>
            <a:r>
              <a:rPr lang="ru-RU" sz="3600" b="1" dirty="0">
                <a:latin typeface="+mn-lt"/>
              </a:rPr>
              <a:t>подходы к организации медпомощи пациентам </a:t>
            </a:r>
            <a:r>
              <a:rPr lang="ru-RU" sz="3600" b="1" dirty="0" smtClean="0">
                <a:latin typeface="+mn-lt"/>
              </a:rPr>
              <a:t>с </a:t>
            </a:r>
            <a:r>
              <a:rPr lang="ru-RU" sz="3600" b="1" dirty="0" err="1" smtClean="0">
                <a:latin typeface="+mn-lt"/>
              </a:rPr>
              <a:t>орфанными</a:t>
            </a:r>
            <a:r>
              <a:rPr lang="ru-RU" sz="3600" b="1" dirty="0" smtClean="0">
                <a:latin typeface="+mn-lt"/>
              </a:rPr>
              <a:t> </a:t>
            </a:r>
            <a:r>
              <a:rPr lang="ru-RU" sz="3600" b="1" dirty="0">
                <a:latin typeface="+mn-lt"/>
              </a:rPr>
              <a:t>заболеваниями. </a:t>
            </a:r>
            <a:r>
              <a:rPr lang="ru-RU" sz="3600" b="1" dirty="0" smtClean="0">
                <a:latin typeface="+mn-lt"/>
              </a:rPr>
              <a:t/>
            </a:r>
            <a:br>
              <a:rPr lang="ru-RU" sz="3600" b="1" dirty="0" smtClean="0">
                <a:latin typeface="+mn-lt"/>
              </a:rPr>
            </a:br>
            <a:r>
              <a:rPr lang="ru-RU" sz="3600" b="1" dirty="0" smtClean="0">
                <a:latin typeface="+mn-lt"/>
              </a:rPr>
              <a:t>Роль </a:t>
            </a:r>
            <a:r>
              <a:rPr lang="ru-RU" sz="3600" b="1" dirty="0">
                <a:latin typeface="+mn-lt"/>
              </a:rPr>
              <a:t>маршрутизации и региональных </a:t>
            </a:r>
            <a:r>
              <a:rPr lang="ru-RU" sz="3600" b="1" dirty="0" smtClean="0">
                <a:latin typeface="+mn-lt"/>
              </a:rPr>
              <a:t>реестров</a:t>
            </a:r>
            <a:endParaRPr lang="ru-RU" sz="3600" b="1" dirty="0"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65AD5E5-6DA3-4F02-8CB4-E51A7961F71A}"/>
              </a:ext>
            </a:extLst>
          </p:cNvPr>
          <p:cNvSpPr/>
          <p:nvPr/>
        </p:nvSpPr>
        <p:spPr>
          <a:xfrm>
            <a:off x="1867878" y="5032502"/>
            <a:ext cx="994094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Екатерина Валерьевна Елисеева</a:t>
            </a:r>
            <a:br>
              <a:rPr lang="ru-RU" sz="2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/>
              <a:t>Заведующая кафедрой общей и клинической фармакологии</a:t>
            </a:r>
            <a:br>
              <a:rPr lang="ru-RU" dirty="0"/>
            </a:br>
            <a:r>
              <a:rPr lang="ru-RU" dirty="0"/>
              <a:t>ФГБОУ ВО ТГМУ Минздрава России,</a:t>
            </a:r>
            <a:br>
              <a:rPr lang="ru-RU" dirty="0"/>
            </a:br>
            <a:r>
              <a:rPr lang="ru-RU" dirty="0"/>
              <a:t>главный внештатный клинический фармаколог ДФО, </a:t>
            </a:r>
            <a:r>
              <a:rPr lang="ru-RU" dirty="0" smtClean="0"/>
              <a:t>д-р. </a:t>
            </a:r>
            <a:r>
              <a:rPr lang="ru-RU" dirty="0" err="1" smtClean="0"/>
              <a:t>мед.наук</a:t>
            </a:r>
            <a:r>
              <a:rPr lang="ru-RU" dirty="0" smtClean="0"/>
              <a:t>, </a:t>
            </a:r>
            <a:r>
              <a:rPr lang="ru-RU" dirty="0"/>
              <a:t>профессор</a:t>
            </a:r>
            <a:endParaRPr lang="ru-RU" sz="2000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30B6F26-DA36-4CD0-8347-8225088F1452}"/>
              </a:ext>
            </a:extLst>
          </p:cNvPr>
          <p:cNvSpPr txBox="1"/>
          <p:nvPr/>
        </p:nvSpPr>
        <p:spPr>
          <a:xfrm>
            <a:off x="180753" y="2758225"/>
            <a:ext cx="1179150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Межрегиональная экспертная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сессия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НИИ медицинской генетики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Томского НИМЦ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участием ведущих экспертов и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специалистов по организации медицинской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помощи пациентам с редкими заболеваниями в субъектах РФ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РЕДКАЯ ГЕОГРАФИЯ РФ»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144D967-7547-6C8B-1C5C-1BF14D5F2CD6}"/>
              </a:ext>
            </a:extLst>
          </p:cNvPr>
          <p:cNvSpPr txBox="1"/>
          <p:nvPr/>
        </p:nvSpPr>
        <p:spPr>
          <a:xfrm>
            <a:off x="856729" y="5617277"/>
            <a:ext cx="25134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11.11.2024</a:t>
            </a:r>
          </a:p>
          <a:p>
            <a: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Томск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01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2" descr="https://finzdrav.com/bitrix/templates/main/images/logo.png">
            <a:extLst>
              <a:ext uri="{FF2B5EF4-FFF2-40B4-BE49-F238E27FC236}">
                <a16:creationId xmlns="" xmlns:a16="http://schemas.microsoft.com/office/drawing/2014/main" id="{F8214DC2-7490-4905-8C15-8CB95A511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5408" y="86871"/>
            <a:ext cx="1928893" cy="60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170778E7-1155-4ADF-AFCA-F12340DE835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pic>
        <p:nvPicPr>
          <p:cNvPr id="11" name="Picture 2">
            <a:extLst>
              <a:ext uri="{FF2B5EF4-FFF2-40B4-BE49-F238E27FC236}">
                <a16:creationId xmlns="" xmlns:a16="http://schemas.microsoft.com/office/drawing/2014/main" id="{69767C92-6C3E-452C-8B7C-18D75300ED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5" t="18000" r="56749" b="9778"/>
          <a:stretch/>
        </p:blipFill>
        <p:spPr bwMode="auto">
          <a:xfrm>
            <a:off x="1199457" y="1"/>
            <a:ext cx="10340729" cy="6803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097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454025"/>
            <a:ext cx="11815762" cy="594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876" y="124618"/>
            <a:ext cx="530225" cy="660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66" y="3892550"/>
            <a:ext cx="2511425" cy="251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807" y="2893900"/>
            <a:ext cx="1579562" cy="17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666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Предложения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4874" y="1476376"/>
            <a:ext cx="10448925" cy="517207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Оптимизация </a:t>
            </a:r>
            <a:r>
              <a:rPr lang="ru-RU" b="1" dirty="0" smtClean="0"/>
              <a:t>преемственности</a:t>
            </a:r>
            <a:r>
              <a:rPr lang="ru-RU" dirty="0" smtClean="0"/>
              <a:t> </a:t>
            </a:r>
            <a:r>
              <a:rPr lang="ru-RU" dirty="0"/>
              <a:t>медицинской помощи и лекарственного обеспечения при переходе пациента с редким (</a:t>
            </a:r>
            <a:r>
              <a:rPr lang="ru-RU" dirty="0" err="1"/>
              <a:t>орфанным</a:t>
            </a:r>
            <a:r>
              <a:rPr lang="ru-RU" dirty="0"/>
              <a:t>) заболеванием из детской возрастной группы во взрослую, в том числе для детей, получающих лечение за счет средств Фонда </a:t>
            </a:r>
            <a:r>
              <a:rPr lang="ru-RU" dirty="0" smtClean="0"/>
              <a:t>«Круг добра»</a:t>
            </a:r>
            <a:endParaRPr lang="ru-RU" dirty="0"/>
          </a:p>
          <a:p>
            <a:r>
              <a:rPr lang="ru-RU" dirty="0" smtClean="0"/>
              <a:t>Дальнейшая работа </a:t>
            </a:r>
            <a:r>
              <a:rPr lang="ru-RU" dirty="0"/>
              <a:t>по </a:t>
            </a:r>
            <a:r>
              <a:rPr lang="ru-RU" b="1" dirty="0"/>
              <a:t>переводу на федеральное финансирование </a:t>
            </a:r>
            <a:r>
              <a:rPr lang="ru-RU" dirty="0"/>
              <a:t>лекарственного обеспечения пациентов с </a:t>
            </a:r>
            <a:r>
              <a:rPr lang="ru-RU" dirty="0" err="1"/>
              <a:t>орфанными</a:t>
            </a:r>
            <a:r>
              <a:rPr lang="ru-RU" dirty="0"/>
              <a:t> </a:t>
            </a:r>
            <a:r>
              <a:rPr lang="ru-RU" dirty="0" smtClean="0"/>
              <a:t>заболеваниями</a:t>
            </a:r>
          </a:p>
          <a:p>
            <a:r>
              <a:rPr lang="ru-RU" b="1" dirty="0" smtClean="0"/>
              <a:t>Расширение </a:t>
            </a:r>
            <a:r>
              <a:rPr lang="ru-RU" b="1" dirty="0"/>
              <a:t>Перечня </a:t>
            </a:r>
            <a:r>
              <a:rPr lang="ru-RU" dirty="0" err="1"/>
              <a:t>жизнеугрожающих</a:t>
            </a:r>
            <a:r>
              <a:rPr lang="ru-RU" dirty="0"/>
              <a:t> и хронических прогрессирующих редких (</a:t>
            </a:r>
            <a:r>
              <a:rPr lang="ru-RU" dirty="0" err="1"/>
              <a:t>орфанных</a:t>
            </a:r>
            <a:r>
              <a:rPr lang="ru-RU" dirty="0"/>
              <a:t>) заболеваний, приводящих к сокращению продолжительности жизни граждан или их </a:t>
            </a:r>
            <a:r>
              <a:rPr lang="ru-RU" dirty="0" smtClean="0"/>
              <a:t>инвалидности</a:t>
            </a:r>
          </a:p>
          <a:p>
            <a:r>
              <a:rPr lang="ru-RU" dirty="0" smtClean="0"/>
              <a:t>Совершенствование </a:t>
            </a:r>
            <a:r>
              <a:rPr lang="ru-RU" b="1" dirty="0"/>
              <a:t>системы маршрутизации </a:t>
            </a:r>
            <a:r>
              <a:rPr lang="ru-RU" dirty="0"/>
              <a:t>пациентов с редкими (</a:t>
            </a:r>
            <a:r>
              <a:rPr lang="ru-RU" dirty="0" err="1"/>
              <a:t>орфанными</a:t>
            </a:r>
            <a:r>
              <a:rPr lang="ru-RU" dirty="0"/>
              <a:t>) </a:t>
            </a:r>
            <a:r>
              <a:rPr lang="ru-RU" dirty="0" smtClean="0"/>
              <a:t>заболеваниями</a:t>
            </a:r>
          </a:p>
          <a:p>
            <a:r>
              <a:rPr lang="ru-RU" dirty="0" smtClean="0"/>
              <a:t>Создание </a:t>
            </a:r>
            <a:r>
              <a:rPr lang="ru-RU" b="1" dirty="0" smtClean="0"/>
              <a:t>региональных (окружных) центров </a:t>
            </a:r>
            <a:r>
              <a:rPr lang="ru-RU" dirty="0" smtClean="0"/>
              <a:t>для диагностики</a:t>
            </a:r>
            <a:r>
              <a:rPr lang="ru-RU" dirty="0"/>
              <a:t>, лечения и </a:t>
            </a:r>
            <a:r>
              <a:rPr lang="ru-RU" dirty="0" err="1"/>
              <a:t>диспансерно</a:t>
            </a:r>
            <a:r>
              <a:rPr lang="ru-RU" dirty="0"/>
              <a:t>-динамического </a:t>
            </a:r>
            <a:r>
              <a:rPr lang="ru-RU" dirty="0" smtClean="0"/>
              <a:t>наблюдения</a:t>
            </a:r>
          </a:p>
          <a:p>
            <a:r>
              <a:rPr lang="ru-RU" dirty="0"/>
              <a:t>П</a:t>
            </a:r>
            <a:r>
              <a:rPr lang="ru-RU" dirty="0" smtClean="0"/>
              <a:t>одготовка медицинских </a:t>
            </a:r>
            <a:r>
              <a:rPr lang="ru-RU" b="1" dirty="0" smtClean="0"/>
              <a:t>кадров</a:t>
            </a:r>
          </a:p>
          <a:p>
            <a:r>
              <a:rPr lang="ru-RU" dirty="0" smtClean="0"/>
              <a:t>Проведение </a:t>
            </a:r>
            <a:r>
              <a:rPr lang="ru-RU" b="1" dirty="0" smtClean="0"/>
              <a:t>образовательных мероприятий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16996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4849BA23-5695-487C-A463-6CC4D3567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371" y="382137"/>
            <a:ext cx="4535005" cy="59726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491" y="382137"/>
            <a:ext cx="5218112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014" y="1403498"/>
            <a:ext cx="6750024" cy="4951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687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38" y="-338138"/>
            <a:ext cx="10096500" cy="753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\\192.168.21.150\vgmu\ПАО\Товарный знак ФГБОУ ВО ТГМУ Минздрава России\title_sh1.png">
            <a:extLst>
              <a:ext uri="{FF2B5EF4-FFF2-40B4-BE49-F238E27FC236}">
                <a16:creationId xmlns="" xmlns:a16="http://schemas.microsoft.com/office/drawing/2014/main" id="{4B780CB8-C27E-452B-A502-74C0A52F0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02" y="112532"/>
            <a:ext cx="3014771" cy="683419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756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2" name="Google Shape;3612;p42"/>
          <p:cNvSpPr/>
          <p:nvPr/>
        </p:nvSpPr>
        <p:spPr>
          <a:xfrm rot="-6299984" flipH="1">
            <a:off x="3762066" y="86251"/>
            <a:ext cx="44161" cy="42115"/>
          </a:xfrm>
          <a:custGeom>
            <a:avLst/>
            <a:gdLst/>
            <a:ahLst/>
            <a:cxnLst/>
            <a:rect l="l" t="t" r="r" b="b"/>
            <a:pathLst>
              <a:path w="1057" h="1008" extrusionOk="0">
                <a:moveTo>
                  <a:pt x="617" y="0"/>
                </a:moveTo>
                <a:cubicBezTo>
                  <a:pt x="576" y="0"/>
                  <a:pt x="535" y="7"/>
                  <a:pt x="497" y="20"/>
                </a:cubicBezTo>
                <a:cubicBezTo>
                  <a:pt x="375" y="39"/>
                  <a:pt x="270" y="111"/>
                  <a:pt x="197" y="217"/>
                </a:cubicBezTo>
                <a:cubicBezTo>
                  <a:pt x="102" y="234"/>
                  <a:pt x="10" y="299"/>
                  <a:pt x="10" y="411"/>
                </a:cubicBezTo>
                <a:cubicBezTo>
                  <a:pt x="1" y="724"/>
                  <a:pt x="259" y="1008"/>
                  <a:pt x="569" y="1008"/>
                </a:cubicBezTo>
                <a:cubicBezTo>
                  <a:pt x="612" y="1008"/>
                  <a:pt x="657" y="1002"/>
                  <a:pt x="701" y="991"/>
                </a:cubicBezTo>
                <a:cubicBezTo>
                  <a:pt x="915" y="938"/>
                  <a:pt x="1024" y="760"/>
                  <a:pt x="1033" y="573"/>
                </a:cubicBezTo>
                <a:cubicBezTo>
                  <a:pt x="1057" y="398"/>
                  <a:pt x="1004" y="210"/>
                  <a:pt x="869" y="95"/>
                </a:cubicBezTo>
                <a:cubicBezTo>
                  <a:pt x="792" y="30"/>
                  <a:pt x="704" y="0"/>
                  <a:pt x="6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Montserrat" panose="00000500000000000000" pitchFamily="2" charset="-52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FEDFA94A-ADC0-4110-833A-16AD47E3D7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320" y="212651"/>
            <a:ext cx="10877107" cy="65336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4BA805E-67E5-450A-B21D-D4B437E54F3A}"/>
              </a:ext>
            </a:extLst>
          </p:cNvPr>
          <p:cNvSpPr txBox="1"/>
          <p:nvPr/>
        </p:nvSpPr>
        <p:spPr>
          <a:xfrm>
            <a:off x="6836736" y="6318758"/>
            <a:ext cx="5355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i="1" dirty="0">
                <a:solidFill>
                  <a:schemeClr val="dk1"/>
                </a:solidFill>
                <a:sym typeface="Montserrat"/>
              </a:rPr>
              <a:t>Всероссийский репрезентативный опрос </a:t>
            </a:r>
            <a:r>
              <a:rPr lang="ru-RU" sz="1400" i="1" dirty="0" smtClean="0">
                <a:solidFill>
                  <a:schemeClr val="dk1"/>
                </a:solidFill>
                <a:sym typeface="Montserrat"/>
              </a:rPr>
              <a:t>населения, 2017, </a:t>
            </a:r>
            <a:r>
              <a:rPr lang="ru-RU" sz="1400" i="1" dirty="0">
                <a:solidFill>
                  <a:schemeClr val="dk1"/>
                </a:solidFill>
                <a:sym typeface="Montserrat"/>
              </a:rPr>
              <a:t>Фонд «Общественное мнение»</a:t>
            </a:r>
          </a:p>
        </p:txBody>
      </p:sp>
    </p:spTree>
    <p:extLst>
      <p:ext uri="{BB962C8B-B14F-4D97-AF65-F5344CB8AC3E}">
        <p14:creationId xmlns:p14="http://schemas.microsoft.com/office/powerpoint/2010/main" val="396040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66AE7B9F-AC07-433A-AD4A-293EBC91A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367" y="378458"/>
            <a:ext cx="11129433" cy="1003633"/>
          </a:xfrm>
        </p:spPr>
        <p:txBody>
          <a:bodyPr>
            <a:noAutofit/>
          </a:bodyPr>
          <a:lstStyle/>
          <a:p>
            <a:r>
              <a:rPr lang="ru-RU" sz="3200" b="1" dirty="0">
                <a:ea typeface="Lato" panose="020F0502020204030203" pitchFamily="34" charset="0"/>
                <a:cs typeface="Lato" panose="020F0502020204030203" pitchFamily="34" charset="0"/>
              </a:rPr>
              <a:t>Полномочия регионов по организации маршрутизации пациентов и ее особенности закреплены законодательно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F70216F-8460-4044-AE97-027BC87E3A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1" y="1959429"/>
            <a:ext cx="4846319" cy="2638696"/>
          </a:xfrm>
          <a:prstGeom prst="homePlate">
            <a:avLst>
              <a:gd name="adj" fmla="val 31301"/>
            </a:avLst>
          </a:prstGeom>
          <a:ln w="28575">
            <a:solidFill>
              <a:schemeClr val="accent2"/>
            </a:solidFill>
          </a:ln>
        </p:spPr>
        <p:txBody>
          <a:bodyPr lIns="108000" rIns="108000" anchor="ctr">
            <a:normAutofit/>
          </a:bodyPr>
          <a:lstStyle/>
          <a:p>
            <a:pPr lvl="0" algn="ctr">
              <a:lnSpc>
                <a:spcPct val="115000"/>
              </a:lnSpc>
            </a:pPr>
            <a:r>
              <a:rPr lang="ru-RU" sz="1800" b="1" dirty="0">
                <a:solidFill>
                  <a:schemeClr val="tx1"/>
                </a:solidFill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Федеральный закон от 21.11.2011 № 323-ФЗ «Об основах охраны здоровья граждан в Российской Федерации»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CD036EB-3E19-80AC-28C5-CDCEE9462365}"/>
              </a:ext>
            </a:extLst>
          </p:cNvPr>
          <p:cNvSpPr/>
          <p:nvPr/>
        </p:nvSpPr>
        <p:spPr>
          <a:xfrm>
            <a:off x="5617029" y="1959428"/>
            <a:ext cx="6574971" cy="26386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ru-RU" sz="1600" b="1" dirty="0">
                <a:solidFill>
                  <a:schemeClr val="tx1"/>
                </a:solidFill>
              </a:rPr>
              <a:t>Статья 16. </a:t>
            </a:r>
            <a:r>
              <a:rPr lang="ru-RU" sz="1600" b="1" u="sng" dirty="0">
                <a:solidFill>
                  <a:schemeClr val="tx1"/>
                </a:solidFill>
              </a:rPr>
              <a:t>Полномочия органов государственной власти субъектов Российской Федерации в сфере охраны здоровья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tx1"/>
                </a:solidFill>
              </a:rPr>
              <a:t>организация оказания населению субъекта РФ первичной медико-санитарной помощи и специализированной медицинской помощи в медицинских организациях, подведомственных субъекту РФ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tx1"/>
                </a:solidFill>
              </a:rPr>
              <a:t>создание в пределах компетенции, определенной законодательством РФ, условий для развития медицинской помощи, обеспечения ее качества и </a:t>
            </a:r>
            <a:r>
              <a:rPr lang="ru-RU" sz="1600" b="1" dirty="0" smtClean="0">
                <a:solidFill>
                  <a:schemeClr val="tx1"/>
                </a:solidFill>
              </a:rPr>
              <a:t>доступности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AFD0593-FAD8-9A56-9B13-0FBDDA3F40B1}"/>
              </a:ext>
            </a:extLst>
          </p:cNvPr>
          <p:cNvSpPr/>
          <p:nvPr/>
        </p:nvSpPr>
        <p:spPr>
          <a:xfrm>
            <a:off x="457201" y="4844533"/>
            <a:ext cx="5355769" cy="1054438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b="1" dirty="0">
                <a:solidFill>
                  <a:schemeClr val="tx1"/>
                </a:solidFill>
              </a:rPr>
              <a:t>Территориальные программы государственных гарантий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34DE4E8-3DE6-BFA3-940F-03DD00085176}"/>
              </a:ext>
            </a:extLst>
          </p:cNvPr>
          <p:cNvSpPr/>
          <p:nvPr/>
        </p:nvSpPr>
        <p:spPr>
          <a:xfrm>
            <a:off x="6379031" y="4844533"/>
            <a:ext cx="5355769" cy="1054438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иные нормативно-правовые акты субъектов</a:t>
            </a:r>
          </a:p>
        </p:txBody>
      </p:sp>
      <p:pic>
        <p:nvPicPr>
          <p:cNvPr id="8" name="Graphic 7" descr="Add with solid fill">
            <a:extLst>
              <a:ext uri="{FF2B5EF4-FFF2-40B4-BE49-F238E27FC236}">
                <a16:creationId xmlns="" xmlns:a16="http://schemas.microsoft.com/office/drawing/2014/main" id="{432E7AB3-597E-FDCE-5FE0-04A3087B04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19650" y="5195402"/>
            <a:ext cx="352700" cy="3527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74E4D63-F15D-E241-07C8-787831584C82}"/>
              </a:ext>
            </a:extLst>
          </p:cNvPr>
          <p:cNvSpPr txBox="1"/>
          <p:nvPr/>
        </p:nvSpPr>
        <p:spPr>
          <a:xfrm>
            <a:off x="383180" y="6583298"/>
            <a:ext cx="288253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dirty="0"/>
              <a:t>Федеральный закон от 21.11.2011 № 323-ФЗ</a:t>
            </a:r>
          </a:p>
        </p:txBody>
      </p:sp>
    </p:spTree>
    <p:extLst>
      <p:ext uri="{BB962C8B-B14F-4D97-AF65-F5344CB8AC3E}">
        <p14:creationId xmlns:p14="http://schemas.microsoft.com/office/powerpoint/2010/main" val="26569402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="" xmlns:a16="http://schemas.microsoft.com/office/drawing/2014/main" id="{5E22413F-5C11-C2A8-0F58-420373369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628" y="365125"/>
            <a:ext cx="11132288" cy="1325563"/>
          </a:xfrm>
        </p:spPr>
        <p:txBody>
          <a:bodyPr anchor="t">
            <a:normAutofit/>
          </a:bodyPr>
          <a:lstStyle/>
          <a:p>
            <a:r>
              <a:rPr lang="ru-RU" sz="3200" b="1" dirty="0"/>
              <a:t>В рамках маршрутизации пациентов </a:t>
            </a:r>
            <a:r>
              <a:rPr lang="ru-RU" sz="3200" b="1" dirty="0" smtClean="0"/>
              <a:t>с редкими заболеваниями </a:t>
            </a:r>
            <a:r>
              <a:rPr lang="ru-RU" sz="3200" b="1" dirty="0"/>
              <a:t>перед субъектами стоят различные задачи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AEEEF8B3-248D-9DB0-8E85-B42B29BE175B}"/>
              </a:ext>
            </a:extLst>
          </p:cNvPr>
          <p:cNvGrpSpPr/>
          <p:nvPr/>
        </p:nvGrpSpPr>
        <p:grpSpPr>
          <a:xfrm>
            <a:off x="1859756" y="2028247"/>
            <a:ext cx="8472487" cy="3802329"/>
            <a:chOff x="3695901" y="2051922"/>
            <a:chExt cx="3802330" cy="3802329"/>
          </a:xfrm>
        </p:grpSpPr>
        <p:sp>
          <p:nvSpPr>
            <p:cNvPr id="14" name="Arrow: Quad 13">
              <a:extLst>
                <a:ext uri="{FF2B5EF4-FFF2-40B4-BE49-F238E27FC236}">
                  <a16:creationId xmlns="" xmlns:a16="http://schemas.microsoft.com/office/drawing/2014/main" id="{1BBF440B-BC02-C4C6-E92E-D5BCC15A41EB}"/>
                </a:ext>
              </a:extLst>
            </p:cNvPr>
            <p:cNvSpPr/>
            <p:nvPr/>
          </p:nvSpPr>
          <p:spPr>
            <a:xfrm>
              <a:off x="3695901" y="2051923"/>
              <a:ext cx="3802328" cy="3802328"/>
            </a:xfrm>
            <a:prstGeom prst="quadArrow">
              <a:avLst>
                <a:gd name="adj1" fmla="val 2000"/>
                <a:gd name="adj2" fmla="val 4000"/>
                <a:gd name="adj3" fmla="val 5000"/>
              </a:avLst>
            </a:prstGeom>
            <a:solidFill>
              <a:schemeClr val="bg2">
                <a:lumMod val="75000"/>
              </a:schemeClr>
            </a:solidFill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ru-RU" b="1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8678473B-B77D-B456-8D59-79E6B69F238B}"/>
                </a:ext>
              </a:extLst>
            </p:cNvPr>
            <p:cNvSpPr/>
            <p:nvPr/>
          </p:nvSpPr>
          <p:spPr>
            <a:xfrm>
              <a:off x="3695903" y="2051922"/>
              <a:ext cx="1748197" cy="1748197"/>
            </a:xfrm>
            <a:custGeom>
              <a:avLst/>
              <a:gdLst>
                <a:gd name="connsiteX0" fmla="*/ 0 w 1748197"/>
                <a:gd name="connsiteY0" fmla="*/ 291372 h 1748197"/>
                <a:gd name="connsiteX1" fmla="*/ 291372 w 1748197"/>
                <a:gd name="connsiteY1" fmla="*/ 0 h 1748197"/>
                <a:gd name="connsiteX2" fmla="*/ 1456825 w 1748197"/>
                <a:gd name="connsiteY2" fmla="*/ 0 h 1748197"/>
                <a:gd name="connsiteX3" fmla="*/ 1748197 w 1748197"/>
                <a:gd name="connsiteY3" fmla="*/ 291372 h 1748197"/>
                <a:gd name="connsiteX4" fmla="*/ 1748197 w 1748197"/>
                <a:gd name="connsiteY4" fmla="*/ 1456825 h 1748197"/>
                <a:gd name="connsiteX5" fmla="*/ 1456825 w 1748197"/>
                <a:gd name="connsiteY5" fmla="*/ 1748197 h 1748197"/>
                <a:gd name="connsiteX6" fmla="*/ 291372 w 1748197"/>
                <a:gd name="connsiteY6" fmla="*/ 1748197 h 1748197"/>
                <a:gd name="connsiteX7" fmla="*/ 0 w 1748197"/>
                <a:gd name="connsiteY7" fmla="*/ 1456825 h 1748197"/>
                <a:gd name="connsiteX8" fmla="*/ 0 w 1748197"/>
                <a:gd name="connsiteY8" fmla="*/ 291372 h 1748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48197" h="1748197">
                  <a:moveTo>
                    <a:pt x="0" y="291372"/>
                  </a:moveTo>
                  <a:cubicBezTo>
                    <a:pt x="0" y="130452"/>
                    <a:pt x="130452" y="0"/>
                    <a:pt x="291372" y="0"/>
                  </a:cubicBezTo>
                  <a:lnTo>
                    <a:pt x="1456825" y="0"/>
                  </a:lnTo>
                  <a:cubicBezTo>
                    <a:pt x="1617745" y="0"/>
                    <a:pt x="1748197" y="130452"/>
                    <a:pt x="1748197" y="291372"/>
                  </a:cubicBezTo>
                  <a:lnTo>
                    <a:pt x="1748197" y="1456825"/>
                  </a:lnTo>
                  <a:cubicBezTo>
                    <a:pt x="1748197" y="1617745"/>
                    <a:pt x="1617745" y="1748197"/>
                    <a:pt x="1456825" y="1748197"/>
                  </a:cubicBezTo>
                  <a:lnTo>
                    <a:pt x="291372" y="1748197"/>
                  </a:lnTo>
                  <a:cubicBezTo>
                    <a:pt x="130452" y="1748197"/>
                    <a:pt x="0" y="1617745"/>
                    <a:pt x="0" y="1456825"/>
                  </a:cubicBezTo>
                  <a:lnTo>
                    <a:pt x="0" y="29137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9170" tIns="249170" rIns="249170" bIns="249170" numCol="1" spcCol="1270" anchor="ctr" anchorCtr="0">
              <a:noAutofit/>
            </a:bodyPr>
            <a:lstStyle/>
            <a:p>
              <a:pPr marL="0" lvl="0" indent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b="1" kern="1200" dirty="0">
                  <a:solidFill>
                    <a:schemeClr val="tx1"/>
                  </a:solidFill>
                </a:rPr>
                <a:t>Создание центра или кабинета по нозологии (или группе заболеваний)</a:t>
              </a: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092C4465-80FC-F174-0946-B17D56CEFFA2}"/>
                </a:ext>
              </a:extLst>
            </p:cNvPr>
            <p:cNvSpPr/>
            <p:nvPr/>
          </p:nvSpPr>
          <p:spPr>
            <a:xfrm>
              <a:off x="5750034" y="2051922"/>
              <a:ext cx="1748197" cy="1748197"/>
            </a:xfrm>
            <a:custGeom>
              <a:avLst/>
              <a:gdLst>
                <a:gd name="connsiteX0" fmla="*/ 0 w 1748197"/>
                <a:gd name="connsiteY0" fmla="*/ 291372 h 1748197"/>
                <a:gd name="connsiteX1" fmla="*/ 291372 w 1748197"/>
                <a:gd name="connsiteY1" fmla="*/ 0 h 1748197"/>
                <a:gd name="connsiteX2" fmla="*/ 1456825 w 1748197"/>
                <a:gd name="connsiteY2" fmla="*/ 0 h 1748197"/>
                <a:gd name="connsiteX3" fmla="*/ 1748197 w 1748197"/>
                <a:gd name="connsiteY3" fmla="*/ 291372 h 1748197"/>
                <a:gd name="connsiteX4" fmla="*/ 1748197 w 1748197"/>
                <a:gd name="connsiteY4" fmla="*/ 1456825 h 1748197"/>
                <a:gd name="connsiteX5" fmla="*/ 1456825 w 1748197"/>
                <a:gd name="connsiteY5" fmla="*/ 1748197 h 1748197"/>
                <a:gd name="connsiteX6" fmla="*/ 291372 w 1748197"/>
                <a:gd name="connsiteY6" fmla="*/ 1748197 h 1748197"/>
                <a:gd name="connsiteX7" fmla="*/ 0 w 1748197"/>
                <a:gd name="connsiteY7" fmla="*/ 1456825 h 1748197"/>
                <a:gd name="connsiteX8" fmla="*/ 0 w 1748197"/>
                <a:gd name="connsiteY8" fmla="*/ 291372 h 1748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48197" h="1748197">
                  <a:moveTo>
                    <a:pt x="0" y="291372"/>
                  </a:moveTo>
                  <a:cubicBezTo>
                    <a:pt x="0" y="130452"/>
                    <a:pt x="130452" y="0"/>
                    <a:pt x="291372" y="0"/>
                  </a:cubicBezTo>
                  <a:lnTo>
                    <a:pt x="1456825" y="0"/>
                  </a:lnTo>
                  <a:cubicBezTo>
                    <a:pt x="1617745" y="0"/>
                    <a:pt x="1748197" y="130452"/>
                    <a:pt x="1748197" y="291372"/>
                  </a:cubicBezTo>
                  <a:lnTo>
                    <a:pt x="1748197" y="1456825"/>
                  </a:lnTo>
                  <a:cubicBezTo>
                    <a:pt x="1748197" y="1617745"/>
                    <a:pt x="1617745" y="1748197"/>
                    <a:pt x="1456825" y="1748197"/>
                  </a:cubicBezTo>
                  <a:lnTo>
                    <a:pt x="291372" y="1748197"/>
                  </a:lnTo>
                  <a:cubicBezTo>
                    <a:pt x="130452" y="1748197"/>
                    <a:pt x="0" y="1617745"/>
                    <a:pt x="0" y="1456825"/>
                  </a:cubicBezTo>
                  <a:lnTo>
                    <a:pt x="0" y="29137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9170" tIns="249170" rIns="249170" bIns="249170" numCol="1" spcCol="1270" anchor="ctr" anchorCtr="0">
              <a:noAutofit/>
            </a:bodyPr>
            <a:lstStyle/>
            <a:p>
              <a:pPr marL="0" lvl="0" indent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b="1" kern="1200" dirty="0">
                  <a:solidFill>
                    <a:schemeClr val="tx1"/>
                  </a:solidFill>
                </a:rPr>
                <a:t>Закрепление ответственного специалиста и других ключевых лиц</a:t>
              </a: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B420F503-4F20-45AC-118A-3B0863348514}"/>
                </a:ext>
              </a:extLst>
            </p:cNvPr>
            <p:cNvSpPr/>
            <p:nvPr/>
          </p:nvSpPr>
          <p:spPr>
            <a:xfrm>
              <a:off x="3695903" y="4106053"/>
              <a:ext cx="1748197" cy="1748197"/>
            </a:xfrm>
            <a:custGeom>
              <a:avLst/>
              <a:gdLst>
                <a:gd name="connsiteX0" fmla="*/ 0 w 1748197"/>
                <a:gd name="connsiteY0" fmla="*/ 291372 h 1748197"/>
                <a:gd name="connsiteX1" fmla="*/ 291372 w 1748197"/>
                <a:gd name="connsiteY1" fmla="*/ 0 h 1748197"/>
                <a:gd name="connsiteX2" fmla="*/ 1456825 w 1748197"/>
                <a:gd name="connsiteY2" fmla="*/ 0 h 1748197"/>
                <a:gd name="connsiteX3" fmla="*/ 1748197 w 1748197"/>
                <a:gd name="connsiteY3" fmla="*/ 291372 h 1748197"/>
                <a:gd name="connsiteX4" fmla="*/ 1748197 w 1748197"/>
                <a:gd name="connsiteY4" fmla="*/ 1456825 h 1748197"/>
                <a:gd name="connsiteX5" fmla="*/ 1456825 w 1748197"/>
                <a:gd name="connsiteY5" fmla="*/ 1748197 h 1748197"/>
                <a:gd name="connsiteX6" fmla="*/ 291372 w 1748197"/>
                <a:gd name="connsiteY6" fmla="*/ 1748197 h 1748197"/>
                <a:gd name="connsiteX7" fmla="*/ 0 w 1748197"/>
                <a:gd name="connsiteY7" fmla="*/ 1456825 h 1748197"/>
                <a:gd name="connsiteX8" fmla="*/ 0 w 1748197"/>
                <a:gd name="connsiteY8" fmla="*/ 291372 h 1748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48197" h="1748197">
                  <a:moveTo>
                    <a:pt x="0" y="291372"/>
                  </a:moveTo>
                  <a:cubicBezTo>
                    <a:pt x="0" y="130452"/>
                    <a:pt x="130452" y="0"/>
                    <a:pt x="291372" y="0"/>
                  </a:cubicBezTo>
                  <a:lnTo>
                    <a:pt x="1456825" y="0"/>
                  </a:lnTo>
                  <a:cubicBezTo>
                    <a:pt x="1617745" y="0"/>
                    <a:pt x="1748197" y="130452"/>
                    <a:pt x="1748197" y="291372"/>
                  </a:cubicBezTo>
                  <a:lnTo>
                    <a:pt x="1748197" y="1456825"/>
                  </a:lnTo>
                  <a:cubicBezTo>
                    <a:pt x="1748197" y="1617745"/>
                    <a:pt x="1617745" y="1748197"/>
                    <a:pt x="1456825" y="1748197"/>
                  </a:cubicBezTo>
                  <a:lnTo>
                    <a:pt x="291372" y="1748197"/>
                  </a:lnTo>
                  <a:cubicBezTo>
                    <a:pt x="130452" y="1748197"/>
                    <a:pt x="0" y="1617745"/>
                    <a:pt x="0" y="1456825"/>
                  </a:cubicBezTo>
                  <a:lnTo>
                    <a:pt x="0" y="29137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9170" tIns="249170" rIns="249170" bIns="249170" numCol="1" spcCol="1270" anchor="ctr" anchorCtr="0">
              <a:noAutofit/>
            </a:bodyPr>
            <a:lstStyle/>
            <a:p>
              <a:pPr marL="0" lvl="0" indent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b="1" kern="1200" dirty="0">
                  <a:solidFill>
                    <a:schemeClr val="tx1"/>
                  </a:solidFill>
                </a:rPr>
                <a:t>Перечень показаний для направления/госпитализации в Центр</a:t>
              </a: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D6E4523A-9B4B-6BE9-BBEF-1AEE46F72F05}"/>
                </a:ext>
              </a:extLst>
            </p:cNvPr>
            <p:cNvSpPr/>
            <p:nvPr/>
          </p:nvSpPr>
          <p:spPr>
            <a:xfrm>
              <a:off x="5750034" y="4106053"/>
              <a:ext cx="1748197" cy="1748197"/>
            </a:xfrm>
            <a:custGeom>
              <a:avLst/>
              <a:gdLst>
                <a:gd name="connsiteX0" fmla="*/ 0 w 1748197"/>
                <a:gd name="connsiteY0" fmla="*/ 291372 h 1748197"/>
                <a:gd name="connsiteX1" fmla="*/ 291372 w 1748197"/>
                <a:gd name="connsiteY1" fmla="*/ 0 h 1748197"/>
                <a:gd name="connsiteX2" fmla="*/ 1456825 w 1748197"/>
                <a:gd name="connsiteY2" fmla="*/ 0 h 1748197"/>
                <a:gd name="connsiteX3" fmla="*/ 1748197 w 1748197"/>
                <a:gd name="connsiteY3" fmla="*/ 291372 h 1748197"/>
                <a:gd name="connsiteX4" fmla="*/ 1748197 w 1748197"/>
                <a:gd name="connsiteY4" fmla="*/ 1456825 h 1748197"/>
                <a:gd name="connsiteX5" fmla="*/ 1456825 w 1748197"/>
                <a:gd name="connsiteY5" fmla="*/ 1748197 h 1748197"/>
                <a:gd name="connsiteX6" fmla="*/ 291372 w 1748197"/>
                <a:gd name="connsiteY6" fmla="*/ 1748197 h 1748197"/>
                <a:gd name="connsiteX7" fmla="*/ 0 w 1748197"/>
                <a:gd name="connsiteY7" fmla="*/ 1456825 h 1748197"/>
                <a:gd name="connsiteX8" fmla="*/ 0 w 1748197"/>
                <a:gd name="connsiteY8" fmla="*/ 291372 h 1748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48197" h="1748197">
                  <a:moveTo>
                    <a:pt x="0" y="291372"/>
                  </a:moveTo>
                  <a:cubicBezTo>
                    <a:pt x="0" y="130452"/>
                    <a:pt x="130452" y="0"/>
                    <a:pt x="291372" y="0"/>
                  </a:cubicBezTo>
                  <a:lnTo>
                    <a:pt x="1456825" y="0"/>
                  </a:lnTo>
                  <a:cubicBezTo>
                    <a:pt x="1617745" y="0"/>
                    <a:pt x="1748197" y="130452"/>
                    <a:pt x="1748197" y="291372"/>
                  </a:cubicBezTo>
                  <a:lnTo>
                    <a:pt x="1748197" y="1456825"/>
                  </a:lnTo>
                  <a:cubicBezTo>
                    <a:pt x="1748197" y="1617745"/>
                    <a:pt x="1617745" y="1748197"/>
                    <a:pt x="1456825" y="1748197"/>
                  </a:cubicBezTo>
                  <a:lnTo>
                    <a:pt x="291372" y="1748197"/>
                  </a:lnTo>
                  <a:cubicBezTo>
                    <a:pt x="130452" y="1748197"/>
                    <a:pt x="0" y="1617745"/>
                    <a:pt x="0" y="1456825"/>
                  </a:cubicBezTo>
                  <a:lnTo>
                    <a:pt x="0" y="29137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9170" tIns="249170" rIns="249170" bIns="249170" numCol="1" spcCol="1270" anchor="ctr" anchorCtr="0">
              <a:noAutofit/>
            </a:bodyPr>
            <a:lstStyle/>
            <a:p>
              <a:pPr marL="0" lvl="0" indent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b="1" kern="1200" dirty="0">
                  <a:solidFill>
                    <a:schemeClr val="tx1"/>
                  </a:solidFill>
                </a:rPr>
                <a:t>Порядок </a:t>
              </a:r>
              <a:r>
                <a:rPr lang="ru-RU" sz="2000" b="1" kern="1200" dirty="0" smtClean="0">
                  <a:solidFill>
                    <a:schemeClr val="tx1"/>
                  </a:solidFill>
                </a:rPr>
                <a:t>назначения</a:t>
              </a:r>
            </a:p>
            <a:p>
              <a:pPr marL="0" lvl="0" indent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b="1" kern="1200" dirty="0" smtClean="0">
                  <a:solidFill>
                    <a:schemeClr val="tx1"/>
                  </a:solidFill>
                </a:rPr>
                <a:t>и </a:t>
              </a:r>
              <a:r>
                <a:rPr lang="ru-RU" sz="2000" b="1" kern="1200" dirty="0">
                  <a:solidFill>
                    <a:schemeClr val="tx1"/>
                  </a:solidFill>
                </a:rPr>
                <a:t>получения терапии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36ECF3D-162B-6A3A-901E-C6641B1CD647}"/>
              </a:ext>
            </a:extLst>
          </p:cNvPr>
          <p:cNvSpPr txBox="1"/>
          <p:nvPr/>
        </p:nvSpPr>
        <p:spPr>
          <a:xfrm>
            <a:off x="820192" y="6514126"/>
            <a:ext cx="256203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dirty="0"/>
              <a:t>Мнение лектора Елисеевой Е.В., </a:t>
            </a:r>
            <a:r>
              <a:rPr lang="ru-RU" sz="900" dirty="0" smtClean="0"/>
              <a:t>11.11.2024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26588500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Arrow Connector 46">
            <a:extLst>
              <a:ext uri="{FF2B5EF4-FFF2-40B4-BE49-F238E27FC236}">
                <a16:creationId xmlns="" xmlns:a16="http://schemas.microsoft.com/office/drawing/2014/main" id="{54062B9F-2433-273E-7216-B6C586F9B449}"/>
              </a:ext>
            </a:extLst>
          </p:cNvPr>
          <p:cNvCxnSpPr>
            <a:cxnSpLocks/>
            <a:stCxn id="3" idx="2"/>
            <a:endCxn id="9" idx="0"/>
          </p:cNvCxnSpPr>
          <p:nvPr/>
        </p:nvCxnSpPr>
        <p:spPr>
          <a:xfrm>
            <a:off x="3024737" y="3294609"/>
            <a:ext cx="0" cy="1639696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="" xmlns:a16="http://schemas.microsoft.com/office/drawing/2014/main" id="{4BA759AE-D771-5580-A0A6-DB20347995C2}"/>
              </a:ext>
            </a:extLst>
          </p:cNvPr>
          <p:cNvCxnSpPr>
            <a:cxnSpLocks/>
            <a:stCxn id="12" idx="2"/>
            <a:endCxn id="13" idx="0"/>
          </p:cNvCxnSpPr>
          <p:nvPr/>
        </p:nvCxnSpPr>
        <p:spPr>
          <a:xfrm>
            <a:off x="5529814" y="3294609"/>
            <a:ext cx="0" cy="1639696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le 3">
            <a:extLst>
              <a:ext uri="{FF2B5EF4-FFF2-40B4-BE49-F238E27FC236}">
                <a16:creationId xmlns="" xmlns:a16="http://schemas.microsoft.com/office/drawing/2014/main" id="{8565724A-7332-3098-03F9-DA85E65DE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223" y="176031"/>
            <a:ext cx="11506434" cy="1325563"/>
          </a:xfrm>
        </p:spPr>
        <p:txBody>
          <a:bodyPr anchor="t">
            <a:normAutofit fontScale="90000"/>
          </a:bodyPr>
          <a:lstStyle/>
          <a:p>
            <a:r>
              <a:rPr lang="ru-RU" sz="3200" b="1" dirty="0"/>
              <a:t>Закрепление маршрутизации может задействовать </a:t>
            </a:r>
            <a:r>
              <a:rPr lang="ru-RU" sz="3200" b="1" dirty="0" err="1"/>
              <a:t>мультидисциплинарный</a:t>
            </a:r>
            <a:r>
              <a:rPr lang="ru-RU" sz="3200" b="1" dirty="0"/>
              <a:t> подход в силу необходимости совместного ведения пациента </a:t>
            </a:r>
            <a:r>
              <a:rPr lang="ru-RU" sz="3200" b="1" dirty="0" smtClean="0"/>
              <a:t>специалистами </a:t>
            </a:r>
            <a:r>
              <a:rPr lang="ru-RU" sz="3200" b="1" dirty="0"/>
              <a:t>разных профилей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EFF2DE72-5B70-5C36-5A59-35F48683C37E}"/>
              </a:ext>
            </a:extLst>
          </p:cNvPr>
          <p:cNvSpPr txBox="1"/>
          <p:nvPr/>
        </p:nvSpPr>
        <p:spPr>
          <a:xfrm>
            <a:off x="4377423" y="3554296"/>
            <a:ext cx="2304781" cy="1120317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36000" rIns="36000" bIns="36000" anchor="ctr">
            <a:noAutofit/>
          </a:bodyPr>
          <a:lstStyle/>
          <a:p>
            <a:pPr marL="0" algn="ctr" defTabSz="914400" rtl="0" eaLnBrk="1" latinLnBrk="0" hangingPunct="1"/>
            <a:r>
              <a:rPr lang="ru-RU" sz="16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привлечение других специалистов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90124D81-8DA5-213A-5D18-4BA1939933C4}"/>
              </a:ext>
            </a:extLst>
          </p:cNvPr>
          <p:cNvSpPr txBox="1"/>
          <p:nvPr/>
        </p:nvSpPr>
        <p:spPr>
          <a:xfrm>
            <a:off x="1872346" y="3554297"/>
            <a:ext cx="2304781" cy="1120317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36000" rIns="36000" bIns="36000" anchor="ctr">
            <a:noAutofit/>
          </a:bodyPr>
          <a:lstStyle/>
          <a:p>
            <a:pPr marL="0" algn="ctr" defTabSz="914400" rtl="0" eaLnBrk="1" latinLnBrk="0" hangingPunct="1"/>
            <a:r>
              <a:rPr lang="ru-RU" sz="16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При подозрении на наличие </a:t>
            </a:r>
            <a:r>
              <a:rPr lang="ru-RU" sz="1600" b="1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орфанного</a:t>
            </a:r>
            <a:r>
              <a:rPr lang="ru-RU" sz="16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заболевания</a:t>
            </a:r>
            <a:endParaRPr lang="ru-RU" sz="16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71C11C3-152E-A5A7-131E-55439368D67B}"/>
              </a:ext>
            </a:extLst>
          </p:cNvPr>
          <p:cNvSpPr txBox="1"/>
          <p:nvPr/>
        </p:nvSpPr>
        <p:spPr>
          <a:xfrm>
            <a:off x="1872346" y="1969045"/>
            <a:ext cx="2304781" cy="1325564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lIns="72000" tIns="36000" rIns="72000" bIns="36000" anchor="ctr">
            <a:noAutofit/>
          </a:bodyPr>
          <a:lstStyle/>
          <a:p>
            <a:pPr marL="198438" indent="-198438">
              <a:buFont typeface="Arial" panose="020B0604020202020204" pitchFamily="34" charset="0"/>
              <a:buChar char="•"/>
            </a:pPr>
            <a:r>
              <a:rPr lang="ru-RU" sz="1600" dirty="0"/>
              <a:t>врач-терапевт</a:t>
            </a:r>
          </a:p>
          <a:p>
            <a:pPr marL="198438" indent="-198438">
              <a:buFont typeface="Arial" panose="020B0604020202020204" pitchFamily="34" charset="0"/>
              <a:buChar char="•"/>
            </a:pPr>
            <a:r>
              <a:rPr lang="ru-RU" sz="1600" dirty="0"/>
              <a:t>врач общей практики</a:t>
            </a:r>
          </a:p>
          <a:p>
            <a:pPr marL="198438" indent="-198438">
              <a:buFont typeface="Arial" panose="020B0604020202020204" pitchFamily="34" charset="0"/>
              <a:buChar char="•"/>
            </a:pPr>
            <a:r>
              <a:rPr lang="ru-RU" sz="1600" dirty="0"/>
              <a:t>иной врач-специалист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9F7C8CB-EC70-7281-C6CD-C0AC10439FC7}"/>
              </a:ext>
            </a:extLst>
          </p:cNvPr>
          <p:cNvSpPr/>
          <p:nvPr/>
        </p:nvSpPr>
        <p:spPr>
          <a:xfrm>
            <a:off x="537524" y="1969045"/>
            <a:ext cx="1134526" cy="13255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Кто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259EFF9-A247-577D-5A7A-806B5FB45C72}"/>
              </a:ext>
            </a:extLst>
          </p:cNvPr>
          <p:cNvSpPr/>
          <p:nvPr/>
        </p:nvSpPr>
        <p:spPr>
          <a:xfrm>
            <a:off x="537524" y="4934305"/>
            <a:ext cx="1134526" cy="13255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Кого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4F36FA1-A295-7B37-976E-47F7899E0AA4}"/>
              </a:ext>
            </a:extLst>
          </p:cNvPr>
          <p:cNvSpPr/>
          <p:nvPr/>
        </p:nvSpPr>
        <p:spPr>
          <a:xfrm>
            <a:off x="537524" y="3554297"/>
            <a:ext cx="1134526" cy="11203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Что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378F42B-5D49-BDCF-C2F9-12ACB504499D}"/>
              </a:ext>
            </a:extLst>
          </p:cNvPr>
          <p:cNvSpPr txBox="1"/>
          <p:nvPr/>
        </p:nvSpPr>
        <p:spPr>
          <a:xfrm>
            <a:off x="1872346" y="4934305"/>
            <a:ext cx="2304781" cy="1325562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lIns="72000" tIns="36000" rIns="72000" bIns="36000" anchor="ctr">
            <a:noAutofit/>
          </a:bodyPr>
          <a:lstStyle>
            <a:defPPr>
              <a:defRPr lang="ru-RU"/>
            </a:defPPr>
            <a:lvl1pPr marL="198438" indent="-198438">
              <a:buFont typeface="Arial" panose="020B0604020202020204" pitchFamily="34" charset="0"/>
              <a:buChar char="•"/>
              <a:defRPr sz="1600"/>
            </a:lvl1pPr>
          </a:lstStyle>
          <a:p>
            <a:r>
              <a:rPr lang="ru-RU" dirty="0"/>
              <a:t>врач-генетик</a:t>
            </a:r>
          </a:p>
          <a:p>
            <a:r>
              <a:rPr lang="ru-RU" dirty="0"/>
              <a:t>специалист детский невролог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A4FDA2A-9A9D-093A-AEB0-A0B6D269AAC0}"/>
              </a:ext>
            </a:extLst>
          </p:cNvPr>
          <p:cNvSpPr txBox="1"/>
          <p:nvPr/>
        </p:nvSpPr>
        <p:spPr>
          <a:xfrm>
            <a:off x="4377423" y="1969045"/>
            <a:ext cx="2304781" cy="1325564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lIns="72000" tIns="36000" rIns="72000" bIns="36000" anchor="ctr">
            <a:noAutofit/>
          </a:bodyPr>
          <a:lstStyle>
            <a:defPPr>
              <a:defRPr lang="ru-RU"/>
            </a:defPPr>
            <a:lvl1pPr marL="198438" indent="-198438">
              <a:buFont typeface="Arial" panose="020B0604020202020204" pitchFamily="34" charset="0"/>
              <a:buChar char="•"/>
              <a:defRPr sz="1600"/>
            </a:lvl1pPr>
          </a:lstStyle>
          <a:p>
            <a:r>
              <a:rPr lang="ru-RU" dirty="0"/>
              <a:t>специалист </a:t>
            </a:r>
            <a:r>
              <a:rPr lang="ru-RU" dirty="0" smtClean="0"/>
              <a:t>детский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04CA6E0-A19A-B77D-1995-7355AAD5F027}"/>
              </a:ext>
            </a:extLst>
          </p:cNvPr>
          <p:cNvSpPr txBox="1"/>
          <p:nvPr/>
        </p:nvSpPr>
        <p:spPr>
          <a:xfrm>
            <a:off x="4377423" y="4934305"/>
            <a:ext cx="2304781" cy="1325562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lIns="72000" tIns="36000" rIns="72000" bIns="36000" anchor="ctr">
            <a:noAutofit/>
          </a:bodyPr>
          <a:lstStyle>
            <a:defPPr>
              <a:defRPr lang="ru-RU"/>
            </a:defPPr>
            <a:lvl1pPr marL="198438" indent="-198438">
              <a:buFont typeface="Arial" panose="020B0604020202020204" pitchFamily="34" charset="0"/>
              <a:buChar char="•"/>
              <a:defRPr sz="1600"/>
            </a:lvl1pPr>
          </a:lstStyle>
          <a:p>
            <a:r>
              <a:rPr lang="ru-RU" dirty="0"/>
              <a:t>травматолог-ортопед</a:t>
            </a:r>
          </a:p>
          <a:p>
            <a:r>
              <a:rPr lang="ru-RU" dirty="0"/>
              <a:t>пульмонолог</a:t>
            </a:r>
          </a:p>
          <a:p>
            <a:r>
              <a:rPr lang="ru-RU" dirty="0"/>
              <a:t>гастроэнтеролог</a:t>
            </a:r>
          </a:p>
          <a:p>
            <a:r>
              <a:rPr lang="ru-RU" dirty="0" err="1"/>
              <a:t>реабилитолог</a:t>
            </a:r>
            <a:endParaRPr lang="ru-RU" dirty="0"/>
          </a:p>
          <a:p>
            <a:r>
              <a:rPr lang="ru-RU" dirty="0"/>
              <a:t>иной специалист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B5AE5684-3690-495B-27D5-D5D5FFD8013D}"/>
              </a:ext>
            </a:extLst>
          </p:cNvPr>
          <p:cNvGrpSpPr/>
          <p:nvPr/>
        </p:nvGrpSpPr>
        <p:grpSpPr>
          <a:xfrm>
            <a:off x="8290562" y="4990935"/>
            <a:ext cx="3379359" cy="1053727"/>
            <a:chOff x="8290562" y="3867535"/>
            <a:chExt cx="3379359" cy="1053727"/>
          </a:xfrm>
        </p:grpSpPr>
        <p:sp>
          <p:nvSpPr>
            <p:cNvPr id="14" name="Text Placeholder 1">
              <a:extLst>
                <a:ext uri="{FF2B5EF4-FFF2-40B4-BE49-F238E27FC236}">
                  <a16:creationId xmlns="" xmlns:a16="http://schemas.microsoft.com/office/drawing/2014/main" id="{E8762312-C82D-6A24-B170-E810C2E1924C}"/>
                </a:ext>
              </a:extLst>
            </p:cNvPr>
            <p:cNvSpPr txBox="1">
              <a:spLocks/>
            </p:cNvSpPr>
            <p:nvPr/>
          </p:nvSpPr>
          <p:spPr>
            <a:xfrm>
              <a:off x="8290562" y="3937198"/>
              <a:ext cx="3379359" cy="89606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627063" lvl="1">
                <a:lnSpc>
                  <a:spcPct val="115000"/>
                </a:lnSpc>
              </a:pPr>
              <a:r>
                <a:rPr lang="ru-RU" sz="1400" dirty="0">
                  <a:latin typeface="Calibri" panose="020F0502020204030204" pitchFamily="34" charset="0"/>
                  <a:cs typeface="Times New Roman" panose="02020603050405020304" pitchFamily="18" charset="0"/>
                </a:rPr>
                <a:t>МО 1-го уровня</a:t>
              </a:r>
            </a:p>
            <a:p>
              <a:pPr marL="627063" lvl="1">
                <a:lnSpc>
                  <a:spcPct val="115000"/>
                </a:lnSpc>
              </a:pPr>
              <a:r>
                <a:rPr lang="ru-RU" sz="1400" dirty="0">
                  <a:latin typeface="Calibri" panose="020F0502020204030204" pitchFamily="34" charset="0"/>
                  <a:cs typeface="Times New Roman" panose="02020603050405020304" pitchFamily="18" charset="0"/>
                </a:rPr>
                <a:t>МО 2-го уровня</a:t>
              </a:r>
            </a:p>
            <a:p>
              <a:pPr marL="627063" lvl="1">
                <a:lnSpc>
                  <a:spcPct val="115000"/>
                </a:lnSpc>
              </a:pPr>
              <a:r>
                <a:rPr lang="ru-RU" sz="1400" dirty="0">
                  <a:latin typeface="Calibri" panose="020F0502020204030204" pitchFamily="34" charset="0"/>
                  <a:cs typeface="Times New Roman" panose="02020603050405020304" pitchFamily="18" charset="0"/>
                </a:rPr>
                <a:t>МО 3-го уровня / ФМО</a:t>
              </a:r>
            </a:p>
          </p:txBody>
        </p:sp>
        <p:sp>
          <p:nvSpPr>
            <p:cNvPr id="16" name="Arrow: Down 15">
              <a:extLst>
                <a:ext uri="{FF2B5EF4-FFF2-40B4-BE49-F238E27FC236}">
                  <a16:creationId xmlns="" xmlns:a16="http://schemas.microsoft.com/office/drawing/2014/main" id="{B00FC981-BD47-76C9-8F75-533609B69CA8}"/>
                </a:ext>
              </a:extLst>
            </p:cNvPr>
            <p:cNvSpPr/>
            <p:nvPr/>
          </p:nvSpPr>
          <p:spPr>
            <a:xfrm>
              <a:off x="8484559" y="3867535"/>
              <a:ext cx="252549" cy="1053727"/>
            </a:xfrm>
            <a:prstGeom prst="down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Arrow: Down 16">
              <a:extLst>
                <a:ext uri="{FF2B5EF4-FFF2-40B4-BE49-F238E27FC236}">
                  <a16:creationId xmlns="" xmlns:a16="http://schemas.microsoft.com/office/drawing/2014/main" id="{474B5D94-A5A7-9DA7-72CA-110C968EFD39}"/>
                </a:ext>
              </a:extLst>
            </p:cNvPr>
            <p:cNvSpPr/>
            <p:nvPr/>
          </p:nvSpPr>
          <p:spPr>
            <a:xfrm rot="10800000">
              <a:off x="10891439" y="3867535"/>
              <a:ext cx="252549" cy="1053727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1" name="Arrow: Right 20">
            <a:extLst>
              <a:ext uri="{FF2B5EF4-FFF2-40B4-BE49-F238E27FC236}">
                <a16:creationId xmlns="" xmlns:a16="http://schemas.microsoft.com/office/drawing/2014/main" id="{DD3CE55D-4E6B-44ED-B08B-10AE1076ECD0}"/>
              </a:ext>
            </a:extLst>
          </p:cNvPr>
          <p:cNvSpPr/>
          <p:nvPr/>
        </p:nvSpPr>
        <p:spPr>
          <a:xfrm>
            <a:off x="6882501" y="1969045"/>
            <a:ext cx="1072152" cy="4290822"/>
          </a:xfrm>
          <a:prstGeom prst="rightArrow">
            <a:avLst>
              <a:gd name="adj1" fmla="val 50000"/>
              <a:gd name="adj2" fmla="val 100373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B45C551A-DE2A-76EB-ADD6-148DA8397A2A}"/>
              </a:ext>
            </a:extLst>
          </p:cNvPr>
          <p:cNvGrpSpPr/>
          <p:nvPr/>
        </p:nvGrpSpPr>
        <p:grpSpPr>
          <a:xfrm>
            <a:off x="8467139" y="1916791"/>
            <a:ext cx="3187337" cy="1369606"/>
            <a:chOff x="8467139" y="2261784"/>
            <a:chExt cx="3187337" cy="1369606"/>
          </a:xfrm>
        </p:grpSpPr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139C811C-4EC1-1EE2-01ED-34BCB56F8D7E}"/>
                </a:ext>
              </a:extLst>
            </p:cNvPr>
            <p:cNvSpPr txBox="1"/>
            <p:nvPr/>
          </p:nvSpPr>
          <p:spPr>
            <a:xfrm>
              <a:off x="8467139" y="2261784"/>
              <a:ext cx="3187337" cy="13696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Aft>
                  <a:spcPts val="1200"/>
                </a:spcAft>
              </a:pPr>
              <a:r>
                <a:rPr lang="ru-RU" sz="1400" dirty="0"/>
                <a:t>Детская </a:t>
              </a:r>
              <a:r>
                <a:rPr lang="ru-RU" sz="1400" dirty="0" smtClean="0"/>
                <a:t>служба</a:t>
              </a:r>
              <a:endParaRPr lang="ru-RU" sz="1400" dirty="0"/>
            </a:p>
            <a:p>
              <a:pPr>
                <a:lnSpc>
                  <a:spcPct val="150000"/>
                </a:lnSpc>
              </a:pPr>
              <a:endParaRPr lang="en-US" sz="1400" dirty="0"/>
            </a:p>
            <a:p>
              <a:pPr>
                <a:lnSpc>
                  <a:spcPct val="150000"/>
                </a:lnSpc>
                <a:spcBef>
                  <a:spcPts val="1200"/>
                </a:spcBef>
              </a:pPr>
              <a:r>
                <a:rPr lang="ru-RU" sz="1400" dirty="0"/>
                <a:t>Взрослая </a:t>
              </a:r>
              <a:r>
                <a:rPr lang="ru-RU" sz="1400" dirty="0" smtClean="0"/>
                <a:t>служба</a:t>
              </a:r>
              <a:endParaRPr lang="ru-RU" sz="1400" dirty="0"/>
            </a:p>
          </p:txBody>
        </p:sp>
        <p:pic>
          <p:nvPicPr>
            <p:cNvPr id="29" name="Graphic 28" descr="Arrow circle with solid fill">
              <a:extLst>
                <a:ext uri="{FF2B5EF4-FFF2-40B4-BE49-F238E27FC236}">
                  <a16:creationId xmlns="" xmlns:a16="http://schemas.microsoft.com/office/drawing/2014/main" id="{6DE1D85B-6F74-B6AF-D136-961CE3363F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007700" y="2694048"/>
              <a:ext cx="561163" cy="561163"/>
            </a:xfrm>
            <a:prstGeom prst="rect">
              <a:avLst/>
            </a:prstGeom>
          </p:spPr>
        </p:pic>
        <p:pic>
          <p:nvPicPr>
            <p:cNvPr id="35" name="Graphic 34" descr="Network diagram with solid fill">
              <a:extLst>
                <a:ext uri="{FF2B5EF4-FFF2-40B4-BE49-F238E27FC236}">
                  <a16:creationId xmlns="" xmlns:a16="http://schemas.microsoft.com/office/drawing/2014/main" id="{2E3307DE-FF86-2F57-10DF-E335659789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037880" y="2691663"/>
              <a:ext cx="563548" cy="563548"/>
            </a:xfrm>
            <a:prstGeom prst="rect">
              <a:avLst/>
            </a:prstGeom>
          </p:spPr>
        </p:pic>
      </p:grp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0E0ABDFD-2911-990E-E73B-4DF1845339AB}"/>
              </a:ext>
            </a:extLst>
          </p:cNvPr>
          <p:cNvSpPr txBox="1"/>
          <p:nvPr/>
        </p:nvSpPr>
        <p:spPr>
          <a:xfrm>
            <a:off x="8185626" y="3570508"/>
            <a:ext cx="3468850" cy="1077654"/>
          </a:xfrm>
          <a:prstGeom prst="roundRect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ctr"/>
            <a:r>
              <a:rPr lang="ru-RU" sz="1400" dirty="0"/>
              <a:t>Важно взаимодействие как </a:t>
            </a:r>
            <a:r>
              <a:rPr lang="ru-RU" sz="1400" dirty="0" smtClean="0"/>
              <a:t>профильной службы, </a:t>
            </a:r>
            <a:r>
              <a:rPr lang="ru-RU" sz="1400" dirty="0"/>
              <a:t>так и медицинских организаций различного уровня и подчинения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942F4D5-E38A-6A52-93AA-72166270EBFA}"/>
              </a:ext>
            </a:extLst>
          </p:cNvPr>
          <p:cNvSpPr txBox="1"/>
          <p:nvPr/>
        </p:nvSpPr>
        <p:spPr>
          <a:xfrm>
            <a:off x="4031185" y="6545127"/>
            <a:ext cx="256203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dirty="0"/>
              <a:t>Мнение лектора Елисеевой Е.В., </a:t>
            </a:r>
            <a:r>
              <a:rPr lang="ru-RU" sz="900" dirty="0" smtClean="0"/>
              <a:t>11.11..2024</a:t>
            </a:r>
            <a:endParaRPr lang="ru-RU" sz="900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D704249-A416-F305-9DA2-E187F9454082}"/>
              </a:ext>
            </a:extLst>
          </p:cNvPr>
          <p:cNvSpPr txBox="1"/>
          <p:nvPr/>
        </p:nvSpPr>
        <p:spPr>
          <a:xfrm>
            <a:off x="416573" y="6548846"/>
            <a:ext cx="334552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dirty="0"/>
              <a:t>Материалы из личного архива Елисеевой Е.В., </a:t>
            </a:r>
            <a:r>
              <a:rPr lang="ru-RU" sz="900" dirty="0" smtClean="0"/>
              <a:t>ноябрь 2024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24293117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rrow: Pentagon 24">
            <a:extLst>
              <a:ext uri="{FF2B5EF4-FFF2-40B4-BE49-F238E27FC236}">
                <a16:creationId xmlns="" xmlns:a16="http://schemas.microsoft.com/office/drawing/2014/main" id="{39E9EA02-02D9-0BF8-13C7-8AF46E3FF281}"/>
              </a:ext>
            </a:extLst>
          </p:cNvPr>
          <p:cNvSpPr/>
          <p:nvPr/>
        </p:nvSpPr>
        <p:spPr>
          <a:xfrm>
            <a:off x="0" y="4702628"/>
            <a:ext cx="3283131" cy="1363135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4500" marR="0" lvl="0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3A5C7B"/>
              </a:buClr>
              <a:buSzTx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Длительные сроки</a:t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ожидания обеспечения для вновь выявленных детей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C8B4568A-EAEE-1950-1BB9-860B489C1A8A}"/>
              </a:ext>
            </a:extLst>
          </p:cNvPr>
          <p:cNvSpPr/>
          <p:nvPr/>
        </p:nvSpPr>
        <p:spPr>
          <a:xfrm>
            <a:off x="1940701" y="2527529"/>
            <a:ext cx="3972419" cy="165395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216000" bIns="36000" rtlCol="0" anchor="ctr"/>
          <a:lstStyle/>
          <a:p>
            <a:pPr marL="984250">
              <a:spcAft>
                <a:spcPts val="600"/>
              </a:spcAft>
              <a:tabLst>
                <a:tab pos="896938" algn="l"/>
              </a:tabLst>
            </a:pP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Verdana" panose="020B0604030504040204" pitchFamily="34" charset="0"/>
                <a:cs typeface="+mn-cs"/>
              </a:rPr>
              <a:t>Гарантированный, стабильный, </a:t>
            </a:r>
            <a:r>
              <a:rPr kumimoji="0" lang="ru-RU" sz="1600" b="1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Verdana" panose="020B0604030504040204" pitchFamily="34" charset="0"/>
                <a:cs typeface="+mn-cs"/>
              </a:rPr>
              <a:t>профицитный</a:t>
            </a: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Verdana" panose="020B0604030504040204" pitchFamily="34" charset="0"/>
                <a:cs typeface="+mn-cs"/>
              </a:rPr>
              <a:t> и растущий канал обеспечения</a:t>
            </a: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Verdana" panose="020B0604030504040204" pitchFamily="34" charset="0"/>
              <a:cs typeface="+mn-cs"/>
            </a:endParaRPr>
          </a:p>
          <a:p>
            <a:pPr marL="1166813" algn="r">
              <a:spcAft>
                <a:spcPts val="600"/>
              </a:spcAft>
              <a:tabLst>
                <a:tab pos="896938" algn="l"/>
              </a:tabLst>
            </a:pPr>
            <a:endParaRPr kumimoji="0" lang="ru-RU" sz="14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Verdana" panose="020B0604030504040204" pitchFamily="34" charset="0"/>
              <a:cs typeface="+mn-cs"/>
            </a:endParaRPr>
          </a:p>
        </p:txBody>
      </p:sp>
      <p:sp>
        <p:nvSpPr>
          <p:cNvPr id="14" name="Arrow: Pentagon 13">
            <a:extLst>
              <a:ext uri="{FF2B5EF4-FFF2-40B4-BE49-F238E27FC236}">
                <a16:creationId xmlns="" xmlns:a16="http://schemas.microsoft.com/office/drawing/2014/main" id="{962A6C6C-475C-F822-5FFA-F7AE48488ACD}"/>
              </a:ext>
            </a:extLst>
          </p:cNvPr>
          <p:cNvSpPr/>
          <p:nvPr/>
        </p:nvSpPr>
        <p:spPr bwMode="auto">
          <a:xfrm>
            <a:off x="0" y="2898692"/>
            <a:ext cx="2621280" cy="931190"/>
          </a:xfrm>
          <a:prstGeom prst="homePlate">
            <a:avLst>
              <a:gd name="adj" fmla="val 50671"/>
            </a:avLst>
          </a:prstGeom>
          <a:solidFill>
            <a:schemeClr val="accent2">
              <a:lumMod val="75000"/>
            </a:schemeClr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76197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chemeClr val="bg1"/>
                </a:solidFill>
              </a:rPr>
              <a:t>Фонд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«Круг добра»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Title 5">
            <a:extLst>
              <a:ext uri="{FF2B5EF4-FFF2-40B4-BE49-F238E27FC236}">
                <a16:creationId xmlns="" xmlns:a16="http://schemas.microsoft.com/office/drawing/2014/main" id="{6A47D3EF-12BC-926F-4F45-C1DB02795A5C}"/>
              </a:ext>
            </a:extLst>
          </p:cNvPr>
          <p:cNvSpPr txBox="1">
            <a:spLocks/>
          </p:cNvSpPr>
          <p:nvPr/>
        </p:nvSpPr>
        <p:spPr>
          <a:xfrm>
            <a:off x="714102" y="322217"/>
            <a:ext cx="10650583" cy="12803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ru-RU" sz="3200" b="1" dirty="0">
                <a:latin typeface="+mj-lt"/>
              </a:rPr>
              <a:t>Фонд «Круг добра» остается ключевым источником финансирования обеспечения </a:t>
            </a:r>
            <a:r>
              <a:rPr lang="ru-RU" sz="3200" b="1" dirty="0" smtClean="0">
                <a:latin typeface="+mj-lt"/>
              </a:rPr>
              <a:t>детей, </a:t>
            </a:r>
            <a:r>
              <a:rPr lang="ru-RU" sz="3200" b="1" dirty="0">
                <a:latin typeface="+mj-lt"/>
              </a:rPr>
              <a:t>в то время как регионы несут расходы на терапию взрослых пациентов</a:t>
            </a:r>
            <a:endParaRPr lang="ru-RU" sz="3200" b="1" baseline="30000" dirty="0">
              <a:latin typeface="+mj-lt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B2F083D2-2CCA-6CD2-4E64-4CC273941509}"/>
              </a:ext>
            </a:extLst>
          </p:cNvPr>
          <p:cNvSpPr/>
          <p:nvPr/>
        </p:nvSpPr>
        <p:spPr>
          <a:xfrm>
            <a:off x="6975569" y="2527529"/>
            <a:ext cx="4711334" cy="1080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2000" tIns="60021" rIns="216000" bIns="60021" numCol="1" spcCol="1270" anchor="ctr" anchorCtr="0">
            <a:noAutofit/>
          </a:bodyPr>
          <a:lstStyle/>
          <a:p>
            <a:pPr marL="539750" lvl="0" defTabSz="2400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600" kern="1200" dirty="0">
                <a:solidFill>
                  <a:schemeClr val="tx1"/>
                </a:solidFill>
              </a:rPr>
              <a:t>Подопечные Фонда «Круг добра», достигающие возраста 19 лет</a:t>
            </a:r>
          </a:p>
          <a:p>
            <a:pPr marL="539750" lvl="0" algn="r" defTabSz="2400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ru-RU" sz="1400" kern="1200" dirty="0">
              <a:solidFill>
                <a:schemeClr val="tx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ABA7F4E5-572C-E56F-1D78-982D34555553}"/>
              </a:ext>
            </a:extLst>
          </p:cNvPr>
          <p:cNvSpPr/>
          <p:nvPr/>
        </p:nvSpPr>
        <p:spPr>
          <a:xfrm>
            <a:off x="6975569" y="4985763"/>
            <a:ext cx="4711334" cy="1080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2000" tIns="60021" rIns="216000" bIns="60021" numCol="1" spcCol="1270" anchor="ctr" anchorCtr="0">
            <a:noAutofit/>
          </a:bodyPr>
          <a:lstStyle/>
          <a:p>
            <a:pPr marL="539750" lvl="0" defTabSz="2400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dirty="0">
                <a:solidFill>
                  <a:schemeClr val="tx1"/>
                </a:solidFill>
              </a:rPr>
              <a:t>Вновь и ранее выявленные </a:t>
            </a:r>
            <a:r>
              <a:rPr lang="ru-RU" sz="1600" dirty="0">
                <a:solidFill>
                  <a:schemeClr val="tx1"/>
                </a:solidFill>
              </a:rPr>
              <a:t>больные </a:t>
            </a:r>
            <a:r>
              <a:rPr lang="ru-RU" sz="1600" dirty="0" smtClean="0">
                <a:solidFill>
                  <a:schemeClr val="tx1"/>
                </a:solidFill>
              </a:rPr>
              <a:t>без </a:t>
            </a:r>
            <a:r>
              <a:rPr lang="ru-RU" sz="1600" dirty="0">
                <a:solidFill>
                  <a:schemeClr val="tx1"/>
                </a:solidFill>
              </a:rPr>
              <a:t>патогенетической терапии</a:t>
            </a:r>
            <a:endParaRPr lang="ru-RU" sz="1600" kern="1200" dirty="0">
              <a:solidFill>
                <a:schemeClr val="tx1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="" xmlns:a16="http://schemas.microsoft.com/office/drawing/2014/main" id="{6CDD9B45-885D-EEB4-95EB-8EFEABD4E3CC}"/>
              </a:ext>
            </a:extLst>
          </p:cNvPr>
          <p:cNvSpPr/>
          <p:nvPr/>
        </p:nvSpPr>
        <p:spPr>
          <a:xfrm>
            <a:off x="6975569" y="3756646"/>
            <a:ext cx="4711334" cy="1080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2000" tIns="60021" rIns="216000" bIns="60021" numCol="1" spcCol="1270" anchor="ctr" anchorCtr="0">
            <a:noAutofit/>
          </a:bodyPr>
          <a:lstStyle/>
          <a:p>
            <a:pPr marL="539750" lvl="0" defTabSz="2400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600" kern="1200" dirty="0">
                <a:solidFill>
                  <a:schemeClr val="tx1"/>
                </a:solidFill>
              </a:rPr>
              <a:t>Пациенты, уже получающие патогенетическую терапию</a:t>
            </a:r>
          </a:p>
          <a:p>
            <a:pPr marL="539750" lvl="0" algn="r" defTabSz="2400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ru-RU" sz="1400" kern="1200" dirty="0">
              <a:solidFill>
                <a:schemeClr val="tx1"/>
              </a:solidFill>
            </a:endParaRPr>
          </a:p>
        </p:txBody>
      </p:sp>
      <p:sp>
        <p:nvSpPr>
          <p:cNvPr id="24" name="Segnaposto contenuto 2">
            <a:extLst>
              <a:ext uri="{FF2B5EF4-FFF2-40B4-BE49-F238E27FC236}">
                <a16:creationId xmlns="" xmlns:a16="http://schemas.microsoft.com/office/drawing/2014/main" id="{C173499E-F7A9-D602-FF53-730E10099691}"/>
              </a:ext>
            </a:extLst>
          </p:cNvPr>
          <p:cNvSpPr txBox="1">
            <a:spLocks/>
          </p:cNvSpPr>
          <p:nvPr/>
        </p:nvSpPr>
        <p:spPr>
          <a:xfrm>
            <a:off x="2978331" y="4470795"/>
            <a:ext cx="2934789" cy="1720995"/>
          </a:xfrm>
          <a:prstGeom prst="rect">
            <a:avLst/>
          </a:prstGeom>
        </p:spPr>
        <p:txBody>
          <a:bodyPr vert="horz" lIns="108000" tIns="36000" rIns="72000" bIns="36000" rtlCol="0" anchor="t" anchorCtr="0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Calibri" panose="020F050202020403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3A5C7B"/>
              </a:buClr>
              <a:buSzTx/>
              <a:tabLst/>
              <a:defRPr/>
            </a:pPr>
            <a:r>
              <a:rPr kumimoji="0" lang="ru-RU" sz="1400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Пути решения</a:t>
            </a:r>
          </a:p>
          <a:p>
            <a:pPr marL="198438" marR="0" lvl="0" indent="-198438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3A5C7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Создание резерва для незамедлительного обеспечения неопределенной группы детей</a:t>
            </a:r>
            <a:endParaRPr lang="ru-RU" sz="1400" dirty="0"/>
          </a:p>
          <a:p>
            <a:pPr marL="198438" marR="0" lvl="0" indent="-198438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5C7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Закрепление финансовой и логистической ответственности за перераспределение</a:t>
            </a:r>
          </a:p>
        </p:txBody>
      </p:sp>
      <p:pic>
        <p:nvPicPr>
          <p:cNvPr id="26" name="Graphic 25" descr="Help with solid fill">
            <a:extLst>
              <a:ext uri="{FF2B5EF4-FFF2-40B4-BE49-F238E27FC236}">
                <a16:creationId xmlns="" xmlns:a16="http://schemas.microsoft.com/office/drawing/2014/main" id="{AC20A20F-772B-CEC3-C7F7-2AAF9968B4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07637" y="5523863"/>
            <a:ext cx="489649" cy="489649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26127F68-92F0-291E-0FCB-8F178D50AA1F}"/>
              </a:ext>
            </a:extLst>
          </p:cNvPr>
          <p:cNvCxnSpPr>
            <a:cxnSpLocks/>
          </p:cNvCxnSpPr>
          <p:nvPr/>
        </p:nvCxnSpPr>
        <p:spPr>
          <a:xfrm>
            <a:off x="6472578" y="2516777"/>
            <a:ext cx="0" cy="4341223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="" xmlns:a16="http://schemas.microsoft.com/office/drawing/2014/main" id="{602858AF-CB09-0FD0-24EE-1E5F2D88FA0D}"/>
              </a:ext>
            </a:extLst>
          </p:cNvPr>
          <p:cNvCxnSpPr>
            <a:cxnSpLocks/>
          </p:cNvCxnSpPr>
          <p:nvPr/>
        </p:nvCxnSpPr>
        <p:spPr>
          <a:xfrm>
            <a:off x="0" y="2420982"/>
            <a:ext cx="12192000" cy="0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AF982923-DAAE-859D-C667-B1F5C041BE4E}"/>
              </a:ext>
            </a:extLst>
          </p:cNvPr>
          <p:cNvSpPr txBox="1"/>
          <p:nvPr/>
        </p:nvSpPr>
        <p:spPr>
          <a:xfrm>
            <a:off x="2899954" y="2029092"/>
            <a:ext cx="661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Дети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84FA0922-AEAB-6C2C-6B5E-A8A03F50C04D}"/>
              </a:ext>
            </a:extLst>
          </p:cNvPr>
          <p:cNvSpPr txBox="1"/>
          <p:nvPr/>
        </p:nvSpPr>
        <p:spPr>
          <a:xfrm>
            <a:off x="8834846" y="2029092"/>
            <a:ext cx="113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Взрослые</a:t>
            </a:r>
          </a:p>
        </p:txBody>
      </p:sp>
      <p:sp>
        <p:nvSpPr>
          <p:cNvPr id="40" name="Arrow: Right 39">
            <a:extLst>
              <a:ext uri="{FF2B5EF4-FFF2-40B4-BE49-F238E27FC236}">
                <a16:creationId xmlns="" xmlns:a16="http://schemas.microsoft.com/office/drawing/2014/main" id="{6CA8BD8E-97B9-2C9F-B257-72DB27D49844}"/>
              </a:ext>
            </a:extLst>
          </p:cNvPr>
          <p:cNvSpPr/>
          <p:nvPr/>
        </p:nvSpPr>
        <p:spPr>
          <a:xfrm>
            <a:off x="5913120" y="2850274"/>
            <a:ext cx="1672044" cy="434509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3039217-79D3-1212-2FAD-99FE76192DF9}"/>
              </a:ext>
            </a:extLst>
          </p:cNvPr>
          <p:cNvSpPr txBox="1"/>
          <p:nvPr/>
        </p:nvSpPr>
        <p:spPr>
          <a:xfrm>
            <a:off x="277234" y="6548846"/>
            <a:ext cx="334552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dirty="0"/>
              <a:t>Материалы из личного архива Елисеевой Е.В., </a:t>
            </a:r>
            <a:r>
              <a:rPr lang="ru-RU" sz="900" dirty="0" smtClean="0"/>
              <a:t>ноябрь  </a:t>
            </a:r>
            <a:r>
              <a:rPr lang="ru-RU" sz="900" dirty="0"/>
              <a:t>2024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E2F49F3-F03E-40E0-4EEC-4F1ECA492989}"/>
              </a:ext>
            </a:extLst>
          </p:cNvPr>
          <p:cNvSpPr txBox="1"/>
          <p:nvPr/>
        </p:nvSpPr>
        <p:spPr>
          <a:xfrm>
            <a:off x="3717675" y="6545127"/>
            <a:ext cx="256203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dirty="0"/>
              <a:t>Мнение лектора Елисеевой Е.В., </a:t>
            </a:r>
            <a:r>
              <a:rPr lang="ru-RU" sz="900" dirty="0" smtClean="0"/>
              <a:t>11.11.2024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3703968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3324" y="274638"/>
            <a:ext cx="11094479" cy="77143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Лекарственное обеспечение детей</a:t>
            </a:r>
            <a:br>
              <a:rPr lang="ru-RU" sz="3600" b="1" dirty="0" smtClean="0"/>
            </a:br>
            <a:r>
              <a:rPr lang="ru-RU" sz="3600" b="1" dirty="0" smtClean="0"/>
              <a:t>на территории Приморского края</a:t>
            </a:r>
            <a:endParaRPr lang="ru-RU" sz="36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801465"/>
              </p:ext>
            </p:extLst>
          </p:nvPr>
        </p:nvGraphicFramePr>
        <p:xfrm>
          <a:off x="268013" y="1341487"/>
          <a:ext cx="11514411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0754"/>
                <a:gridCol w="942365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Число детей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Диагноз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Синдром </a:t>
                      </a:r>
                      <a:r>
                        <a:rPr lang="ru-RU" b="1" dirty="0" err="1" smtClean="0"/>
                        <a:t>Алажилля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Последствия травмы спинного мозга 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Синдром короткой кишки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Центральный </a:t>
                      </a:r>
                      <a:r>
                        <a:rPr lang="ru-RU" b="1" dirty="0" err="1" smtClean="0"/>
                        <a:t>гиповентиляционный</a:t>
                      </a:r>
                      <a:r>
                        <a:rPr lang="ru-RU" b="1" dirty="0" smtClean="0"/>
                        <a:t> синдром 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Хронический гепатит С 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 smtClean="0"/>
                        <a:t>Нейробластома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 smtClean="0"/>
                        <a:t>Остеосаркома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 smtClean="0"/>
                        <a:t>Нейрофиброматоз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 smtClean="0"/>
                        <a:t>Фенилкетонурия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Первичный иммунодефицит с дефицитом антителообразования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Острый </a:t>
                      </a:r>
                      <a:r>
                        <a:rPr lang="ru-RU" b="1" dirty="0" err="1" smtClean="0"/>
                        <a:t>миелобластный</a:t>
                      </a:r>
                      <a:r>
                        <a:rPr lang="ru-RU" b="1" dirty="0" smtClean="0"/>
                        <a:t> лейкоз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15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Спинальная мышечная атрофия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15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 smtClean="0"/>
                        <a:t>Муковисцидоз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9970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002972"/>
              </p:ext>
            </p:extLst>
          </p:nvPr>
        </p:nvGraphicFramePr>
        <p:xfrm>
          <a:off x="342900" y="1811497"/>
          <a:ext cx="11363326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7745"/>
                <a:gridCol w="934558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Число детей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Диагноз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6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Туберозный склероз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Буллезный </a:t>
                      </a:r>
                      <a:r>
                        <a:rPr lang="ru-RU" b="1" dirty="0" err="1" smtClean="0"/>
                        <a:t>эпидермолиз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 smtClean="0"/>
                        <a:t>Миодистрофия</a:t>
                      </a:r>
                      <a:r>
                        <a:rPr lang="ru-RU" b="1" dirty="0" smtClean="0"/>
                        <a:t> </a:t>
                      </a:r>
                      <a:r>
                        <a:rPr lang="ru-RU" b="1" dirty="0" err="1" smtClean="0"/>
                        <a:t>Дюшенна</a:t>
                      </a:r>
                      <a:r>
                        <a:rPr lang="ru-RU" b="1" dirty="0" smtClean="0"/>
                        <a:t>-Беккера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 smtClean="0"/>
                        <a:t>Ахондроплазия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Альфа-</a:t>
                      </a:r>
                      <a:r>
                        <a:rPr lang="ru-RU" b="1" dirty="0" err="1" smtClean="0"/>
                        <a:t>маннозидоз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Желудочковая тахикардия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Нейротрофическая </a:t>
                      </a:r>
                      <a:r>
                        <a:rPr lang="ru-RU" b="1" dirty="0" err="1" smtClean="0"/>
                        <a:t>кератопатия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Нарушения обмена цикла мочевины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Легочная артериальная гипертензия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Наследственный семейный амилоидоз без невропатии 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 smtClean="0"/>
                        <a:t>Криопирин</a:t>
                      </a:r>
                      <a:r>
                        <a:rPr lang="ru-RU" b="1" dirty="0" smtClean="0"/>
                        <a:t>-ассоциированный периодический синдром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18441" y="407988"/>
            <a:ext cx="10640312" cy="77143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Лекарственное обеспечение детей</a:t>
            </a:r>
            <a:br>
              <a:rPr lang="ru-RU" sz="3600" b="1" dirty="0" smtClean="0"/>
            </a:br>
            <a:r>
              <a:rPr lang="ru-RU" sz="3600" b="1" dirty="0" smtClean="0"/>
              <a:t>на территории Приморского края (2)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681994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2FA610CE-B661-BCA8-6144-5E5710EA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367" y="175096"/>
            <a:ext cx="11055410" cy="937947"/>
          </a:xfrm>
        </p:spPr>
        <p:txBody>
          <a:bodyPr>
            <a:noAutofit/>
          </a:bodyPr>
          <a:lstStyle/>
          <a:p>
            <a:r>
              <a:rPr lang="ru-RU" sz="3200" b="1" dirty="0"/>
              <a:t>Некоторые регионы идут навстречу пациентам </a:t>
            </a:r>
            <a:r>
              <a:rPr lang="ru-RU" sz="3200" b="1" dirty="0" smtClean="0"/>
              <a:t>и внедряют </a:t>
            </a:r>
            <a:r>
              <a:rPr lang="ru-RU" sz="3200" b="1" dirty="0"/>
              <a:t>нормативно-правовые акты для пациентов 18+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B7B7C8F-3641-8D83-74A6-18DA9726CAC4}"/>
              </a:ext>
            </a:extLst>
          </p:cNvPr>
          <p:cNvSpPr txBox="1"/>
          <p:nvPr/>
        </p:nvSpPr>
        <p:spPr>
          <a:xfrm>
            <a:off x="568538" y="1546747"/>
            <a:ext cx="5333879" cy="182347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anchor="ctr">
            <a:noAutofit/>
          </a:bodyPr>
          <a:lstStyle/>
          <a:p>
            <a:r>
              <a:rPr lang="ru-RU" sz="1600" dirty="0"/>
              <a:t>Приказ министерства здравоохранения Краснодарского края от 11.05.2022 № 2692 «Об организации оказания медицинской помощи </a:t>
            </a:r>
            <a:r>
              <a:rPr lang="ru-RU" sz="1600" dirty="0">
                <a:highlight>
                  <a:srgbClr val="FFFF00"/>
                </a:highlight>
              </a:rPr>
              <a:t>больным со спинальной мышечной атрофией старше 18 лет </a:t>
            </a:r>
            <a:r>
              <a:rPr lang="ru-RU" sz="1600" dirty="0"/>
              <a:t>в Краснодарском крае»</a:t>
            </a:r>
            <a:r>
              <a:rPr lang="ru-RU" sz="1600" baseline="30000" dirty="0"/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4033EFD-4D12-A7CF-98A8-AC83B340B68B}"/>
              </a:ext>
            </a:extLst>
          </p:cNvPr>
          <p:cNvSpPr txBox="1"/>
          <p:nvPr/>
        </p:nvSpPr>
        <p:spPr>
          <a:xfrm>
            <a:off x="568538" y="3998220"/>
            <a:ext cx="5333879" cy="2089435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anchor="ctr">
            <a:noAutofit/>
          </a:bodyPr>
          <a:lstStyle/>
          <a:p>
            <a:r>
              <a:rPr lang="ru-RU" sz="1600" dirty="0"/>
              <a:t>Приказ Министерства здравоохранения Новосибирской области от 16.06.2022 № 1892 «</a:t>
            </a:r>
            <a:r>
              <a:rPr lang="ru-RU" sz="1600" dirty="0">
                <a:highlight>
                  <a:srgbClr val="FFFF00"/>
                </a:highlight>
              </a:rPr>
              <a:t>О маршрутизации пациентов старше 18 лет</a:t>
            </a:r>
            <a:r>
              <a:rPr lang="ru-RU" sz="1600" dirty="0"/>
              <a:t> с заболеваниями нервной системы на территории Новосибирской области»</a:t>
            </a:r>
            <a:r>
              <a:rPr lang="ru-RU" sz="1600" baseline="30000" dirty="0"/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800BD1B-6E1C-E55B-745F-08B9B3B94D2B}"/>
              </a:ext>
            </a:extLst>
          </p:cNvPr>
          <p:cNvSpPr txBox="1"/>
          <p:nvPr/>
        </p:nvSpPr>
        <p:spPr>
          <a:xfrm>
            <a:off x="6337599" y="1546747"/>
            <a:ext cx="5333879" cy="182347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anchor="ctr">
            <a:noAutofit/>
          </a:bodyPr>
          <a:lstStyle/>
          <a:p>
            <a:r>
              <a:rPr lang="ru-RU" sz="1600" dirty="0"/>
              <a:t>Приказ Министерства здравоохранения Нижегородской области от 23.05.2022 №315-485/22П/од «Об организации </a:t>
            </a:r>
            <a:r>
              <a:rPr lang="ru-RU" sz="1600" dirty="0">
                <a:highlight>
                  <a:srgbClr val="FFFF00"/>
                </a:highlight>
              </a:rPr>
              <a:t>обеспечения пациентов</a:t>
            </a:r>
            <a:r>
              <a:rPr lang="ru-RU" sz="1600" dirty="0"/>
              <a:t>, получавших лечение за счет Фонда "Круг добра" лекарственными препаратами, </a:t>
            </a:r>
            <a:r>
              <a:rPr lang="ru-RU" sz="1600" dirty="0">
                <a:highlight>
                  <a:srgbClr val="FFFF00"/>
                </a:highlight>
              </a:rPr>
              <a:t>по достижении ими совершеннолетия</a:t>
            </a:r>
            <a:r>
              <a:rPr lang="ru-RU" sz="1600" dirty="0"/>
              <a:t> (18 лет)»</a:t>
            </a:r>
            <a:r>
              <a:rPr lang="ru-RU" sz="1600" baseline="30000" dirty="0"/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127F682-AD93-9C0B-C98C-A101C5EAC3F2}"/>
              </a:ext>
            </a:extLst>
          </p:cNvPr>
          <p:cNvSpPr txBox="1"/>
          <p:nvPr/>
        </p:nvSpPr>
        <p:spPr>
          <a:xfrm>
            <a:off x="6326898" y="3998220"/>
            <a:ext cx="5333879" cy="2089435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anchor="ctr">
            <a:noAutofit/>
          </a:bodyPr>
          <a:lstStyle/>
          <a:p>
            <a:endParaRPr lang="ru-RU" sz="1600" dirty="0"/>
          </a:p>
          <a:p>
            <a:r>
              <a:rPr lang="ru-RU" sz="1600" dirty="0"/>
              <a:t>Приказ Департамента здравоохранения Томской области от 29 марта 2023 г. N 12 «Об утверждении ведомственной целевой программы "Оказание медицинской помощи, включая профилактику заболеваний и формирование здорового образа жизни"»</a:t>
            </a:r>
            <a:r>
              <a:rPr lang="ru-RU" sz="1600" baseline="30000" dirty="0"/>
              <a:t>4</a:t>
            </a:r>
          </a:p>
          <a:p>
            <a:r>
              <a:rPr lang="ru-RU" sz="1600" dirty="0"/>
              <a:t>организация </a:t>
            </a:r>
            <a:r>
              <a:rPr lang="ru-RU" sz="1600" dirty="0">
                <a:highlight>
                  <a:srgbClr val="FFFF00"/>
                </a:highlight>
              </a:rPr>
              <a:t>обеспечения граждан старше 18 лет с установленным диагнозом «СМА»</a:t>
            </a:r>
            <a:endParaRPr lang="ru-RU" sz="1600" dirty="0"/>
          </a:p>
        </p:txBody>
      </p:sp>
      <p:pic>
        <p:nvPicPr>
          <p:cNvPr id="1026" name="Picture 2" descr="Герб">
            <a:extLst>
              <a:ext uri="{FF2B5EF4-FFF2-40B4-BE49-F238E27FC236}">
                <a16:creationId xmlns="" xmlns:a16="http://schemas.microsoft.com/office/drawing/2014/main" id="{D031C997-A93A-C3C8-C652-C0FF8F483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831" y="1116740"/>
            <a:ext cx="616390" cy="76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Герб">
            <a:extLst>
              <a:ext uri="{FF2B5EF4-FFF2-40B4-BE49-F238E27FC236}">
                <a16:creationId xmlns="" xmlns:a16="http://schemas.microsoft.com/office/drawing/2014/main" id="{A0AD71E1-E232-E3BF-2DF0-E20A942AF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920" y="1092247"/>
            <a:ext cx="742319" cy="76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Герб">
            <a:extLst>
              <a:ext uri="{FF2B5EF4-FFF2-40B4-BE49-F238E27FC236}">
                <a16:creationId xmlns="" xmlns:a16="http://schemas.microsoft.com/office/drawing/2014/main" id="{6A8C8BC8-A60F-C4B3-A6EF-DEBACF2A1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23" y="3545017"/>
            <a:ext cx="627597" cy="76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Герб">
            <a:extLst>
              <a:ext uri="{FF2B5EF4-FFF2-40B4-BE49-F238E27FC236}">
                <a16:creationId xmlns="" xmlns:a16="http://schemas.microsoft.com/office/drawing/2014/main" id="{093A9F76-69E2-DB42-3980-A95A32D9D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549" y="3460403"/>
            <a:ext cx="767063" cy="76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ABA747C-610E-CB92-8ED0-DEE02FC9956C}"/>
              </a:ext>
            </a:extLst>
          </p:cNvPr>
          <p:cNvSpPr txBox="1"/>
          <p:nvPr/>
        </p:nvSpPr>
        <p:spPr>
          <a:xfrm>
            <a:off x="104085" y="6229267"/>
            <a:ext cx="8839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1288" indent="-141288">
              <a:buAutoNum type="arabicPeriod"/>
            </a:pPr>
            <a:r>
              <a:rPr lang="ru-RU" sz="800" dirty="0"/>
              <a:t>Приказ Минздрава Краснодарского края от 11.05.2022 № 2692 </a:t>
            </a:r>
            <a:r>
              <a:rPr lang="en-US" sz="800" dirty="0"/>
              <a:t>URL: https://internet.garant.ru/#/document/404592673/paragraph/1/doclist/1430/2/0/0/</a:t>
            </a:r>
            <a:r>
              <a:rPr lang="ru-RU" sz="800" dirty="0"/>
              <a:t>  Дата обращения 15.04.2024</a:t>
            </a:r>
          </a:p>
          <a:p>
            <a:pPr marL="141288" indent="-141288">
              <a:buAutoNum type="arabicPeriod"/>
            </a:pPr>
            <a:r>
              <a:rPr lang="ru-RU" sz="800" dirty="0"/>
              <a:t>Приказ Минздрава Нижегородской области от 23.05.2022 №315-485/22П/од </a:t>
            </a:r>
            <a:r>
              <a:rPr lang="en-US" sz="800" dirty="0"/>
              <a:t>URL: https://internet.garant.ru/#/document/404843605/paragraph/1/doclist/1437/2/0/0/</a:t>
            </a:r>
            <a:r>
              <a:rPr lang="ru-RU" sz="800" dirty="0"/>
              <a:t>  Дата обращения 15.04.2024</a:t>
            </a:r>
          </a:p>
          <a:p>
            <a:pPr marL="141288" indent="-141288">
              <a:buFontTx/>
              <a:buAutoNum type="arabicPeriod"/>
            </a:pPr>
            <a:r>
              <a:rPr lang="ru-RU" sz="800" dirty="0"/>
              <a:t>Приказ Минздрава Новосибирской области от 16.06.2022 № 1892 </a:t>
            </a:r>
            <a:r>
              <a:rPr lang="en-US" sz="800" dirty="0"/>
              <a:t>URL: https://internet.garant.ru/#/document/404844399/paragraph/1/doclist/1443/1/0/0/</a:t>
            </a:r>
            <a:r>
              <a:rPr lang="ru-RU" sz="800" dirty="0"/>
              <a:t>  Дата обращения 15.04.2024</a:t>
            </a:r>
          </a:p>
          <a:p>
            <a:pPr marL="141288" indent="-141288">
              <a:buAutoNum type="arabicPeriod"/>
            </a:pPr>
            <a:r>
              <a:rPr lang="ru-RU" sz="800" dirty="0"/>
              <a:t>Приказ </a:t>
            </a:r>
            <a:r>
              <a:rPr lang="ru-RU" sz="800" dirty="0" err="1"/>
              <a:t>Депздрава</a:t>
            </a:r>
            <a:r>
              <a:rPr lang="ru-RU" sz="800" dirty="0"/>
              <a:t> Томской области от 29 марта 2023 г. N 12 URL: https://internet.garant.ru/#/document/406689867/paragraph/1/doclist/1447/1/0/0/  Дата обращения 15.04.2024</a:t>
            </a:r>
          </a:p>
        </p:txBody>
      </p:sp>
    </p:spTree>
    <p:extLst>
      <p:ext uri="{BB962C8B-B14F-4D97-AF65-F5344CB8AC3E}">
        <p14:creationId xmlns:p14="http://schemas.microsoft.com/office/powerpoint/2010/main" val="279758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6079</TotalTime>
  <Words>807</Words>
  <Application>Microsoft Office PowerPoint</Application>
  <PresentationFormat>Произвольный</PresentationFormat>
  <Paragraphs>139</Paragraphs>
  <Slides>14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Office Theme</vt:lpstr>
      <vt:lpstr>think-cell Slide</vt:lpstr>
      <vt:lpstr>Региональные подходы к организации медпомощи пациентам с орфанными заболеваниями.  Роль маршрутизации и региональных реестров</vt:lpstr>
      <vt:lpstr>Презентация PowerPoint</vt:lpstr>
      <vt:lpstr>Полномочия регионов по организации маршрутизации пациентов и ее особенности закреплены законодательно</vt:lpstr>
      <vt:lpstr>В рамках маршрутизации пациентов с редкими заболеваниями перед субъектами стоят различные задачи</vt:lpstr>
      <vt:lpstr>Закрепление маршрутизации может задействовать мультидисциплинарный подход в силу необходимости совместного ведения пациента специалистами разных профилей</vt:lpstr>
      <vt:lpstr>Презентация PowerPoint</vt:lpstr>
      <vt:lpstr>Лекарственное обеспечение детей на территории Приморского края</vt:lpstr>
      <vt:lpstr>Лекарственное обеспечение детей на территории Приморского края (2)</vt:lpstr>
      <vt:lpstr>Некоторые регионы идут навстречу пациентам и внедряют нормативно-правовые акты для пациентов 18+</vt:lpstr>
      <vt:lpstr>Презентация PowerPoint</vt:lpstr>
      <vt:lpstr>Презентация PowerPoint</vt:lpstr>
      <vt:lpstr>Предложения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СМА Мероприятие</dc:title>
  <dc:creator>Kaleev, Andrey [JANRU]</dc:creator>
  <cp:lastModifiedBy>Елисеева Екатерина Валерьевна</cp:lastModifiedBy>
  <cp:revision>531</cp:revision>
  <dcterms:created xsi:type="dcterms:W3CDTF">2020-12-07T13:00:52Z</dcterms:created>
  <dcterms:modified xsi:type="dcterms:W3CDTF">2024-11-01T03:58:25Z</dcterms:modified>
</cp:coreProperties>
</file>