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1724" r:id="rId3"/>
    <p:sldId id="329" r:id="rId4"/>
    <p:sldId id="2141410805" r:id="rId5"/>
    <p:sldId id="371" r:id="rId6"/>
    <p:sldId id="2141410828" r:id="rId7"/>
    <p:sldId id="368" r:id="rId8"/>
    <p:sldId id="1721" r:id="rId9"/>
    <p:sldId id="1685" r:id="rId10"/>
    <p:sldId id="2141410842" r:id="rId11"/>
    <p:sldId id="2147471466" r:id="rId12"/>
    <p:sldId id="1701" r:id="rId13"/>
    <p:sldId id="1683" r:id="rId14"/>
    <p:sldId id="1716" r:id="rId15"/>
    <p:sldId id="2141410829" r:id="rId16"/>
    <p:sldId id="2147471467" r:id="rId17"/>
    <p:sldId id="261" r:id="rId18"/>
    <p:sldId id="661" r:id="rId19"/>
    <p:sldId id="2141410862" r:id="rId20"/>
    <p:sldId id="14045" r:id="rId21"/>
    <p:sldId id="2147196561" r:id="rId22"/>
    <p:sldId id="1704" r:id="rId23"/>
    <p:sldId id="2147471465"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395"/>
  </p:normalViewPr>
  <p:slideViewPr>
    <p:cSldViewPr snapToGrid="0">
      <p:cViewPr varScale="1">
        <p:scale>
          <a:sx n="96" d="100"/>
          <a:sy n="96" d="100"/>
        </p:scale>
        <p:origin x="1704" y="16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ECCE0-B282-0A45-B98E-58774F40383E}" type="datetimeFigureOut">
              <a:rPr lang="ru-RU" smtClean="0"/>
              <a:t>10.11.2024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A786E-B5C9-2546-B75D-C4E4AD59AA2D}" type="slidenum">
              <a:rPr lang="ru-RU" smtClean="0"/>
              <a:t>‹#›</a:t>
            </a:fld>
            <a:endParaRPr lang="ru-RU"/>
          </a:p>
        </p:txBody>
      </p:sp>
    </p:spTree>
    <p:extLst>
      <p:ext uri="{BB962C8B-B14F-4D97-AF65-F5344CB8AC3E}">
        <p14:creationId xmlns:p14="http://schemas.microsoft.com/office/powerpoint/2010/main" val="11686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8CDCC53-7ECB-C649-B5C0-F7D42DBFD7DB}" type="slidenum">
              <a:rPr lang="ru-RU" smtClean="0"/>
              <a:t>4</a:t>
            </a:fld>
            <a:endParaRPr lang="ru-RU"/>
          </a:p>
        </p:txBody>
      </p:sp>
    </p:spTree>
    <p:extLst>
      <p:ext uri="{BB962C8B-B14F-4D97-AF65-F5344CB8AC3E}">
        <p14:creationId xmlns:p14="http://schemas.microsoft.com/office/powerpoint/2010/main" val="421180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0A786E-B5C9-2546-B75D-C4E4AD59AA2D}" type="slidenum">
              <a:rPr lang="ru-RU" smtClean="0"/>
              <a:t>6</a:t>
            </a:fld>
            <a:endParaRPr lang="ru-RU"/>
          </a:p>
        </p:txBody>
      </p:sp>
    </p:spTree>
    <p:extLst>
      <p:ext uri="{BB962C8B-B14F-4D97-AF65-F5344CB8AC3E}">
        <p14:creationId xmlns:p14="http://schemas.microsoft.com/office/powerpoint/2010/main" val="334049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Большое число заболеваний – многие из них такие редкие что врачи вряд ли когда либо с ними сталкивались – страх и неуверенность у врачей </a:t>
            </a:r>
          </a:p>
        </p:txBody>
      </p:sp>
      <p:sp>
        <p:nvSpPr>
          <p:cNvPr id="4" name="Номер слайда 3"/>
          <p:cNvSpPr>
            <a:spLocks noGrp="1"/>
          </p:cNvSpPr>
          <p:nvPr>
            <p:ph type="sldNum" sz="quarter" idx="5"/>
          </p:nvPr>
        </p:nvSpPr>
        <p:spPr/>
        <p:txBody>
          <a:bodyPr/>
          <a:lstStyle/>
          <a:p>
            <a:fld id="{E10A786E-B5C9-2546-B75D-C4E4AD59AA2D}" type="slidenum">
              <a:rPr lang="ru-RU" smtClean="0"/>
              <a:t>7</a:t>
            </a:fld>
            <a:endParaRPr lang="ru-RU"/>
          </a:p>
        </p:txBody>
      </p:sp>
    </p:spTree>
    <p:extLst>
      <p:ext uri="{BB962C8B-B14F-4D97-AF65-F5344CB8AC3E}">
        <p14:creationId xmlns:p14="http://schemas.microsoft.com/office/powerpoint/2010/main" val="52318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Здорового </a:t>
            </a:r>
            <a:r>
              <a:rPr lang="ru-RU" dirty="0" err="1"/>
              <a:t>клиничеки</a:t>
            </a:r>
            <a:r>
              <a:rPr lang="ru-RU" dirty="0"/>
              <a:t> новорожденного не </a:t>
            </a:r>
            <a:r>
              <a:rPr lang="ru-RU" dirty="0" err="1"/>
              <a:t>нужногоспитализировать</a:t>
            </a:r>
            <a:r>
              <a:rPr lang="ru-RU" dirty="0"/>
              <a:t> – меньше внутрибольничной инфекции и </a:t>
            </a:r>
            <a:r>
              <a:rPr lang="ru-RU" dirty="0" err="1"/>
              <a:t>ртсков</a:t>
            </a:r>
            <a:r>
              <a:rPr lang="ru-RU" dirty="0"/>
              <a:t> активации </a:t>
            </a:r>
            <a:r>
              <a:rPr lang="ru-RU" dirty="0" err="1"/>
              <a:t>катаболизам</a:t>
            </a:r>
            <a:endParaRPr lang="ru-RU" dirty="0"/>
          </a:p>
        </p:txBody>
      </p:sp>
      <p:sp>
        <p:nvSpPr>
          <p:cNvPr id="4" name="Номер слайда 3"/>
          <p:cNvSpPr>
            <a:spLocks noGrp="1"/>
          </p:cNvSpPr>
          <p:nvPr>
            <p:ph type="sldNum" sz="quarter" idx="5"/>
          </p:nvPr>
        </p:nvSpPr>
        <p:spPr/>
        <p:txBody>
          <a:bodyPr/>
          <a:lstStyle/>
          <a:p>
            <a:fld id="{E10A786E-B5C9-2546-B75D-C4E4AD59AA2D}" type="slidenum">
              <a:rPr lang="ru-RU" smtClean="0"/>
              <a:t>8</a:t>
            </a:fld>
            <a:endParaRPr lang="ru-RU"/>
          </a:p>
        </p:txBody>
      </p:sp>
    </p:spTree>
    <p:extLst>
      <p:ext uri="{BB962C8B-B14F-4D97-AF65-F5344CB8AC3E}">
        <p14:creationId xmlns:p14="http://schemas.microsoft.com/office/powerpoint/2010/main" val="223505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 dirty="0"/>
              <a:t>https://</a:t>
            </a:r>
            <a:r>
              <a:rPr lang="en" dirty="0" err="1"/>
              <a:t>www.mdpi.com</a:t>
            </a:r>
            <a:r>
              <a:rPr lang="en"/>
              <a:t>/2075-4418/12/5/1169</a:t>
            </a:r>
            <a:endParaRPr lang="ru-RU"/>
          </a:p>
        </p:txBody>
      </p:sp>
      <p:sp>
        <p:nvSpPr>
          <p:cNvPr id="4" name="Номер слайда 3"/>
          <p:cNvSpPr>
            <a:spLocks noGrp="1"/>
          </p:cNvSpPr>
          <p:nvPr>
            <p:ph type="sldNum" sz="quarter" idx="5"/>
          </p:nvPr>
        </p:nvSpPr>
        <p:spPr/>
        <p:txBody>
          <a:bodyPr/>
          <a:lstStyle/>
          <a:p>
            <a:fld id="{2EB77CF9-9242-BD40-9691-41B37E94EA4F}" type="slidenum">
              <a:rPr lang="ru-RU" smtClean="0"/>
              <a:t>17</a:t>
            </a:fld>
            <a:endParaRPr lang="ru-RU"/>
          </a:p>
        </p:txBody>
      </p:sp>
    </p:spTree>
    <p:extLst>
      <p:ext uri="{BB962C8B-B14F-4D97-AF65-F5344CB8AC3E}">
        <p14:creationId xmlns:p14="http://schemas.microsoft.com/office/powerpoint/2010/main" val="367752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75DA236-F4B2-4050-B477-1F6B0497CE68}" type="slidenum">
              <a:rPr lang="ru-RU" smtClean="0"/>
              <a:t>19</a:t>
            </a:fld>
            <a:endParaRPr lang="ru-RU"/>
          </a:p>
        </p:txBody>
      </p:sp>
    </p:spTree>
    <p:extLst>
      <p:ext uri="{BB962C8B-B14F-4D97-AF65-F5344CB8AC3E}">
        <p14:creationId xmlns:p14="http://schemas.microsoft.com/office/powerpoint/2010/main" val="319269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6473"/>
          </a:xfrm>
        </p:spPr>
        <p:txBody>
          <a:bodyPr>
            <a:normAutofit fontScale="87500"/>
          </a:bodyPr>
          <a:lstStyle/>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kumimoji="0" lang="ru" sz="700" b="0" i="0" u="none" strike="noStrike" kern="1200" cap="none" spc="0" normalizeH="0" baseline="0" noProof="0" dirty="0">
                <a:uLnTx/>
                <a:uFillTx/>
                <a:latin typeface="Calibri"/>
                <a:ea typeface="+mn-ea"/>
                <a:cs typeface="+mn-cs"/>
              </a:rPr>
              <a:t>МДД — это дегенеративное и смертельное нейромышечное заболевание, которое развивается в результате утраты функционального дистрофина в скелетных мышцах</a:t>
            </a:r>
            <a:r>
              <a:rPr kumimoji="0" lang="ru" sz="700" b="0" i="0" u="none" strike="noStrike" kern="1200" cap="none" spc="0" normalizeH="0" baseline="30000" noProof="0" dirty="0">
                <a:uLnTx/>
                <a:uFillTx/>
                <a:latin typeface="Calibri"/>
                <a:ea typeface="+mn-ea"/>
                <a:cs typeface="+mn-cs"/>
              </a:rPr>
              <a:t>1, 2</a:t>
            </a:r>
            <a:r>
              <a:rPr kumimoji="0" lang="ru" sz="700" b="0" i="0" u="none" strike="noStrike" kern="1200" cap="none" spc="0" normalizeH="0" baseline="0" noProof="0" dirty="0">
                <a:uLnTx/>
                <a:uFillTx/>
                <a:latin typeface="Calibri"/>
                <a:ea typeface="+mn-ea"/>
                <a:cs typeface="+mn-cs"/>
              </a:rPr>
              <a:t>.</a:t>
            </a:r>
          </a:p>
          <a:p>
            <a:pPr marL="628650" marR="0" lvl="1" indent="-1714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a:rPr kumimoji="0" lang="ru" sz="700" b="0" i="0" u="none" strike="noStrike" kern="1200" cap="none" spc="0" normalizeH="0" baseline="0" noProof="0" dirty="0">
                <a:uLnTx/>
                <a:uFillTx/>
                <a:latin typeface="Calibri"/>
                <a:ea typeface="+mn-ea"/>
                <a:cs typeface="+mn-cs"/>
              </a:rPr>
              <a:t>Симптомы заболевания включают мышечную слабость с гипертрофией икроножных мышц, соответствующую задержку моторного развития, потерю способности передвигаться и нарушение дыхания</a:t>
            </a:r>
            <a:r>
              <a:rPr kumimoji="0" lang="ru" sz="700" b="0" i="0" u="none" strike="noStrike" kern="1200" cap="none" spc="0" normalizeH="0" baseline="30000" noProof="0" dirty="0">
                <a:uLnTx/>
                <a:uFillTx/>
                <a:latin typeface="Calibri"/>
                <a:ea typeface="+mn-ea"/>
                <a:cs typeface="+mn-cs"/>
              </a:rPr>
              <a:t>1</a:t>
            </a:r>
            <a:r>
              <a:rPr kumimoji="0" lang="ru" sz="700" b="0" i="0" u="none" strike="noStrike" kern="1200" cap="none" spc="0" normalizeH="0" baseline="0" noProof="0" dirty="0">
                <a:uLnTx/>
                <a:uFillTx/>
                <a:latin typeface="Calibri"/>
                <a:ea typeface="+mn-ea"/>
                <a:cs typeface="+mn-cs"/>
              </a:rPr>
              <a:t>.</a:t>
            </a:r>
          </a:p>
          <a:p>
            <a:pPr marL="628650" marR="0" lvl="1" indent="-1714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a:rPr kumimoji="0" lang="ru" sz="700" b="0" i="0" u="none" strike="noStrike" kern="1200" cap="none" spc="0" normalizeH="0" baseline="0" noProof="0" dirty="0">
                <a:uLnTx/>
                <a:uFillTx/>
                <a:latin typeface="Calibri"/>
                <a:ea typeface="+mn-ea"/>
                <a:cs typeface="+mn-cs"/>
              </a:rPr>
              <a:t>Прогрессирующая потеря мышечной массы у пациентов с МДД может привести к необходимости использования инвалидной коляски примерно с 7 лет и смерти в возрасте до 20 лет</a:t>
            </a:r>
            <a:r>
              <a:rPr kumimoji="0" lang="ru" sz="700" b="0" i="0" u="none" strike="noStrike" kern="1200" cap="none" spc="0" normalizeH="0" baseline="30000" noProof="0" dirty="0">
                <a:uLnTx/>
                <a:uFillTx/>
                <a:latin typeface="Calibri"/>
                <a:ea typeface="+mn-ea"/>
                <a:cs typeface="+mn-cs"/>
              </a:rPr>
              <a:t>6</a:t>
            </a:r>
            <a:r>
              <a:rPr kumimoji="0" lang="ru" sz="700" b="0" i="0" u="none" strike="noStrike" kern="1200" cap="none" spc="0" normalizeH="0" baseline="0" noProof="0" dirty="0">
                <a:uLnTx/>
                <a:uFillTx/>
                <a:latin typeface="Calibri"/>
                <a:ea typeface="+mn-ea"/>
                <a:cs typeface="+mn-cs"/>
              </a:rPr>
              <a:t>. </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kumimoji="0" lang="ru" sz="700" b="0" i="0" u="none" strike="noStrike" kern="1200" cap="none" spc="0" normalizeH="0" baseline="0" noProof="0" dirty="0">
                <a:uLnTx/>
                <a:uFillTx/>
                <a:latin typeface="Calibri"/>
                <a:ea typeface="+mn-ea"/>
                <a:cs typeface="+mn-cs"/>
              </a:rPr>
              <a:t>Клинические проявления МДД, обусловленные нехваткой дистрофина, появляются в раннем возрасте</a:t>
            </a:r>
            <a:r>
              <a:rPr kumimoji="0" lang="ru" sz="700" b="0" i="0" u="none" strike="noStrike" kern="1200" cap="none" spc="0" normalizeH="0" baseline="30000" noProof="0" dirty="0">
                <a:uLnTx/>
                <a:uFillTx/>
                <a:latin typeface="Calibri"/>
                <a:ea typeface="+mn-ea"/>
                <a:cs typeface="+mn-cs"/>
              </a:rPr>
              <a:t>2, 7</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kumimoji="0" lang="ru" sz="700" b="0" i="0" u="none" strike="noStrike" kern="1200" cap="none" spc="0" normalizeH="0" baseline="0" noProof="0" dirty="0">
                <a:uLnTx/>
                <a:uFillTx/>
                <a:latin typeface="Calibri"/>
                <a:ea typeface="+mn-ea"/>
                <a:cs typeface="+mn-cs"/>
              </a:rPr>
              <a:t>В возрасте 0–4 лет наблюдаются такие симптомы, как воспаление вскоре после рождения, мышечный фиброз в возрасте до 1 года, задержка моторного развития и другие задержки в развитии</a:t>
            </a:r>
            <a:br>
              <a:rPr kumimoji="0" lang="ru" sz="700" b="0" i="0" u="none" strike="noStrike" kern="1200" cap="none" spc="0" normalizeH="0" baseline="0" noProof="0" dirty="0">
                <a:uLnTx/>
                <a:uFillTx/>
                <a:latin typeface="Calibri"/>
                <a:ea typeface="+mn-ea"/>
                <a:cs typeface="+mn-cs"/>
              </a:rPr>
            </a:br>
            <a:r>
              <a:rPr kumimoji="0" lang="ru" sz="700" b="0" i="0" u="none" strike="noStrike" kern="1200" cap="none" spc="0" normalizeH="0" baseline="0" noProof="0" dirty="0">
                <a:uLnTx/>
                <a:uFillTx/>
                <a:latin typeface="Calibri"/>
                <a:ea typeface="+mn-ea"/>
                <a:cs typeface="+mn-cs"/>
              </a:rPr>
              <a:t> (например, задержка речевого развития)</a:t>
            </a:r>
            <a:r>
              <a:rPr kumimoji="0" lang="ru" sz="700" b="0" i="0" u="none" strike="noStrike" kern="1200" cap="none" spc="0" normalizeH="0" baseline="30000" noProof="0" dirty="0">
                <a:uLnTx/>
                <a:uFillTx/>
                <a:latin typeface="Calibri"/>
                <a:ea typeface="+mn-ea"/>
                <a:cs typeface="+mn-cs"/>
              </a:rPr>
              <a:t>2, 8–11</a:t>
            </a:r>
            <a:r>
              <a:rPr kumimoji="0" lang="ru" sz="700" b="0" i="0" u="none" strike="noStrike" kern="1200" cap="none" spc="0" normalizeH="0" baseline="0" noProof="0" dirty="0">
                <a:uLnTx/>
                <a:uFillTx/>
                <a:latin typeface="Calibri"/>
                <a:ea typeface="+mn-ea"/>
                <a:cs typeface="+mn-cs"/>
              </a:rPr>
              <a:t>.</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kumimoji="0" lang="ru" sz="700" b="0" i="0" u="none" strike="noStrike" kern="1200" cap="none" spc="0" normalizeH="0" baseline="0" noProof="0" dirty="0">
                <a:uLnTx/>
                <a:uFillTx/>
                <a:latin typeface="Calibri"/>
                <a:ea typeface="+mn-ea"/>
                <a:cs typeface="+mn-cs"/>
              </a:rPr>
              <a:t>У детей в возрасте 5–7 лет может наблюдаться прогрессирующая мышечная слабость, увеличение икроножных мышц, ходьба на пальцах ног, трудности при вставании из положения лежа на спине и накопление жира в мышцах</a:t>
            </a:r>
            <a:r>
              <a:rPr kumimoji="0" lang="ru" sz="700" b="0" i="0" u="none" strike="noStrike" kern="1200" cap="none" spc="0" normalizeH="0" baseline="30000" noProof="0" dirty="0">
                <a:uLnTx/>
                <a:uFillTx/>
                <a:latin typeface="Calibri"/>
                <a:ea typeface="+mn-ea"/>
                <a:cs typeface="+mn-cs"/>
              </a:rPr>
              <a:t>2, 12–15</a:t>
            </a:r>
            <a:r>
              <a:rPr kumimoji="0" lang="ru" sz="700" b="0" i="0" u="none" strike="noStrike" kern="1200" cap="none" spc="0" normalizeH="0" baseline="0" noProof="0" dirty="0">
                <a:uLnTx/>
                <a:uFillTx/>
                <a:latin typeface="Calibri"/>
                <a:ea typeface="+mn-ea"/>
                <a:cs typeface="+mn-cs"/>
              </a:rPr>
              <a:t>.</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kumimoji="0" lang="ru" sz="700" b="0" i="0" u="none" strike="noStrike" kern="1200" cap="none" spc="0" normalizeH="0" baseline="0" noProof="0" dirty="0">
                <a:uLnTx/>
                <a:uFillTx/>
                <a:latin typeface="Calibri"/>
                <a:ea typeface="+mn-ea"/>
                <a:cs typeface="+mn-cs"/>
              </a:rPr>
              <a:t>У детей в возрасте 8–11 лет может наблюдаться задержка этапов моторного развития, снижение способности ходить и необходимость использования инвалидной коляски время от времени</a:t>
            </a:r>
            <a:r>
              <a:rPr kumimoji="0" lang="ru" sz="700" b="0" i="0" u="none" strike="noStrike" kern="1200" cap="none" spc="0" normalizeH="0" baseline="30000" noProof="0" dirty="0">
                <a:uLnTx/>
                <a:uFillTx/>
                <a:latin typeface="Calibri"/>
                <a:ea typeface="+mn-ea"/>
                <a:cs typeface="+mn-cs"/>
              </a:rPr>
              <a:t>2, 13, 14</a:t>
            </a:r>
            <a:r>
              <a:rPr kumimoji="0" lang="ru" sz="700" b="0" i="0" u="none" strike="noStrike" kern="1200" cap="none" spc="0" normalizeH="0" baseline="0" noProof="0" dirty="0">
                <a:uLnTx/>
                <a:uFillTx/>
                <a:latin typeface="Calibri"/>
                <a:ea typeface="+mn-ea"/>
                <a:cs typeface="+mn-cs"/>
              </a:rPr>
              <a:t>.</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kumimoji="0" lang="ru" sz="700" b="0" i="0" u="none" strike="noStrike" kern="1200" cap="none" spc="0" normalizeH="0" baseline="0" noProof="0" dirty="0">
                <a:uLnTx/>
                <a:uFillTx/>
                <a:latin typeface="Calibri"/>
                <a:ea typeface="+mn-ea"/>
                <a:cs typeface="+mn-cs"/>
              </a:rPr>
              <a:t>В раннем подростковом возрасте может наблюдаться снижение функции верхних конечностей и потеря способности передвигаться, а подростки более старшего возраста могут испытывать снижение дыхательной функции и часто нуждаться в искусственной вентиляции легких, а также могут быть неспособны заниматься повседневной деятельностью</a:t>
            </a:r>
            <a:r>
              <a:rPr kumimoji="0" lang="ru" sz="700" b="0" i="0" u="none" strike="noStrike" kern="1200" cap="none" spc="0" normalizeH="0" baseline="30000" noProof="0" dirty="0">
                <a:uLnTx/>
                <a:uFillTx/>
                <a:latin typeface="Calibri"/>
                <a:ea typeface="+mn-ea"/>
                <a:cs typeface="+mn-cs"/>
              </a:rPr>
              <a:t>2, 13, 14, 16</a:t>
            </a:r>
            <a:r>
              <a:rPr kumimoji="0" lang="ru" sz="700" b="0" i="0" u="none" strike="noStrike" kern="1200" cap="none" spc="0" normalizeH="0" baseline="0" noProof="0" dirty="0">
                <a:uLnTx/>
                <a:uFillTx/>
                <a:latin typeface="Calibri"/>
                <a:ea typeface="+mn-ea"/>
                <a:cs typeface="+mn-cs"/>
              </a:rPr>
              <a:t>.</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kumimoji="0" lang="ru" sz="700" b="0" i="0" u="none" strike="noStrike" kern="1200" cap="none" spc="0" normalizeH="0" baseline="0" noProof="0" dirty="0">
                <a:uLnTx/>
                <a:uFillTx/>
                <a:latin typeface="Calibri"/>
                <a:ea typeface="+mn-ea"/>
                <a:cs typeface="+mn-cs"/>
              </a:rPr>
              <a:t>В позднем подростковом возрасте и после 20 лет у пациентов с МДД часто наблюдается прогрессирующая сердечная дисфункция и сердечная недостаточность, а ожидаемая продолжительность жизни существенно снижена</a:t>
            </a:r>
            <a:r>
              <a:rPr kumimoji="0" lang="ru" sz="700" b="0" i="0" u="none" strike="noStrike" kern="1200" cap="none" spc="0" normalizeH="0" baseline="30000" noProof="0" dirty="0">
                <a:uLnTx/>
                <a:uFillTx/>
                <a:latin typeface="Calibri"/>
                <a:ea typeface="+mn-ea"/>
                <a:cs typeface="+mn-cs"/>
              </a:rPr>
              <a:t>13, 14, 16</a:t>
            </a:r>
            <a:r>
              <a:rPr kumimoji="0" lang="ru" sz="700" b="0" i="0" u="none" strike="noStrike" kern="1200" cap="none" spc="0" normalizeH="0" baseline="0" noProof="0" dirty="0">
                <a:uLnTx/>
                <a:uFillTx/>
                <a:latin typeface="Calibri"/>
                <a:ea typeface="+mn-ea"/>
                <a:cs typeface="+mn-cs"/>
              </a:rPr>
              <a:t>. </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GB" sz="700" b="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ru" sz="700" b="1" i="0" u="none" strike="noStrike" kern="1200" cap="none" spc="0" normalizeH="0" baseline="0" noProof="0" dirty="0">
                <a:uLnTx/>
                <a:uFillTx/>
                <a:latin typeface="Calibri"/>
                <a:ea typeface="+mn-ea"/>
                <a:cs typeface="+mn-cs"/>
              </a:rPr>
              <a:t>Список литературы:</a:t>
            </a:r>
            <a:endParaRPr kumimoji="0" lang="en-GB" sz="700" b="0" i="0" u="none" strike="noStrike" kern="1200" cap="none" spc="0" normalizeH="0" baseline="0" noProof="0" dirty="0">
              <a:ln>
                <a:noFill/>
              </a:ln>
              <a:effectLst/>
              <a:uLnTx/>
              <a:uFillTx/>
              <a:ea typeface="+mn-ea"/>
              <a:cs typeface="+mn-cs"/>
            </a:endParaRPr>
          </a:p>
          <a:p>
            <a:pPr marL="228600" marR="0" lvl="0" indent="-228600" algn="l" defTabSz="914400" rtl="0" eaLnBrk="1" fontAlgn="auto" latinLnBrk="0" hangingPunct="1">
              <a:lnSpc>
                <a:spcPct val="100000"/>
              </a:lnSpc>
              <a:spcBef>
                <a:spcPct val="0"/>
              </a:spcBef>
              <a:spcAft>
                <a:spcPct val="0"/>
              </a:spcAft>
              <a:buClrTx/>
              <a:buSzTx/>
              <a:buFontTx/>
              <a:buAutoNum type="arabicPeriod"/>
              <a:defRPr/>
            </a:pPr>
            <a:r>
              <a:rPr kumimoji="0" lang="ru" sz="700" b="0" i="0" u="none" strike="noStrike" kern="1200" cap="none" spc="0" normalizeH="0" baseline="0" noProof="0" dirty="0">
                <a:uLnTx/>
                <a:uFillTx/>
                <a:latin typeface="Calibri"/>
                <a:ea typeface="+mn-ea"/>
                <a:cs typeface="Arial"/>
              </a:rPr>
              <a:t>Darras BT, et al. 2000 Sep 5 [Updated 2018 Apr 26]. In: Adam MP, Ardinger HH, Pagon RA, et al., editors. GeneReviews® [Internet]. Seattle (WA): University of Washington, Seattle; 1993-2021.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Birnkrant DJ, Bushby K, Bann CM, et al. Diagnosis and management of Duchenne muscular dystrophy, part 1: diagnosis, and neuromuscular, rehabilitation, endocrine, and gastrointestinal and nutritional management. </a:t>
            </a:r>
            <a:r>
              <a:rPr kumimoji="0" lang="ru" sz="700" b="0" i="1" u="none" strike="noStrike" kern="1200" cap="none" spc="0" normalizeH="0" baseline="0" noProof="0" dirty="0">
                <a:uLnTx/>
                <a:uFillTx/>
                <a:latin typeface="Calibri"/>
                <a:ea typeface="+mn-ea"/>
                <a:cs typeface="+mn-cs"/>
              </a:rPr>
              <a:t>Lancet Neurol</a:t>
            </a:r>
            <a:r>
              <a:rPr kumimoji="0" lang="ru" sz="700" b="0" i="0" u="none" strike="noStrike" kern="1200" cap="none" spc="0" normalizeH="0" baseline="0" noProof="0" dirty="0">
                <a:uLnTx/>
                <a:uFillTx/>
                <a:latin typeface="Calibri"/>
                <a:ea typeface="+mn-ea"/>
                <a:cs typeface="+mn-cs"/>
              </a:rPr>
              <a:t>. 2018;17(3):251-267.</a:t>
            </a:r>
          </a:p>
          <a:p>
            <a:pPr marL="228600" marR="0" lvl="0" indent="-228600" algn="l" defTabSz="914400" rtl="0" eaLnBrk="1" fontAlgn="auto" latinLnBrk="0" hangingPunct="1">
              <a:lnSpc>
                <a:spcPct val="100000"/>
              </a:lnSpc>
              <a:spcBef>
                <a:spcPct val="0"/>
              </a:spcBef>
              <a:spcAft>
                <a:spcPct val="0"/>
              </a:spcAft>
              <a:buClrTx/>
              <a:buSzTx/>
              <a:buFontTx/>
              <a:buAutoNum type="arabicPeriod"/>
              <a:defRPr/>
            </a:pPr>
            <a:r>
              <a:rPr kumimoji="0" lang="ru" sz="700" b="0" i="0" u="none" strike="noStrike" kern="1200" cap="none" spc="0" normalizeH="0" baseline="0" noProof="0" dirty="0">
                <a:uLnTx/>
                <a:uFillTx/>
                <a:latin typeface="Calibri"/>
                <a:ea typeface="+mn-ea"/>
                <a:cs typeface="+mn-cs"/>
              </a:rPr>
              <a:t>Emery AE. The muscular dystrophies. </a:t>
            </a:r>
            <a:r>
              <a:rPr kumimoji="0" lang="ru" sz="700" b="0" i="1" u="none" strike="noStrike" kern="1200" cap="none" spc="0" normalizeH="0" baseline="0" noProof="0" dirty="0">
                <a:uLnTx/>
                <a:uFillTx/>
                <a:latin typeface="Calibri"/>
                <a:ea typeface="+mn-ea"/>
                <a:cs typeface="+mn-cs"/>
              </a:rPr>
              <a:t>Lancet</a:t>
            </a:r>
            <a:r>
              <a:rPr kumimoji="0" lang="ru" sz="700" b="0" i="0" u="none" strike="noStrike" kern="1200" cap="none" spc="0" normalizeH="0" baseline="0" noProof="0" dirty="0">
                <a:uLnTx/>
                <a:uFillTx/>
                <a:latin typeface="Calibri"/>
                <a:ea typeface="+mn-ea"/>
                <a:cs typeface="+mn-cs"/>
              </a:rPr>
              <a:t>. 2002;359:687-695.</a:t>
            </a:r>
          </a:p>
          <a:p>
            <a:pPr marL="228600" marR="0" lvl="0" indent="-228600" algn="l" defTabSz="914400" rtl="0" eaLnBrk="1" fontAlgn="auto" latinLnBrk="0" hangingPunct="1">
              <a:lnSpc>
                <a:spcPct val="100000"/>
              </a:lnSpc>
              <a:spcBef>
                <a:spcPct val="0"/>
              </a:spcBef>
              <a:spcAft>
                <a:spcPct val="0"/>
              </a:spcAft>
              <a:buClrTx/>
              <a:buSzTx/>
              <a:buFontTx/>
              <a:buAutoNum type="arabicPeriod"/>
              <a:defRPr/>
            </a:pPr>
            <a:r>
              <a:rPr kumimoji="0" lang="ru" sz="700" b="0" i="0" u="none" strike="noStrike" kern="1200" cap="none" spc="0" normalizeH="0" baseline="0" noProof="0" dirty="0">
                <a:uLnTx/>
                <a:uFillTx/>
                <a:latin typeface="Calibri"/>
                <a:ea typeface="+mn-ea"/>
                <a:cs typeface="Arial"/>
              </a:rPr>
              <a:t>Jeppesen J, Green A, Steffensen BF, Rahbek R. The Duchenne muscular dystrophy population in Denmark, 1977-2001: prevalence, incidence and survival in relation to the introduction of ventilator use. </a:t>
            </a:r>
            <a:r>
              <a:rPr kumimoji="0" lang="ru" sz="700" b="0" i="1" u="none" strike="noStrike" kern="1200" cap="none" spc="0" normalizeH="0" baseline="0" noProof="0" dirty="0">
                <a:uLnTx/>
                <a:uFillTx/>
                <a:latin typeface="Calibri"/>
                <a:ea typeface="+mn-ea"/>
                <a:cs typeface="Arial"/>
              </a:rPr>
              <a:t>Neuromuscul Disord</a:t>
            </a:r>
            <a:r>
              <a:rPr kumimoji="0" lang="ru" sz="700" b="0" i="0" u="none" strike="noStrike" kern="1200" cap="none" spc="0" normalizeH="0" baseline="0" noProof="0" dirty="0">
                <a:uLnTx/>
                <a:uFillTx/>
                <a:latin typeface="Calibri"/>
                <a:ea typeface="+mn-ea"/>
                <a:cs typeface="Arial"/>
              </a:rPr>
              <a:t>. 2003;(13):804-812. </a:t>
            </a:r>
          </a:p>
          <a:p>
            <a:pPr marL="228600" marR="0" lvl="0" indent="-228600" algn="l" defTabSz="914400" rtl="0" eaLnBrk="1" fontAlgn="auto" latinLnBrk="0" hangingPunct="1">
              <a:lnSpc>
                <a:spcPct val="100000"/>
              </a:lnSpc>
              <a:spcBef>
                <a:spcPct val="0"/>
              </a:spcBef>
              <a:spcAft>
                <a:spcPct val="0"/>
              </a:spcAft>
              <a:buClrTx/>
              <a:buSzTx/>
              <a:buFontTx/>
              <a:buAutoNum type="arabicPeriod"/>
              <a:defRPr/>
            </a:pPr>
            <a:r>
              <a:rPr kumimoji="0" lang="ru" sz="700" b="0" i="0" u="none" strike="noStrike" kern="1200" cap="none" spc="0" normalizeH="0" baseline="0" noProof="0" dirty="0">
                <a:uLnTx/>
                <a:uFillTx/>
                <a:latin typeface="Calibri"/>
                <a:ea typeface="+mn-ea"/>
                <a:cs typeface="Arial"/>
              </a:rPr>
              <a:t>Norwood FLM, Harling C, Chinnery PF, et al. Prevalence of genetic muscle disease in Northern England: in-depth analysis of a muscle clinic population. </a:t>
            </a:r>
            <a:r>
              <a:rPr kumimoji="0" lang="ru" sz="700" b="0" i="1" u="none" strike="noStrike" kern="1200" cap="none" spc="0" normalizeH="0" baseline="0" noProof="0" dirty="0">
                <a:uLnTx/>
                <a:uFillTx/>
                <a:latin typeface="Calibri"/>
                <a:ea typeface="+mn-ea"/>
                <a:cs typeface="Arial"/>
              </a:rPr>
              <a:t>Brain</a:t>
            </a:r>
            <a:r>
              <a:rPr kumimoji="0" lang="ru" sz="700" b="0" i="0" u="none" strike="noStrike" kern="1200" cap="none" spc="0" normalizeH="0" baseline="0" noProof="0" dirty="0">
                <a:uLnTx/>
                <a:uFillTx/>
                <a:latin typeface="Calibri"/>
                <a:ea typeface="+mn-ea"/>
                <a:cs typeface="Arial"/>
              </a:rPr>
              <a:t>. 2009;132(0 11): 3175-3186. </a:t>
            </a:r>
            <a:endParaRPr lang="en-US" sz="700" dirty="0">
              <a:cs typeface="Arial" panose="020B0604020202020204" pitchFamily="34" charset="0"/>
            </a:endParaRPr>
          </a:p>
          <a:p>
            <a:pPr marL="228600" marR="0" lvl="0" indent="-228600" algn="l" defTabSz="914400" rtl="0" eaLnBrk="1" fontAlgn="auto" latinLnBrk="0" hangingPunct="1">
              <a:lnSpc>
                <a:spcPct val="100000"/>
              </a:lnSpc>
              <a:spcBef>
                <a:spcPct val="0"/>
              </a:spcBef>
              <a:spcAft>
                <a:spcPct val="0"/>
              </a:spcAft>
              <a:buClrTx/>
              <a:buSzTx/>
              <a:buFontTx/>
              <a:buAutoNum type="arabicPeriod"/>
              <a:defRPr/>
            </a:pPr>
            <a:r>
              <a:rPr kumimoji="0" lang="ru" sz="700" b="0" i="0" u="none" strike="noStrike" kern="1200" cap="none" spc="0" normalizeH="0" baseline="0" noProof="0" dirty="0">
                <a:uLnTx/>
                <a:uFillTx/>
                <a:latin typeface="Calibri"/>
                <a:ea typeface="+mn-ea"/>
                <a:cs typeface="Arial"/>
              </a:rPr>
              <a:t>Nicholson LV, Johnson MA, Bushby KM, et al. Integrated study of 100 patients with Xp21 linked muscular dystrophy using clinical, genetic, immunochemical, and histopathological data. Part 1. Trends across the clinical groups. </a:t>
            </a:r>
            <a:r>
              <a:rPr kumimoji="0" lang="ru" sz="700" b="0" i="1" u="none" strike="noStrike" kern="1200" cap="none" spc="0" normalizeH="0" baseline="0" noProof="0" dirty="0">
                <a:uLnTx/>
                <a:uFillTx/>
                <a:latin typeface="Calibri"/>
                <a:ea typeface="+mn-ea"/>
                <a:cs typeface="Arial"/>
              </a:rPr>
              <a:t>J Med Genet</a:t>
            </a:r>
            <a:r>
              <a:rPr kumimoji="0" lang="ru" sz="700" b="0" i="0" u="none" strike="noStrike" kern="1200" cap="none" spc="0" normalizeH="0" baseline="0" noProof="0" dirty="0">
                <a:uLnTx/>
                <a:uFillTx/>
                <a:latin typeface="Calibri"/>
                <a:ea typeface="+mn-ea"/>
                <a:cs typeface="Arial"/>
              </a:rPr>
              <a:t>. 1993;30(9):728-736.</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Aartsma-Rus A, Ginjaar JB, Bushby K. The importance of genetic diagnosis for Duchenne muscular dystrophy. </a:t>
            </a:r>
            <a:r>
              <a:rPr kumimoji="0" lang="ru" sz="700" b="0" i="1" u="none" strike="noStrike" kern="1200" cap="none" spc="0" normalizeH="0" baseline="0" noProof="0" dirty="0">
                <a:uLnTx/>
                <a:uFillTx/>
                <a:latin typeface="Calibri"/>
                <a:ea typeface="+mn-ea"/>
                <a:cs typeface="+mn-cs"/>
              </a:rPr>
              <a:t>J Med Genet</a:t>
            </a:r>
            <a:r>
              <a:rPr kumimoji="0" lang="ru" sz="700" b="0" i="0" u="none" strike="noStrike" kern="1200" cap="none" spc="0" normalizeH="0" baseline="0" noProof="0" dirty="0">
                <a:uLnTx/>
                <a:uFillTx/>
                <a:latin typeface="Calibri"/>
                <a:ea typeface="+mn-ea"/>
                <a:cs typeface="+mn-cs"/>
              </a:rPr>
              <a:t>. 2016;53:145-151.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Chen YW, Nagaraju K, Bakay M, et al. Early onset of inflammation and later involvement of TGFbeta in Duchenne muscular dystrophy. </a:t>
            </a:r>
            <a:r>
              <a:rPr kumimoji="0" lang="ru" sz="700" b="0" i="1" u="none" strike="noStrike" kern="1200" cap="none" spc="0" normalizeH="0" baseline="0" noProof="0" dirty="0">
                <a:uLnTx/>
                <a:uFillTx/>
                <a:latin typeface="Calibri"/>
                <a:ea typeface="+mn-ea"/>
                <a:cs typeface="+mn-cs"/>
              </a:rPr>
              <a:t>Neurology</a:t>
            </a:r>
            <a:r>
              <a:rPr kumimoji="0" lang="ru" sz="700" b="0" i="0" u="none" strike="noStrike" kern="1200" cap="none" spc="0" normalizeH="0" baseline="0" noProof="0" dirty="0">
                <a:uLnTx/>
                <a:uFillTx/>
                <a:latin typeface="Calibri"/>
                <a:ea typeface="+mn-ea"/>
                <a:cs typeface="+mn-cs"/>
              </a:rPr>
              <a:t>. 2005;65:826-834.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Peverelli L, Testolin S, Villa, et al. Histologic muscular history in steroid-treated and untreated patients with Duchenne dystrophy. </a:t>
            </a:r>
            <a:r>
              <a:rPr kumimoji="0" lang="ru" sz="700" b="0" i="1" u="none" strike="noStrike" kern="1200" cap="none" spc="0" normalizeH="0" baseline="0" noProof="0" dirty="0">
                <a:uLnTx/>
                <a:uFillTx/>
                <a:latin typeface="Calibri"/>
                <a:ea typeface="+mn-ea"/>
                <a:cs typeface="+mn-cs"/>
              </a:rPr>
              <a:t>Neurology</a:t>
            </a:r>
            <a:r>
              <a:rPr kumimoji="0" lang="ru" sz="700" b="0" i="0" u="none" strike="noStrike" kern="1200" cap="none" spc="0" normalizeH="0" baseline="0" noProof="0" dirty="0">
                <a:uLnTx/>
                <a:uFillTx/>
                <a:latin typeface="Calibri"/>
                <a:ea typeface="+mn-ea"/>
                <a:cs typeface="+mn-cs"/>
              </a:rPr>
              <a:t>. 2015;85:1886-1893.</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Lurio JG, Peay HL, Mathews KD. Recognition and management of motor delay and muscle weakness in children. </a:t>
            </a:r>
            <a:r>
              <a:rPr kumimoji="0" lang="ru" sz="700" b="0" i="1" u="none" strike="noStrike" kern="1200" cap="none" spc="0" normalizeH="0" baseline="0" noProof="0" dirty="0">
                <a:uLnTx/>
                <a:uFillTx/>
                <a:latin typeface="Calibri"/>
                <a:ea typeface="+mn-ea"/>
                <a:cs typeface="+mn-cs"/>
              </a:rPr>
              <a:t>Am Fam Physician</a:t>
            </a:r>
            <a:r>
              <a:rPr kumimoji="0" lang="ru" sz="700" b="0" i="0" u="none" strike="noStrike" kern="1200" cap="none" spc="0" normalizeH="0" baseline="0" noProof="0" dirty="0">
                <a:uLnTx/>
                <a:uFillTx/>
                <a:latin typeface="Calibri"/>
                <a:ea typeface="+mn-ea"/>
                <a:cs typeface="+mn-cs"/>
              </a:rPr>
              <a:t>. 2015;91(1):38-44.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Cyrulnik, Fee RJ, De Vivo DC, et al. Delayed developmental language milestones in children with Duchenne's muscular dystrophy. </a:t>
            </a:r>
            <a:r>
              <a:rPr kumimoji="0" lang="ru" sz="700" b="0" i="1" u="none" strike="noStrike" kern="1200" cap="none" spc="0" normalizeH="0" baseline="0" noProof="0" dirty="0">
                <a:uLnTx/>
                <a:uFillTx/>
                <a:latin typeface="Calibri"/>
                <a:ea typeface="+mn-ea"/>
                <a:cs typeface="+mn-cs"/>
              </a:rPr>
              <a:t>J Pediatr</a:t>
            </a:r>
            <a:r>
              <a:rPr kumimoji="0" lang="ru" sz="700" b="0" i="0" u="none" strike="noStrike" kern="1200" cap="none" spc="0" normalizeH="0" baseline="0" noProof="0" dirty="0">
                <a:uLnTx/>
                <a:uFillTx/>
                <a:latin typeface="Calibri"/>
                <a:ea typeface="+mn-ea"/>
                <a:cs typeface="+mn-cs"/>
              </a:rPr>
              <a:t>. 2007;150(5):474-478.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Klingler W, Jurkat-Rott K, Lehmann-Horn F, Schleip R. The role of fibrosis in Duchenne muscular dystrophy. </a:t>
            </a:r>
            <a:r>
              <a:rPr kumimoji="0" lang="ru" sz="700" b="0" i="1" u="none" strike="noStrike" kern="1200" cap="none" spc="0" normalizeH="0" baseline="0" noProof="0" dirty="0">
                <a:uLnTx/>
                <a:uFillTx/>
                <a:latin typeface="Calibri"/>
                <a:ea typeface="+mn-ea"/>
                <a:cs typeface="+mn-cs"/>
              </a:rPr>
              <a:t>Acta Myol</a:t>
            </a:r>
            <a:r>
              <a:rPr kumimoji="0" lang="ru" sz="700" b="0" i="0" u="none" strike="noStrike" kern="1200" cap="none" spc="0" normalizeH="0" baseline="0" noProof="0" dirty="0">
                <a:uLnTx/>
                <a:uFillTx/>
                <a:latin typeface="Calibri"/>
                <a:ea typeface="+mn-ea"/>
                <a:cs typeface="+mn-cs"/>
              </a:rPr>
              <a:t>. 2012;31:184-195.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Emery AEH. The muscular dystrophies. </a:t>
            </a:r>
            <a:r>
              <a:rPr kumimoji="0" lang="ru" sz="700" b="0" i="1" u="none" strike="noStrike" kern="1200" cap="none" spc="0" normalizeH="0" baseline="0" noProof="0" dirty="0">
                <a:uLnTx/>
                <a:uFillTx/>
                <a:latin typeface="Calibri"/>
                <a:ea typeface="+mn-ea"/>
                <a:cs typeface="+mn-cs"/>
              </a:rPr>
              <a:t>Lancet</a:t>
            </a:r>
            <a:r>
              <a:rPr kumimoji="0" lang="ru" sz="700" b="0" i="0" u="none" strike="noStrike" kern="1200" cap="none" spc="0" normalizeH="0" baseline="0" noProof="0" dirty="0">
                <a:uLnTx/>
                <a:uFillTx/>
                <a:latin typeface="Calibri"/>
                <a:ea typeface="+mn-ea"/>
                <a:cs typeface="+mn-cs"/>
              </a:rPr>
              <a:t>. 2002;359:687-695.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Niks EH, Aartsma-Rus A. Exon skipping: A first in class strategy for Duchenne muscular dystrophy. </a:t>
            </a:r>
            <a:r>
              <a:rPr kumimoji="0" lang="ru" sz="700" b="0" i="1" u="none" strike="noStrike" kern="1200" cap="none" spc="0" normalizeH="0" baseline="0" noProof="0" dirty="0">
                <a:uLnTx/>
                <a:uFillTx/>
                <a:latin typeface="Calibri"/>
                <a:ea typeface="+mn-ea"/>
                <a:cs typeface="+mn-cs"/>
              </a:rPr>
              <a:t>Expert Opin Biol Ther</a:t>
            </a:r>
            <a:r>
              <a:rPr kumimoji="0" lang="ru" sz="700" b="0" i="0" u="none" strike="noStrike" kern="1200" cap="none" spc="0" normalizeH="0" baseline="0" noProof="0" dirty="0">
                <a:uLnTx/>
                <a:uFillTx/>
                <a:latin typeface="Calibri"/>
                <a:ea typeface="+mn-ea"/>
                <a:cs typeface="+mn-cs"/>
              </a:rPr>
              <a:t>. 2017;17:225-236.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Willcocks RJ, Rooney WD, Triplett WT, et al. Multicenter prospective longitudinal study of magnetic resonance biomarkers in a large Duchenne muscular dystrophy cohort. </a:t>
            </a:r>
            <a:r>
              <a:rPr kumimoji="0" lang="ru" sz="700" b="0" i="1" u="none" strike="noStrike" kern="1200" cap="none" spc="0" normalizeH="0" baseline="0" noProof="0" dirty="0">
                <a:uLnTx/>
                <a:uFillTx/>
                <a:latin typeface="Calibri"/>
                <a:ea typeface="+mn-ea"/>
                <a:cs typeface="+mn-cs"/>
              </a:rPr>
              <a:t>Ann Neurol</a:t>
            </a:r>
            <a:r>
              <a:rPr kumimoji="0" lang="ru" sz="700" b="0" i="0" u="none" strike="noStrike" kern="1200" cap="none" spc="0" normalizeH="0" baseline="0" noProof="0" dirty="0">
                <a:uLnTx/>
                <a:uFillTx/>
                <a:latin typeface="Calibri"/>
                <a:ea typeface="+mn-ea"/>
                <a:cs typeface="+mn-cs"/>
              </a:rPr>
              <a:t>. 2016;79:535-547. </a:t>
            </a:r>
          </a:p>
          <a:p>
            <a:pPr marL="228600" indent="-228600" rtl="0">
              <a:buFontTx/>
              <a:buAutoNum type="arabicPeriod"/>
              <a:defRPr/>
            </a:pPr>
            <a:r>
              <a:rPr kumimoji="0" lang="ru" sz="700" b="0" i="0" u="none" strike="noStrike" kern="1200" cap="none" spc="0" normalizeH="0" baseline="0" noProof="0" dirty="0">
                <a:uLnTx/>
                <a:uFillTx/>
                <a:latin typeface="Calibri"/>
                <a:ea typeface="+mn-ea"/>
                <a:cs typeface="+mn-cs"/>
              </a:rPr>
              <a:t>Birnkrant DJ, Bushby K, Bann CM, et al. Diagnosis and management of Duchenne muscular dystrophy, part 2: respiratory, cardiac, bone health, and orthopaedic management. </a:t>
            </a:r>
            <a:r>
              <a:rPr kumimoji="0" lang="ru" sz="700" b="0" i="1" u="none" strike="noStrike" kern="1200" cap="none" spc="0" normalizeH="0" baseline="0" noProof="0" dirty="0">
                <a:uLnTx/>
                <a:uFillTx/>
                <a:latin typeface="Calibri"/>
                <a:ea typeface="+mn-ea"/>
                <a:cs typeface="+mn-cs"/>
              </a:rPr>
              <a:t>Lancet Neurol</a:t>
            </a:r>
            <a:r>
              <a:rPr kumimoji="0" lang="ru" sz="700" b="0" i="0" u="none" strike="noStrike" kern="1200" cap="none" spc="0" normalizeH="0" baseline="0" noProof="0" dirty="0">
                <a:uLnTx/>
                <a:uFillTx/>
                <a:latin typeface="Calibri"/>
                <a:ea typeface="+mn-ea"/>
                <a:cs typeface="+mn-cs"/>
              </a:rPr>
              <a:t>. 2018;17(4):347-361.</a:t>
            </a:r>
          </a:p>
        </p:txBody>
      </p:sp>
      <p:sp>
        <p:nvSpPr>
          <p:cNvPr id="5" name="Footer Placeholder 4"/>
          <p:cNvSpPr>
            <a:spLocks noGrp="1"/>
          </p:cNvSpPr>
          <p:nvPr>
            <p:ph type="ftr" sz="quarter" idx="11"/>
          </p:nvPr>
        </p:nvSpPr>
        <p:spPr>
          <a:xfrm>
            <a:off x="0" y="8860470"/>
            <a:ext cx="2971800" cy="283530"/>
          </a:xfrm>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4A1EFEBE-0A84-F045-BB83-DF8DB3022E0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119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B32E68-8639-E023-3297-DF3B17C6F19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F9E1356-65E5-481A-649D-CBC77760A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0874D9F-4A34-0EEF-FD57-152B3DEDA297}"/>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5" name="Нижний колонтитул 4">
            <a:extLst>
              <a:ext uri="{FF2B5EF4-FFF2-40B4-BE49-F238E27FC236}">
                <a16:creationId xmlns:a16="http://schemas.microsoft.com/office/drawing/2014/main" id="{0180C145-A68A-A24F-0288-8BCAF9AEFC3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102BE9C-DF4A-A87E-D15A-B221423E27A1}"/>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96847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953A2-E50F-6115-1789-42AAFF2FDF8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BC4EB91-D02B-9710-33B3-167795FD79E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F68CB9-AD47-EACA-79A1-672468D42FA1}"/>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5" name="Нижний колонтитул 4">
            <a:extLst>
              <a:ext uri="{FF2B5EF4-FFF2-40B4-BE49-F238E27FC236}">
                <a16:creationId xmlns:a16="http://schemas.microsoft.com/office/drawing/2014/main" id="{F8049EA0-653A-8359-084E-1DDC068A94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CCF31FD-C792-8DEC-72AE-D510654E9C82}"/>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399900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D6DA804-C73E-970E-8662-E8A2397A26E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2C8951E-D3AA-DFD3-EA34-11D3C2CDF8C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B98919-66B9-4179-00B1-9CDBB80D5C92}"/>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5" name="Нижний колонтитул 4">
            <a:extLst>
              <a:ext uri="{FF2B5EF4-FFF2-40B4-BE49-F238E27FC236}">
                <a16:creationId xmlns:a16="http://schemas.microsoft.com/office/drawing/2014/main" id="{8E124A4A-36D3-814D-CEA8-75C39FA316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3BDF3CF-1F9A-45A4-9435-281678E7C63E}"/>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168322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F94675F-514D-22A6-0445-B9787044E016}"/>
              </a:ext>
            </a:extLst>
          </p:cNvPr>
          <p:cNvSpPr>
            <a:spLocks noGrp="1"/>
          </p:cNvSpPr>
          <p:nvPr>
            <p:ph type="dt" sz="half" idx="10"/>
          </p:nvPr>
        </p:nvSpPr>
        <p:spPr>
          <a:xfrm>
            <a:off x="914400" y="6248400"/>
            <a:ext cx="2540000" cy="457200"/>
          </a:xfrm>
        </p:spPr>
        <p:txBody>
          <a:bodyPr/>
          <a:lstStyle>
            <a:lvl1pPr>
              <a:defRPr/>
            </a:lvl1pPr>
          </a:lstStyle>
          <a:p>
            <a:pPr>
              <a:defRPr/>
            </a:pPr>
            <a:endParaRPr lang="ru-RU"/>
          </a:p>
        </p:txBody>
      </p:sp>
      <p:sp>
        <p:nvSpPr>
          <p:cNvPr id="6" name="Нижний колонтитул 5">
            <a:extLst>
              <a:ext uri="{FF2B5EF4-FFF2-40B4-BE49-F238E27FC236}">
                <a16:creationId xmlns:a16="http://schemas.microsoft.com/office/drawing/2014/main" id="{6501AD2D-98CC-D77F-FAB3-908AEBB6D736}"/>
              </a:ext>
            </a:extLst>
          </p:cNvPr>
          <p:cNvSpPr>
            <a:spLocks noGrp="1"/>
          </p:cNvSpPr>
          <p:nvPr>
            <p:ph type="ftr" sz="quarter" idx="11"/>
          </p:nvPr>
        </p:nvSpPr>
        <p:spPr>
          <a:xfrm>
            <a:off x="4165600" y="6248400"/>
            <a:ext cx="3860800" cy="457200"/>
          </a:xfrm>
        </p:spPr>
        <p:txBody>
          <a:bodyPr/>
          <a:lstStyle>
            <a:lvl1pPr>
              <a:defRPr/>
            </a:lvl1pPr>
          </a:lstStyle>
          <a:p>
            <a:pPr>
              <a:defRPr/>
            </a:pPr>
            <a:endParaRPr lang="ru-RU"/>
          </a:p>
        </p:txBody>
      </p:sp>
      <p:sp>
        <p:nvSpPr>
          <p:cNvPr id="7" name="Номер слайда 6">
            <a:extLst>
              <a:ext uri="{FF2B5EF4-FFF2-40B4-BE49-F238E27FC236}">
                <a16:creationId xmlns:a16="http://schemas.microsoft.com/office/drawing/2014/main" id="{AFE2BB8E-70F2-3504-0FE6-7D37804B90FE}"/>
              </a:ext>
            </a:extLst>
          </p:cNvPr>
          <p:cNvSpPr>
            <a:spLocks noGrp="1"/>
          </p:cNvSpPr>
          <p:nvPr>
            <p:ph type="sldNum" sz="quarter" idx="12"/>
          </p:nvPr>
        </p:nvSpPr>
        <p:spPr>
          <a:xfrm>
            <a:off x="8737600" y="6248400"/>
            <a:ext cx="2540000" cy="457200"/>
          </a:xfrm>
        </p:spPr>
        <p:txBody>
          <a:bodyPr/>
          <a:lstStyle>
            <a:lvl1pPr>
              <a:defRPr/>
            </a:lvl1pPr>
          </a:lstStyle>
          <a:p>
            <a:pPr>
              <a:defRPr/>
            </a:pPr>
            <a:fld id="{C36E9869-9EFF-E84C-865F-536B4EB0268D}" type="slidenum">
              <a:rPr lang="ru-RU"/>
              <a:pPr>
                <a:defRPr/>
              </a:pPr>
              <a:t>‹#›</a:t>
            </a:fld>
            <a:endParaRPr lang="ru-RU"/>
          </a:p>
        </p:txBody>
      </p:sp>
    </p:spTree>
    <p:extLst>
      <p:ext uri="{BB962C8B-B14F-4D97-AF65-F5344CB8AC3E}">
        <p14:creationId xmlns:p14="http://schemas.microsoft.com/office/powerpoint/2010/main" val="199799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261DC1A-9F2C-4D83-BFD6-BB6C53BB5F2D}" type="slidenum">
              <a:rPr lang="en-GB" smtClean="0"/>
              <a:t>‹#›</a:t>
            </a:fld>
            <a:endParaRPr lang="en-GB"/>
          </a:p>
        </p:txBody>
      </p:sp>
      <p:sp>
        <p:nvSpPr>
          <p:cNvPr id="7" name="Text Placeholder 6"/>
          <p:cNvSpPr>
            <a:spLocks noGrp="1"/>
          </p:cNvSpPr>
          <p:nvPr>
            <p:ph type="body" sz="quarter" idx="11"/>
          </p:nvPr>
        </p:nvSpPr>
        <p:spPr>
          <a:xfrm>
            <a:off x="548549" y="847136"/>
            <a:ext cx="11110383" cy="507992"/>
          </a:xfrm>
        </p:spPr>
        <p:txBody>
          <a:bodyPr/>
          <a:lstStyle>
            <a:lvl1pPr>
              <a:defRPr sz="2000" cap="none" spc="-67" baseline="0">
                <a:solidFill>
                  <a:schemeClr val="bg1"/>
                </a:solidFill>
              </a:defRPr>
            </a:lvl1pPr>
          </a:lstStyle>
          <a:p>
            <a:pPr lvl="0"/>
            <a:r>
              <a:rPr lang="en-US"/>
              <a:t>Click to edit Master text styles</a:t>
            </a:r>
          </a:p>
        </p:txBody>
      </p:sp>
      <p:sp>
        <p:nvSpPr>
          <p:cNvPr id="11" name="Text Placeholder 10"/>
          <p:cNvSpPr>
            <a:spLocks noGrp="1"/>
          </p:cNvSpPr>
          <p:nvPr>
            <p:ph type="body" sz="quarter" idx="13"/>
          </p:nvPr>
        </p:nvSpPr>
        <p:spPr>
          <a:xfrm>
            <a:off x="548547" y="1704002"/>
            <a:ext cx="11110052" cy="1169551"/>
          </a:xfrm>
        </p:spPr>
        <p:txBody>
          <a:bodyPr>
            <a:spAutoFit/>
          </a:bodyPr>
          <a:lstStyle>
            <a:lvl3pPr>
              <a:buClr>
                <a:schemeClr val="accent2"/>
              </a:buClr>
              <a:defRPr/>
            </a:lvl3pPr>
            <a:lvl4pPr marL="838179" indent="-355591">
              <a:defRPr/>
            </a:lvl4pPr>
            <a:lvl5pPr marL="1320767" indent="-36829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a:extLst>
              <a:ext uri="{FF2B5EF4-FFF2-40B4-BE49-F238E27FC236}">
                <a16:creationId xmlns:a16="http://schemas.microsoft.com/office/drawing/2014/main" id="{A0B059C7-78FE-4E09-9DE0-1AA5BE1360D2}"/>
              </a:ext>
            </a:extLst>
          </p:cNvPr>
          <p:cNvSpPr>
            <a:spLocks noGrp="1"/>
          </p:cNvSpPr>
          <p:nvPr>
            <p:ph type="body" sz="quarter" idx="12"/>
          </p:nvPr>
        </p:nvSpPr>
        <p:spPr>
          <a:xfrm>
            <a:off x="911294" y="5871400"/>
            <a:ext cx="9481749" cy="341665"/>
          </a:xfrm>
        </p:spPr>
        <p:txBody>
          <a:bodyPr anchor="b"/>
          <a:lstStyle>
            <a:lvl1pPr>
              <a:spcBef>
                <a:spcPct val="0"/>
              </a:spcBef>
              <a:defRPr sz="733"/>
            </a:lvl1pPr>
          </a:lstStyle>
          <a:p>
            <a:pPr lvl="0"/>
            <a:r>
              <a:rPr lang="en-US"/>
              <a:t>Click to edit Master text styles</a:t>
            </a:r>
          </a:p>
        </p:txBody>
      </p:sp>
      <p:sp>
        <p:nvSpPr>
          <p:cNvPr id="4" name="Title 3">
            <a:extLst>
              <a:ext uri="{FF2B5EF4-FFF2-40B4-BE49-F238E27FC236}">
                <a16:creationId xmlns:a16="http://schemas.microsoft.com/office/drawing/2014/main" id="{9127431C-711E-2F47-9015-5B881183387F}"/>
              </a:ext>
            </a:extLst>
          </p:cNvPr>
          <p:cNvSpPr>
            <a:spLocks noGrp="1"/>
          </p:cNvSpPr>
          <p:nvPr>
            <p:ph type="title"/>
          </p:nvPr>
        </p:nvSpPr>
        <p:spPr>
          <a:xfrm>
            <a:off x="548549" y="465666"/>
            <a:ext cx="10744199" cy="381471"/>
          </a:xfrm>
        </p:spPr>
        <p:txBody>
          <a:bodyPr/>
          <a:lstStyle/>
          <a:p>
            <a:r>
              <a:rPr lang="en-US"/>
              <a:t>Click to edit Master title style</a:t>
            </a:r>
          </a:p>
        </p:txBody>
      </p:sp>
    </p:spTree>
    <p:extLst>
      <p:ext uri="{BB962C8B-B14F-4D97-AF65-F5344CB8AC3E}">
        <p14:creationId xmlns:p14="http://schemas.microsoft.com/office/powerpoint/2010/main" val="39909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b="0" i="0"/>
            </a:lvl1pPr>
          </a:lstStyle>
          <a:p>
            <a:r>
              <a:rPr lang="en-US"/>
              <a:t>Click to edit Master title style</a:t>
            </a:r>
          </a:p>
        </p:txBody>
      </p:sp>
      <p:sp>
        <p:nvSpPr>
          <p:cNvPr id="3" name="Text Placeholder 5">
            <a:extLst>
              <a:ext uri="{FF2B5EF4-FFF2-40B4-BE49-F238E27FC236}">
                <a16:creationId xmlns:a16="http://schemas.microsoft.com/office/drawing/2014/main" id="{AE1FFA94-E71B-4E32-9600-176500BBB957}"/>
              </a:ext>
            </a:extLst>
          </p:cNvPr>
          <p:cNvSpPr>
            <a:spLocks noGrp="1"/>
          </p:cNvSpPr>
          <p:nvPr>
            <p:ph type="body" sz="quarter" idx="10" hasCustomPrompt="1"/>
          </p:nvPr>
        </p:nvSpPr>
        <p:spPr>
          <a:xfrm>
            <a:off x="603251" y="5966461"/>
            <a:ext cx="9530749" cy="510180"/>
          </a:xfrm>
        </p:spPr>
        <p:txBody>
          <a:bodyPr anchor="b" anchorCtr="0"/>
          <a:lstStyle>
            <a:lvl1pPr marL="0" indent="0">
              <a:spcBef>
                <a:spcPct val="0"/>
              </a:spcBef>
              <a:buNone/>
              <a:defRPr sz="800"/>
            </a:lvl1pPr>
          </a:lstStyle>
          <a:p>
            <a:pPr lvl="0"/>
            <a:r>
              <a:rPr lang="en-GB"/>
              <a:t>Footnote here</a:t>
            </a:r>
          </a:p>
        </p:txBody>
      </p:sp>
      <p:sp>
        <p:nvSpPr>
          <p:cNvPr id="4" name="Slide Number Placeholder 5">
            <a:extLst>
              <a:ext uri="{FF2B5EF4-FFF2-40B4-BE49-F238E27FC236}">
                <a16:creationId xmlns:a16="http://schemas.microsoft.com/office/drawing/2014/main" id="{F27D8B97-AB7B-4E86-B46D-C534D09AED07}"/>
              </a:ext>
            </a:extLst>
          </p:cNvPr>
          <p:cNvSpPr>
            <a:spLocks noGrp="1"/>
          </p:cNvSpPr>
          <p:nvPr>
            <p:ph type="sldNum" sz="quarter" idx="12"/>
          </p:nvPr>
        </p:nvSpPr>
        <p:spPr>
          <a:xfrm>
            <a:off x="551293" y="6125517"/>
            <a:ext cx="360000" cy="252000"/>
          </a:xfrm>
        </p:spPr>
        <p:txBody>
          <a:bodyPr/>
          <a:lstStyle/>
          <a:p>
            <a:fld id="{798E639F-BD11-4D57-8C18-0D7881343B47}" type="slidenum">
              <a:rPr lang="en-US" smtClean="0"/>
              <a:t>‹#›</a:t>
            </a:fld>
            <a:endParaRPr lang="en-US"/>
          </a:p>
        </p:txBody>
      </p:sp>
    </p:spTree>
    <p:extLst>
      <p:ext uri="{BB962C8B-B14F-4D97-AF65-F5344CB8AC3E}">
        <p14:creationId xmlns:p14="http://schemas.microsoft.com/office/powerpoint/2010/main" val="37512335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0FD0EE-8F0D-A650-A8BE-185471F7AEB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A3805E5-D37A-884B-EF65-0270E8DCB77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650E42-E350-A6EE-DFBB-2C5BE7DE30F4}"/>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5" name="Нижний колонтитул 4">
            <a:extLst>
              <a:ext uri="{FF2B5EF4-FFF2-40B4-BE49-F238E27FC236}">
                <a16:creationId xmlns:a16="http://schemas.microsoft.com/office/drawing/2014/main" id="{80D6BC44-4606-D120-DF82-88603F4995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4F37187-54EE-E7C7-3E96-90383020962A}"/>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379491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6BA6CB-C408-E139-87BF-29D1F7D0069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4E484E8-B504-8058-D0F7-767D038CA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702ED35-ED63-E34F-E55F-EB54ED4DF07F}"/>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5" name="Нижний колонтитул 4">
            <a:extLst>
              <a:ext uri="{FF2B5EF4-FFF2-40B4-BE49-F238E27FC236}">
                <a16:creationId xmlns:a16="http://schemas.microsoft.com/office/drawing/2014/main" id="{D3C39490-0E11-E7FB-0DBD-98AE79F1B9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FB60C3-0017-B527-E9CC-49559E276DEA}"/>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124267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179AF1-D6D2-7B8A-9ADB-9A4D5517213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EFAA541-3021-6AD6-1797-EB9213E34C3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20D5A95-E4D9-013D-31EB-ED25664DE87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CEA8B30-458A-E099-377F-C56B50749288}"/>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6" name="Нижний колонтитул 5">
            <a:extLst>
              <a:ext uri="{FF2B5EF4-FFF2-40B4-BE49-F238E27FC236}">
                <a16:creationId xmlns:a16="http://schemas.microsoft.com/office/drawing/2014/main" id="{069C4E5C-3BE7-7F7A-7C77-1AD70C25A3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11F0D0-AF4F-DA18-9935-1C1E1DB3CC9D}"/>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396675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8FEFBD-1622-5905-1840-C386156895E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06C29C8-B2BB-1034-887A-77F12328D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14F1CD0-E692-FAD6-5D7F-01A21833C8E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D73BC41-11B7-D360-B075-E40A1315F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452DBD0-3124-8BBA-5DFF-3D4F93E75D2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FF8CFF6-BE29-D36E-FA90-AC8D45C296B4}"/>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8" name="Нижний колонтитул 7">
            <a:extLst>
              <a:ext uri="{FF2B5EF4-FFF2-40B4-BE49-F238E27FC236}">
                <a16:creationId xmlns:a16="http://schemas.microsoft.com/office/drawing/2014/main" id="{DD2624FF-16B2-2556-DF0F-66292B57C39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7091B48-1D39-776B-1605-2B3117682F35}"/>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78113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7147E9-2EE5-301B-26DB-846F9CEEFCD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A963260-75DB-8A7A-06CD-E9B24615C322}"/>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4" name="Нижний колонтитул 3">
            <a:extLst>
              <a:ext uri="{FF2B5EF4-FFF2-40B4-BE49-F238E27FC236}">
                <a16:creationId xmlns:a16="http://schemas.microsoft.com/office/drawing/2014/main" id="{8161150B-F2C5-3020-DB9D-7FAD2E15602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FA57511-4E5C-3A01-D674-CF0AEED544B6}"/>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311508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3ADB7A4-8CBC-F14E-7632-711AA19377E8}"/>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3" name="Нижний колонтитул 2">
            <a:extLst>
              <a:ext uri="{FF2B5EF4-FFF2-40B4-BE49-F238E27FC236}">
                <a16:creationId xmlns:a16="http://schemas.microsoft.com/office/drawing/2014/main" id="{D3B63973-79BE-A2F0-23A5-B456676093D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D3597F1-8F24-14BE-6B7D-3BB45A2109C4}"/>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202722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9F1B4C-CA9A-5405-B79E-C5623B379C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8AF700-C166-A5B7-D880-37362B0BB3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0E86149-FFC6-3ABA-D70D-9C1A94AFA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24531B5-CC8E-01F7-EC79-21BA5E1B9900}"/>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6" name="Нижний колонтитул 5">
            <a:extLst>
              <a:ext uri="{FF2B5EF4-FFF2-40B4-BE49-F238E27FC236}">
                <a16:creationId xmlns:a16="http://schemas.microsoft.com/office/drawing/2014/main" id="{CA871CD9-97FA-361C-659E-C9D8236964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F88E475-BC7D-5F6E-6814-A182CD5CBC6B}"/>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176327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AA4C70-68A3-D720-0167-FAA203C1B79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4DEE526-E7E4-D79D-C3A9-A43CF4D71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EC41900-D995-9E3F-640A-C4B618E21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1337771-A09E-7F9F-8BA6-18439BD379E0}"/>
              </a:ext>
            </a:extLst>
          </p:cNvPr>
          <p:cNvSpPr>
            <a:spLocks noGrp="1"/>
          </p:cNvSpPr>
          <p:nvPr>
            <p:ph type="dt" sz="half" idx="10"/>
          </p:nvPr>
        </p:nvSpPr>
        <p:spPr/>
        <p:txBody>
          <a:bodyPr/>
          <a:lstStyle/>
          <a:p>
            <a:fld id="{07894129-8A5F-194C-A70F-80A0F4AB7A9A}" type="datetimeFigureOut">
              <a:rPr lang="ru-RU" smtClean="0"/>
              <a:t>10.11.2024</a:t>
            </a:fld>
            <a:endParaRPr lang="ru-RU"/>
          </a:p>
        </p:txBody>
      </p:sp>
      <p:sp>
        <p:nvSpPr>
          <p:cNvPr id="6" name="Нижний колонтитул 5">
            <a:extLst>
              <a:ext uri="{FF2B5EF4-FFF2-40B4-BE49-F238E27FC236}">
                <a16:creationId xmlns:a16="http://schemas.microsoft.com/office/drawing/2014/main" id="{DD18BE6C-D24B-1464-22D2-7BFE9C195D2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B7F2B9A-C92B-38EC-C52A-C836A1D2B70F}"/>
              </a:ext>
            </a:extLst>
          </p:cNvPr>
          <p:cNvSpPr>
            <a:spLocks noGrp="1"/>
          </p:cNvSpPr>
          <p:nvPr>
            <p:ph type="sldNum" sz="quarter" idx="12"/>
          </p:nvPr>
        </p:nvSpPr>
        <p:spPr/>
        <p:txBody>
          <a:bodyPr/>
          <a:lstStyle/>
          <a:p>
            <a:fld id="{DBF0131E-14D0-154E-B9A8-469B73BB2ED5}" type="slidenum">
              <a:rPr lang="ru-RU" smtClean="0"/>
              <a:t>‹#›</a:t>
            </a:fld>
            <a:endParaRPr lang="ru-RU"/>
          </a:p>
        </p:txBody>
      </p:sp>
    </p:spTree>
    <p:extLst>
      <p:ext uri="{BB962C8B-B14F-4D97-AF65-F5344CB8AC3E}">
        <p14:creationId xmlns:p14="http://schemas.microsoft.com/office/powerpoint/2010/main" val="154066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8988DD-0266-024B-83BC-165127E21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A20902E-ABEF-BC62-A6B6-B53B142D4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9A06BDB-0681-E276-D7EA-606DA9426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94129-8A5F-194C-A70F-80A0F4AB7A9A}" type="datetimeFigureOut">
              <a:rPr lang="ru-RU" smtClean="0"/>
              <a:t>10.11.2024</a:t>
            </a:fld>
            <a:endParaRPr lang="ru-RU"/>
          </a:p>
        </p:txBody>
      </p:sp>
      <p:sp>
        <p:nvSpPr>
          <p:cNvPr id="5" name="Нижний колонтитул 4">
            <a:extLst>
              <a:ext uri="{FF2B5EF4-FFF2-40B4-BE49-F238E27FC236}">
                <a16:creationId xmlns:a16="http://schemas.microsoft.com/office/drawing/2014/main" id="{663EAF2A-E8E4-30F1-839C-2111C11D1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2409ECB-5186-BC7A-AE78-6A3C95CE4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0131E-14D0-154E-B9A8-469B73BB2ED5}" type="slidenum">
              <a:rPr lang="ru-RU" smtClean="0"/>
              <a:t>‹#›</a:t>
            </a:fld>
            <a:endParaRPr lang="ru-RU"/>
          </a:p>
        </p:txBody>
      </p:sp>
    </p:spTree>
    <p:extLst>
      <p:ext uri="{BB962C8B-B14F-4D97-AF65-F5344CB8AC3E}">
        <p14:creationId xmlns:p14="http://schemas.microsoft.com/office/powerpoint/2010/main" val="1794682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genetics.ru/" TargetMode="External"/><Relationship Id="rId2" Type="http://schemas.openxmlformats.org/officeDocument/2006/relationships/hyperlink" Target="https://clck.yandex.ru/redir/nWO_r1F33ck?data=NnBZTWRhdFZKOHQxUjhzSWFYVGhXWUFodVBMaHVBNmhENXdTUUx4Njd0a1hwdU00cy1CUURhenVvc1Z4cURuemt1R0EzUV9SX0xaWnVwNjRlc21YSzh1Rmk5Y0o3Z0wxSVdVbVVfVmVTakNTMlFiMjU0ajNFMWpEQUZlY0JBYzlTNS1DV0tTX3VNc1RqN1BlekxIOTItZkZXZmVwaFBWbmJjTEhpZjFXUng4S1hocFJhdHFBcDV3ZTdwMGpyOGVw&amp;b64e=2&amp;sign=7cd0c1621f89d5d127f0502a53e99c3c&amp;keyno=17"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d-gen.r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notesSlide" Target="../notesSlides/notesSlide8.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33F81-B8B6-7067-84FD-B81C129A6F97}"/>
              </a:ext>
            </a:extLst>
          </p:cNvPr>
          <p:cNvSpPr>
            <a:spLocks noGrp="1"/>
          </p:cNvSpPr>
          <p:nvPr>
            <p:ph type="ctrTitle"/>
          </p:nvPr>
        </p:nvSpPr>
        <p:spPr>
          <a:xfrm>
            <a:off x="479372" y="1274088"/>
            <a:ext cx="11570677" cy="2387600"/>
          </a:xfrm>
        </p:spPr>
        <p:txBody>
          <a:bodyPr>
            <a:normAutofit/>
          </a:bodyPr>
          <a:lstStyle/>
          <a:p>
            <a:r>
              <a:rPr lang="ru-RU" sz="4800" dirty="0">
                <a:solidFill>
                  <a:schemeClr val="accent1"/>
                </a:solidFill>
              </a:rPr>
              <a:t>Ранняя диагностика редких болезней. Актуальные вопросы</a:t>
            </a:r>
            <a:br>
              <a:rPr lang="ru-RU" sz="4800" dirty="0">
                <a:solidFill>
                  <a:schemeClr val="accent1"/>
                </a:solidFill>
              </a:rPr>
            </a:br>
            <a:r>
              <a:rPr lang="ru-RU" sz="4800" dirty="0">
                <a:solidFill>
                  <a:schemeClr val="accent1"/>
                </a:solidFill>
              </a:rPr>
              <a:t>взаимодействия после постановки диагноза</a:t>
            </a:r>
          </a:p>
        </p:txBody>
      </p:sp>
      <p:sp>
        <p:nvSpPr>
          <p:cNvPr id="3" name="Подзаголовок 2">
            <a:extLst>
              <a:ext uri="{FF2B5EF4-FFF2-40B4-BE49-F238E27FC236}">
                <a16:creationId xmlns:a16="http://schemas.microsoft.com/office/drawing/2014/main" id="{4A5CD89F-5D48-A8D1-5042-5AEC197DA948}"/>
              </a:ext>
            </a:extLst>
          </p:cNvPr>
          <p:cNvSpPr>
            <a:spLocks noGrp="1"/>
          </p:cNvSpPr>
          <p:nvPr>
            <p:ph type="subTitle" idx="1"/>
          </p:nvPr>
        </p:nvSpPr>
        <p:spPr>
          <a:xfrm>
            <a:off x="1378226" y="4327505"/>
            <a:ext cx="9144000" cy="1655762"/>
          </a:xfrm>
        </p:spPr>
        <p:txBody>
          <a:bodyPr>
            <a:normAutofit/>
          </a:bodyPr>
          <a:lstStyle/>
          <a:p>
            <a:r>
              <a:rPr lang="ru-RU" sz="2800" dirty="0"/>
              <a:t>Захарова Е.Ю.</a:t>
            </a:r>
          </a:p>
          <a:p>
            <a:r>
              <a:rPr lang="ru-RU" sz="2800" dirty="0"/>
              <a:t>Всероссийское общество </a:t>
            </a:r>
            <a:r>
              <a:rPr lang="ru-RU" sz="2800" dirty="0" err="1"/>
              <a:t>орфанных</a:t>
            </a:r>
            <a:r>
              <a:rPr lang="ru-RU" sz="2800" dirty="0"/>
              <a:t> заболеваний</a:t>
            </a:r>
          </a:p>
          <a:p>
            <a:r>
              <a:rPr lang="ru-RU" sz="2800" dirty="0"/>
              <a:t>ФГБНУ МГНЦ</a:t>
            </a:r>
          </a:p>
        </p:txBody>
      </p:sp>
    </p:spTree>
    <p:extLst>
      <p:ext uri="{BB962C8B-B14F-4D97-AF65-F5344CB8AC3E}">
        <p14:creationId xmlns:p14="http://schemas.microsoft.com/office/powerpoint/2010/main" val="22112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lnSpc>
                <a:spcPct val="100000"/>
              </a:lnSpc>
              <a:spcBef>
                <a:spcPts val="0"/>
              </a:spcBef>
            </a:pPr>
            <a:r>
              <a:rPr lang="ru-RU" dirty="0"/>
              <a:t>Сроки проведения подтверждающей диагностики не всегда точно соблюдаются</a:t>
            </a:r>
          </a:p>
          <a:p>
            <a:pPr algn="just">
              <a:lnSpc>
                <a:spcPct val="100000"/>
              </a:lnSpc>
              <a:spcBef>
                <a:spcPts val="0"/>
              </a:spcBef>
            </a:pPr>
            <a:r>
              <a:rPr lang="ru-RU" dirty="0"/>
              <a:t>Для недоношенных детей необходимо определять и </a:t>
            </a:r>
            <a:r>
              <a:rPr lang="ru-RU" dirty="0" err="1"/>
              <a:t>референсные</a:t>
            </a:r>
            <a:r>
              <a:rPr lang="ru-RU" dirty="0"/>
              <a:t> значения органических кислот и аминокислот и </a:t>
            </a:r>
            <a:r>
              <a:rPr lang="ru-RU" dirty="0" err="1"/>
              <a:t>ацилкарнитинов</a:t>
            </a:r>
            <a:endParaRPr lang="ru-RU" dirty="0"/>
          </a:p>
          <a:p>
            <a:endParaRPr lang="ru-RU" dirty="0"/>
          </a:p>
        </p:txBody>
      </p:sp>
      <p:sp>
        <p:nvSpPr>
          <p:cNvPr id="2" name="Заголовок 1">
            <a:extLst>
              <a:ext uri="{FF2B5EF4-FFF2-40B4-BE49-F238E27FC236}">
                <a16:creationId xmlns:a16="http://schemas.microsoft.com/office/drawing/2014/main" id="{ED50E43B-123B-C42E-F817-964D9BDA01A3}"/>
              </a:ext>
            </a:extLst>
          </p:cNvPr>
          <p:cNvSpPr>
            <a:spLocks noGrp="1"/>
          </p:cNvSpPr>
          <p:nvPr>
            <p:ph type="title"/>
          </p:nvPr>
        </p:nvSpPr>
        <p:spPr>
          <a:xfrm>
            <a:off x="838200" y="365125"/>
            <a:ext cx="10515600" cy="1325563"/>
          </a:xfrm>
        </p:spPr>
        <p:txBody>
          <a:bodyPr/>
          <a:lstStyle/>
          <a:p>
            <a:r>
              <a:rPr lang="ru-RU" dirty="0">
                <a:solidFill>
                  <a:srgbClr val="0070C0"/>
                </a:solidFill>
              </a:rPr>
              <a:t>Проблемы </a:t>
            </a:r>
          </a:p>
        </p:txBody>
      </p:sp>
    </p:spTree>
    <p:extLst>
      <p:ext uri="{BB962C8B-B14F-4D97-AF65-F5344CB8AC3E}">
        <p14:creationId xmlns:p14="http://schemas.microsoft.com/office/powerpoint/2010/main" val="181533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1BFF4-2882-8297-CC55-053FC20E4D4C}"/>
              </a:ext>
            </a:extLst>
          </p:cNvPr>
          <p:cNvSpPr>
            <a:spLocks noGrp="1"/>
          </p:cNvSpPr>
          <p:nvPr>
            <p:ph type="title"/>
          </p:nvPr>
        </p:nvSpPr>
        <p:spPr/>
        <p:txBody>
          <a:bodyPr/>
          <a:lstStyle/>
          <a:p>
            <a:r>
              <a:rPr lang="ru-RU" dirty="0">
                <a:solidFill>
                  <a:schemeClr val="accent1"/>
                </a:solidFill>
              </a:rPr>
              <a:t>Неонатальный скрининг: острые вопросы</a:t>
            </a:r>
          </a:p>
        </p:txBody>
      </p:sp>
      <p:sp>
        <p:nvSpPr>
          <p:cNvPr id="3" name="Текст 2">
            <a:extLst>
              <a:ext uri="{FF2B5EF4-FFF2-40B4-BE49-F238E27FC236}">
                <a16:creationId xmlns:a16="http://schemas.microsoft.com/office/drawing/2014/main" id="{632C1F7F-B158-5839-F202-4BB633379A8B}"/>
              </a:ext>
            </a:extLst>
          </p:cNvPr>
          <p:cNvSpPr>
            <a:spLocks noGrp="1"/>
          </p:cNvSpPr>
          <p:nvPr>
            <p:ph type="body" sz="half" idx="1"/>
          </p:nvPr>
        </p:nvSpPr>
        <p:spPr>
          <a:xfrm>
            <a:off x="914400" y="1981200"/>
            <a:ext cx="10522226" cy="4114800"/>
          </a:xfrm>
        </p:spPr>
        <p:txBody>
          <a:bodyPr>
            <a:normAutofit/>
          </a:bodyPr>
          <a:lstStyle/>
          <a:p>
            <a:pPr algn="just">
              <a:lnSpc>
                <a:spcPct val="100000"/>
              </a:lnSpc>
              <a:spcBef>
                <a:spcPts val="0"/>
              </a:spcBef>
            </a:pPr>
            <a:r>
              <a:rPr lang="ru-RU" dirty="0"/>
              <a:t>Отсутствие опыта по терапии детей с НБО, особенно в период метаболического криза</a:t>
            </a:r>
          </a:p>
          <a:p>
            <a:pPr algn="just">
              <a:lnSpc>
                <a:spcPct val="100000"/>
              </a:lnSpc>
              <a:spcBef>
                <a:spcPts val="0"/>
              </a:spcBef>
            </a:pPr>
            <a:r>
              <a:rPr lang="ru-RU" dirty="0"/>
              <a:t>Недостаточная информация для семей</a:t>
            </a:r>
          </a:p>
          <a:p>
            <a:pPr algn="just">
              <a:lnSpc>
                <a:spcPct val="100000"/>
              </a:lnSpc>
              <a:spcBef>
                <a:spcPts val="0"/>
              </a:spcBef>
            </a:pPr>
            <a:r>
              <a:rPr lang="ru-RU" dirty="0"/>
              <a:t>Много работы в режиме  «ручного управления»:</a:t>
            </a:r>
          </a:p>
          <a:p>
            <a:pPr lvl="1"/>
            <a:r>
              <a:rPr lang="ru-RU" dirty="0"/>
              <a:t>Тестирование детей без гражданства РФ- как обеспечивать терапией при выявлении болезни?</a:t>
            </a:r>
          </a:p>
          <a:p>
            <a:pPr lvl="1"/>
            <a:r>
              <a:rPr lang="ru-RU" dirty="0"/>
              <a:t>Экстренная закупка лекарственных препаратов и лечебного питания для заболеваний не входящих в перечень «Круга Добра»</a:t>
            </a:r>
          </a:p>
          <a:p>
            <a:pPr lvl="1"/>
            <a:r>
              <a:rPr lang="ru-RU" dirty="0"/>
              <a:t>Наличие «запаса» в регионе</a:t>
            </a:r>
          </a:p>
          <a:p>
            <a:endParaRPr lang="ru-RU" dirty="0"/>
          </a:p>
        </p:txBody>
      </p:sp>
    </p:spTree>
    <p:extLst>
      <p:ext uri="{BB962C8B-B14F-4D97-AF65-F5344CB8AC3E}">
        <p14:creationId xmlns:p14="http://schemas.microsoft.com/office/powerpoint/2010/main" val="185987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a:extLst>
              <a:ext uri="{FF2B5EF4-FFF2-40B4-BE49-F238E27FC236}">
                <a16:creationId xmlns:a16="http://schemas.microsoft.com/office/drawing/2014/main" id="{4D8978D2-D2B2-F58A-B034-FACE954D7025}"/>
              </a:ext>
            </a:extLst>
          </p:cNvPr>
          <p:cNvSpPr>
            <a:spLocks noGrp="1"/>
          </p:cNvSpPr>
          <p:nvPr>
            <p:ph type="title"/>
          </p:nvPr>
        </p:nvSpPr>
        <p:spPr/>
        <p:txBody>
          <a:bodyPr/>
          <a:lstStyle/>
          <a:p>
            <a:r>
              <a:rPr lang="ru-RU" altLang="ru-RU">
                <a:solidFill>
                  <a:srgbClr val="0070C0"/>
                </a:solidFill>
              </a:rPr>
              <a:t>Маршрут пациента с редким заболеванием</a:t>
            </a:r>
          </a:p>
        </p:txBody>
      </p:sp>
      <p:sp>
        <p:nvSpPr>
          <p:cNvPr id="19458" name="Объект 2">
            <a:extLst>
              <a:ext uri="{FF2B5EF4-FFF2-40B4-BE49-F238E27FC236}">
                <a16:creationId xmlns:a16="http://schemas.microsoft.com/office/drawing/2014/main" id="{D9809149-B984-CD79-BCD9-AAF8449A9865}"/>
              </a:ext>
            </a:extLst>
          </p:cNvPr>
          <p:cNvSpPr>
            <a:spLocks noGrp="1"/>
          </p:cNvSpPr>
          <p:nvPr>
            <p:ph idx="1"/>
          </p:nvPr>
        </p:nvSpPr>
        <p:spPr>
          <a:xfrm>
            <a:off x="982663" y="1844675"/>
            <a:ext cx="10972800" cy="4525963"/>
          </a:xfrm>
        </p:spPr>
        <p:txBody>
          <a:bodyPr/>
          <a:lstStyle/>
          <a:p>
            <a:r>
              <a:rPr lang="ru-RU" altLang="ru-RU" dirty="0">
                <a:solidFill>
                  <a:schemeClr val="tx1"/>
                </a:solidFill>
              </a:rPr>
              <a:t>Доклиническая диагностика (неонатальный скрининг)</a:t>
            </a:r>
          </a:p>
          <a:p>
            <a:r>
              <a:rPr lang="ru-RU" altLang="ru-RU" b="1" dirty="0">
                <a:solidFill>
                  <a:schemeClr val="tx1"/>
                </a:solidFill>
              </a:rPr>
              <a:t>Подозрение на заболевание (клиническая диагностика)</a:t>
            </a:r>
          </a:p>
          <a:p>
            <a:r>
              <a:rPr lang="ru-RU" altLang="ru-RU" b="1" dirty="0">
                <a:solidFill>
                  <a:schemeClr val="tx1"/>
                </a:solidFill>
              </a:rPr>
              <a:t>Установление диагноза (лабораторная диагностика)</a:t>
            </a:r>
          </a:p>
          <a:p>
            <a:r>
              <a:rPr lang="ru-RU" altLang="ru-RU" dirty="0">
                <a:solidFill>
                  <a:schemeClr val="tx1"/>
                </a:solidFill>
              </a:rPr>
              <a:t>Обследование и назначение лечения</a:t>
            </a:r>
          </a:p>
          <a:p>
            <a:r>
              <a:rPr lang="ru-RU" altLang="ru-RU" dirty="0">
                <a:solidFill>
                  <a:schemeClr val="tx1"/>
                </a:solidFill>
              </a:rPr>
              <a:t>Получение лечения</a:t>
            </a:r>
          </a:p>
          <a:p>
            <a:r>
              <a:rPr lang="ru-RU" altLang="ru-RU" dirty="0">
                <a:solidFill>
                  <a:schemeClr val="tx1"/>
                </a:solidFill>
              </a:rPr>
              <a:t>Реабилитация</a:t>
            </a:r>
            <a:r>
              <a:rPr lang="en-US" altLang="ru-RU" dirty="0">
                <a:solidFill>
                  <a:schemeClr val="tx1"/>
                </a:solidFill>
              </a:rPr>
              <a:t> </a:t>
            </a:r>
            <a:r>
              <a:rPr lang="ru-RU" altLang="ru-RU" dirty="0">
                <a:solidFill>
                  <a:schemeClr val="tx1"/>
                </a:solidFill>
              </a:rPr>
              <a:t>и продолжение лечения</a:t>
            </a:r>
          </a:p>
          <a:p>
            <a:endParaRPr lang="ru-RU" altLang="ru-RU" dirty="0"/>
          </a:p>
          <a:p>
            <a:endParaRPr lang="ru-RU" altLang="ru-RU" dirty="0"/>
          </a:p>
        </p:txBody>
      </p:sp>
    </p:spTree>
    <p:extLst>
      <p:ext uri="{BB962C8B-B14F-4D97-AF65-F5344CB8AC3E}">
        <p14:creationId xmlns:p14="http://schemas.microsoft.com/office/powerpoint/2010/main" val="211851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a:extLst>
              <a:ext uri="{FF2B5EF4-FFF2-40B4-BE49-F238E27FC236}">
                <a16:creationId xmlns:a16="http://schemas.microsoft.com/office/drawing/2014/main" id="{7E200526-9A8F-7BA1-DAD6-A7DB45EE7FA7}"/>
              </a:ext>
            </a:extLst>
          </p:cNvPr>
          <p:cNvSpPr>
            <a:spLocks noGrp="1"/>
          </p:cNvSpPr>
          <p:nvPr>
            <p:ph type="title"/>
          </p:nvPr>
        </p:nvSpPr>
        <p:spPr/>
        <p:txBody>
          <a:bodyPr/>
          <a:lstStyle/>
          <a:p>
            <a:pPr algn="ctr"/>
            <a:r>
              <a:rPr lang="ru-RU" altLang="ru-RU" sz="3600" b="1" dirty="0">
                <a:solidFill>
                  <a:srgbClr val="0070C0"/>
                </a:solidFill>
              </a:rPr>
              <a:t> </a:t>
            </a:r>
            <a:r>
              <a:rPr lang="ru-RU" altLang="ru-RU" sz="3600" dirty="0">
                <a:solidFill>
                  <a:srgbClr val="0070C0"/>
                </a:solidFill>
              </a:rPr>
              <a:t>Селективный скрининг на редкие болезни для которых существует эффективная терапия</a:t>
            </a:r>
          </a:p>
        </p:txBody>
      </p:sp>
      <p:pic>
        <p:nvPicPr>
          <p:cNvPr id="21506" name="Содержимое 3" descr="айсберг.jpg">
            <a:extLst>
              <a:ext uri="{FF2B5EF4-FFF2-40B4-BE49-F238E27FC236}">
                <a16:creationId xmlns:a16="http://schemas.microsoft.com/office/drawing/2014/main" id="{A335365C-691F-98B3-5480-ED12250BAA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0338"/>
          <a:stretch>
            <a:fillRect/>
          </a:stretch>
        </p:blipFill>
        <p:spPr>
          <a:xfrm>
            <a:off x="921165" y="2113033"/>
            <a:ext cx="3638266" cy="3810690"/>
          </a:xfrm>
        </p:spPr>
      </p:pic>
      <p:sp>
        <p:nvSpPr>
          <p:cNvPr id="5" name="Содержимое 2">
            <a:extLst>
              <a:ext uri="{FF2B5EF4-FFF2-40B4-BE49-F238E27FC236}">
                <a16:creationId xmlns:a16="http://schemas.microsoft.com/office/drawing/2014/main" id="{473B3F63-DC43-D346-3860-A59E2FCE2FC0}"/>
              </a:ext>
            </a:extLst>
          </p:cNvPr>
          <p:cNvSpPr txBox="1">
            <a:spLocks/>
          </p:cNvSpPr>
          <p:nvPr/>
        </p:nvSpPr>
        <p:spPr>
          <a:xfrm>
            <a:off x="5367131" y="1700213"/>
            <a:ext cx="6248608" cy="4792662"/>
          </a:xfrm>
          <a:prstGeom prst="rect">
            <a:avLst/>
          </a:prstGeom>
        </p:spPr>
        <p:txBody>
          <a:bodyPr/>
          <a:lstStyle/>
          <a:p>
            <a:pPr marL="342900" indent="-342900" eaLnBrk="1" fontAlgn="auto" hangingPunct="1">
              <a:spcAft>
                <a:spcPts val="0"/>
              </a:spcAft>
              <a:buFont typeface="Arial" pitchFamily="34" charset="0"/>
              <a:buChar char="•"/>
              <a:defRPr/>
            </a:pPr>
            <a:r>
              <a:rPr lang="ru-RU" sz="2000" b="1" dirty="0">
                <a:latin typeface="+mn-lt"/>
              </a:rPr>
              <a:t>Детский церебральный паралич:</a:t>
            </a:r>
          </a:p>
          <a:p>
            <a:pPr marL="342900" indent="-342900" eaLnBrk="1" fontAlgn="auto" hangingPunct="1">
              <a:spcAft>
                <a:spcPts val="0"/>
              </a:spcAft>
              <a:defRPr/>
            </a:pPr>
            <a:r>
              <a:rPr lang="ru-RU" sz="2000" b="0" dirty="0">
                <a:latin typeface="+mn-lt"/>
              </a:rPr>
              <a:t>      </a:t>
            </a:r>
            <a:r>
              <a:rPr lang="ru-RU" sz="2000" b="0" dirty="0" err="1">
                <a:latin typeface="+mn-lt"/>
              </a:rPr>
              <a:t>глутаровая</a:t>
            </a:r>
            <a:r>
              <a:rPr lang="ru-RU" sz="2000" b="0" dirty="0">
                <a:latin typeface="+mn-lt"/>
              </a:rPr>
              <a:t> </a:t>
            </a:r>
            <a:r>
              <a:rPr lang="ru-RU" sz="2000" b="0" dirty="0" err="1">
                <a:latin typeface="+mn-lt"/>
              </a:rPr>
              <a:t>ацидурия</a:t>
            </a:r>
            <a:r>
              <a:rPr lang="ru-RU" sz="2000" b="0" dirty="0">
                <a:latin typeface="+mn-lt"/>
              </a:rPr>
              <a:t> тип1, нарушения обмена </a:t>
            </a:r>
            <a:r>
              <a:rPr lang="ru-RU" sz="2000" b="0" dirty="0" err="1">
                <a:latin typeface="+mn-lt"/>
              </a:rPr>
              <a:t>нейротрансмиттеров</a:t>
            </a:r>
            <a:r>
              <a:rPr lang="ru-RU" sz="2000" b="0" dirty="0">
                <a:latin typeface="+mn-lt"/>
              </a:rPr>
              <a:t>, </a:t>
            </a:r>
            <a:r>
              <a:rPr lang="ru-RU" sz="2000" b="0" dirty="0" err="1">
                <a:latin typeface="+mn-lt"/>
              </a:rPr>
              <a:t>маннозидоз</a:t>
            </a:r>
            <a:endParaRPr lang="ru-RU" sz="2000" b="0" dirty="0">
              <a:latin typeface="+mn-lt"/>
            </a:endParaRPr>
          </a:p>
          <a:p>
            <a:pPr marL="342900" indent="-342900" eaLnBrk="1" fontAlgn="auto" hangingPunct="1">
              <a:spcAft>
                <a:spcPts val="0"/>
              </a:spcAft>
              <a:buFont typeface="Arial" pitchFamily="34" charset="0"/>
              <a:buChar char="•"/>
              <a:defRPr/>
            </a:pPr>
            <a:r>
              <a:rPr lang="ru-RU" sz="2000" b="1" dirty="0">
                <a:latin typeface="+mn-lt"/>
              </a:rPr>
              <a:t>Хронический гепатит : </a:t>
            </a:r>
          </a:p>
          <a:p>
            <a:pPr marL="342900" indent="-342900" eaLnBrk="1" fontAlgn="auto" hangingPunct="1">
              <a:spcAft>
                <a:spcPts val="0"/>
              </a:spcAft>
              <a:defRPr/>
            </a:pPr>
            <a:r>
              <a:rPr lang="ru-RU" sz="2000" b="0" dirty="0">
                <a:latin typeface="+mn-lt"/>
              </a:rPr>
              <a:t>      нарушения окисления жирных кислот, нарушения синтеза желчных кислот,  болезнь Вильсона-Коновалова, дефицит </a:t>
            </a:r>
            <a:r>
              <a:rPr lang="ru-RU" sz="2000" b="0" dirty="0" err="1">
                <a:latin typeface="+mn-lt"/>
              </a:rPr>
              <a:t>лизосомной</a:t>
            </a:r>
            <a:r>
              <a:rPr lang="ru-RU" sz="2000" b="0" dirty="0">
                <a:latin typeface="+mn-lt"/>
              </a:rPr>
              <a:t> кислой липазы</a:t>
            </a:r>
          </a:p>
          <a:p>
            <a:pPr marL="342900" indent="-342900" eaLnBrk="1" fontAlgn="auto" hangingPunct="1">
              <a:spcAft>
                <a:spcPts val="0"/>
              </a:spcAft>
              <a:buFont typeface="Arial" pitchFamily="34" charset="0"/>
              <a:buChar char="•"/>
              <a:defRPr/>
            </a:pPr>
            <a:r>
              <a:rPr lang="ru-RU" sz="2000" b="1" dirty="0">
                <a:latin typeface="+mn-lt"/>
              </a:rPr>
              <a:t>Инсульты у детей  </a:t>
            </a:r>
            <a:r>
              <a:rPr lang="ru-RU" sz="2000" b="0" dirty="0">
                <a:latin typeface="+mn-lt"/>
              </a:rPr>
              <a:t>: </a:t>
            </a:r>
            <a:r>
              <a:rPr lang="ru-RU" sz="2000" b="0" dirty="0" err="1">
                <a:latin typeface="+mn-lt"/>
              </a:rPr>
              <a:t>митохондриальные</a:t>
            </a:r>
            <a:r>
              <a:rPr lang="ru-RU" sz="2000" b="0" dirty="0">
                <a:latin typeface="+mn-lt"/>
              </a:rPr>
              <a:t> болезни, органические </a:t>
            </a:r>
            <a:r>
              <a:rPr lang="ru-RU" sz="2000" b="0" dirty="0" err="1">
                <a:latin typeface="+mn-lt"/>
              </a:rPr>
              <a:t>ацидурии</a:t>
            </a:r>
            <a:endParaRPr lang="ru-RU" sz="2000" b="0" dirty="0">
              <a:latin typeface="+mn-lt"/>
            </a:endParaRPr>
          </a:p>
          <a:p>
            <a:pPr marL="342900" indent="-342900" eaLnBrk="1" fontAlgn="auto" hangingPunct="1">
              <a:spcAft>
                <a:spcPts val="0"/>
              </a:spcAft>
              <a:buFont typeface="Arial" pitchFamily="34" charset="0"/>
              <a:buChar char="•"/>
              <a:defRPr/>
            </a:pPr>
            <a:r>
              <a:rPr lang="ru-RU" sz="2000" b="1" dirty="0">
                <a:latin typeface="+mn-lt"/>
              </a:rPr>
              <a:t>Тромбозы : </a:t>
            </a:r>
            <a:r>
              <a:rPr lang="ru-RU" sz="2000" b="0" dirty="0" err="1">
                <a:latin typeface="+mn-lt"/>
              </a:rPr>
              <a:t>гомоцистинурия</a:t>
            </a:r>
            <a:endParaRPr lang="ru-RU" sz="2000" b="0" dirty="0">
              <a:latin typeface="+mn-lt"/>
            </a:endParaRPr>
          </a:p>
          <a:p>
            <a:pPr marL="342900" indent="-342900" eaLnBrk="1" fontAlgn="auto" hangingPunct="1">
              <a:spcAft>
                <a:spcPts val="0"/>
              </a:spcAft>
              <a:buFont typeface="Arial" pitchFamily="34" charset="0"/>
              <a:buChar char="•"/>
              <a:defRPr/>
            </a:pPr>
            <a:r>
              <a:rPr lang="ru-RU" sz="2000" b="1" dirty="0">
                <a:latin typeface="+mn-lt"/>
              </a:rPr>
              <a:t>Грыжи: </a:t>
            </a:r>
            <a:r>
              <a:rPr lang="ru-RU" sz="2000" b="0" dirty="0" err="1">
                <a:latin typeface="+mn-lt"/>
              </a:rPr>
              <a:t>Мукополисахаридозы</a:t>
            </a:r>
            <a:r>
              <a:rPr lang="ru-RU" sz="2000" b="0" dirty="0">
                <a:latin typeface="+mn-lt"/>
              </a:rPr>
              <a:t> и другие </a:t>
            </a:r>
            <a:r>
              <a:rPr lang="ru-RU" sz="2000" b="0" dirty="0" err="1">
                <a:latin typeface="+mn-lt"/>
              </a:rPr>
              <a:t>лизосомные</a:t>
            </a:r>
            <a:r>
              <a:rPr lang="ru-RU" sz="2000" b="0" dirty="0">
                <a:latin typeface="+mn-lt"/>
              </a:rPr>
              <a:t> болезни</a:t>
            </a:r>
          </a:p>
          <a:p>
            <a:pPr marL="342900" indent="-342900" eaLnBrk="1" fontAlgn="auto" hangingPunct="1">
              <a:spcAft>
                <a:spcPts val="0"/>
              </a:spcAft>
              <a:buFont typeface="Arial" pitchFamily="34" charset="0"/>
              <a:buChar char="•"/>
              <a:defRPr/>
            </a:pPr>
            <a:r>
              <a:rPr lang="ru-RU" sz="2000" b="1" dirty="0" err="1"/>
              <a:t>Рахито</a:t>
            </a:r>
            <a:r>
              <a:rPr lang="ru-RU" sz="2000" b="1" dirty="0"/>
              <a:t>-подобные нарушения: </a:t>
            </a:r>
            <a:r>
              <a:rPr lang="ru-RU" sz="2000" b="0" dirty="0">
                <a:latin typeface="+mn-lt"/>
              </a:rPr>
              <a:t>Х-сцепленный рахит</a:t>
            </a:r>
            <a:r>
              <a:rPr lang="ru-RU" sz="2000" dirty="0"/>
              <a:t>, </a:t>
            </a:r>
            <a:r>
              <a:rPr lang="ru-RU" sz="2000" dirty="0" err="1"/>
              <a:t>Гипофосфатазия</a:t>
            </a:r>
            <a:endParaRPr lang="ru-RU" sz="2000" b="0" dirty="0">
              <a:latin typeface="+mn-lt"/>
            </a:endParaRPr>
          </a:p>
        </p:txBody>
      </p:sp>
    </p:spTree>
    <p:extLst>
      <p:ext uri="{BB962C8B-B14F-4D97-AF65-F5344CB8AC3E}">
        <p14:creationId xmlns:p14="http://schemas.microsoft.com/office/powerpoint/2010/main" val="365304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3613AC-E1B3-37E6-0237-8C30A551519F}"/>
              </a:ext>
            </a:extLst>
          </p:cNvPr>
          <p:cNvSpPr>
            <a:spLocks noGrp="1"/>
          </p:cNvSpPr>
          <p:nvPr>
            <p:ph type="title"/>
          </p:nvPr>
        </p:nvSpPr>
        <p:spPr>
          <a:xfrm>
            <a:off x="720309" y="468496"/>
            <a:ext cx="11013111" cy="1325563"/>
          </a:xfrm>
        </p:spPr>
        <p:txBody>
          <a:bodyPr>
            <a:normAutofit fontScale="90000"/>
          </a:bodyPr>
          <a:lstStyle/>
          <a:p>
            <a:pPr algn="ctr"/>
            <a:r>
              <a:rPr lang="ru-RU" dirty="0" err="1">
                <a:solidFill>
                  <a:schemeClr val="accent1"/>
                </a:solidFill>
              </a:rPr>
              <a:t>Орфанная</a:t>
            </a:r>
            <a:r>
              <a:rPr lang="ru-RU" dirty="0">
                <a:solidFill>
                  <a:schemeClr val="accent1"/>
                </a:solidFill>
              </a:rPr>
              <a:t> настороженность и создание региональных программ селективного скрининга</a:t>
            </a:r>
          </a:p>
        </p:txBody>
      </p:sp>
      <p:sp>
        <p:nvSpPr>
          <p:cNvPr id="3" name="Объект 2">
            <a:extLst>
              <a:ext uri="{FF2B5EF4-FFF2-40B4-BE49-F238E27FC236}">
                <a16:creationId xmlns:a16="http://schemas.microsoft.com/office/drawing/2014/main" id="{5CBFE816-18E0-62A0-73D5-885633CB0906}"/>
              </a:ext>
            </a:extLst>
          </p:cNvPr>
          <p:cNvSpPr>
            <a:spLocks noGrp="1"/>
          </p:cNvSpPr>
          <p:nvPr>
            <p:ph idx="1"/>
          </p:nvPr>
        </p:nvSpPr>
        <p:spPr>
          <a:xfrm>
            <a:off x="1035454" y="2383937"/>
            <a:ext cx="10382823" cy="4005567"/>
          </a:xfrm>
        </p:spPr>
        <p:txBody>
          <a:bodyPr/>
          <a:lstStyle/>
          <a:p>
            <a:pPr algn="just">
              <a:lnSpc>
                <a:spcPct val="100000"/>
              </a:lnSpc>
              <a:spcBef>
                <a:spcPts val="0"/>
              </a:spcBef>
            </a:pPr>
            <a:r>
              <a:rPr lang="ru-RU" altLang="ru-RU" dirty="0">
                <a:solidFill>
                  <a:schemeClr val="tx1"/>
                </a:solidFill>
              </a:rPr>
              <a:t>Создание  </a:t>
            </a:r>
            <a:r>
              <a:rPr lang="ru-RU" altLang="ru-RU" dirty="0"/>
              <a:t>сети региональных клиник/</a:t>
            </a:r>
            <a:r>
              <a:rPr lang="ru-RU" altLang="ru-RU" dirty="0" err="1"/>
              <a:t>орфанных</a:t>
            </a:r>
            <a:r>
              <a:rPr lang="ru-RU" altLang="ru-RU" dirty="0"/>
              <a:t> центров/кабинетов для оказания помощи пациентам с редкими заболеваниям </a:t>
            </a:r>
            <a:r>
              <a:rPr lang="ru-RU" altLang="ru-RU" dirty="0">
                <a:solidFill>
                  <a:schemeClr val="tx1"/>
                </a:solidFill>
              </a:rPr>
              <a:t> </a:t>
            </a:r>
          </a:p>
          <a:p>
            <a:pPr algn="just">
              <a:lnSpc>
                <a:spcPct val="100000"/>
              </a:lnSpc>
              <a:spcBef>
                <a:spcPts val="0"/>
              </a:spcBef>
            </a:pPr>
            <a:r>
              <a:rPr lang="ru-RU" altLang="ru-RU" sz="2800" dirty="0">
                <a:solidFill>
                  <a:srgbClr val="000000"/>
                </a:solidFill>
                <a:latin typeface="+mn-lt"/>
              </a:rPr>
              <a:t>Развитие региональных образовательных программ «</a:t>
            </a:r>
            <a:r>
              <a:rPr lang="ru-RU" altLang="ru-RU" sz="2800" dirty="0" err="1">
                <a:solidFill>
                  <a:srgbClr val="000000"/>
                </a:solidFill>
                <a:latin typeface="+mn-lt"/>
              </a:rPr>
              <a:t>орфанной</a:t>
            </a:r>
            <a:r>
              <a:rPr lang="ru-RU" altLang="ru-RU" sz="2800" dirty="0">
                <a:solidFill>
                  <a:srgbClr val="000000"/>
                </a:solidFill>
                <a:latin typeface="+mn-lt"/>
              </a:rPr>
              <a:t> настороженности»</a:t>
            </a:r>
          </a:p>
          <a:p>
            <a:pPr algn="just">
              <a:lnSpc>
                <a:spcPct val="100000"/>
              </a:lnSpc>
              <a:spcBef>
                <a:spcPts val="0"/>
              </a:spcBef>
            </a:pPr>
            <a:r>
              <a:rPr lang="ru-RU" altLang="ru-RU" b="0" dirty="0">
                <a:solidFill>
                  <a:srgbClr val="000000"/>
                </a:solidFill>
              </a:rPr>
              <a:t>Создание программ селективного скрининга на выявление </a:t>
            </a:r>
            <a:r>
              <a:rPr lang="ru-RU" altLang="ru-RU" b="0" dirty="0" err="1">
                <a:solidFill>
                  <a:srgbClr val="000000"/>
                </a:solidFill>
              </a:rPr>
              <a:t>орфанных</a:t>
            </a:r>
            <a:r>
              <a:rPr lang="ru-RU" altLang="ru-RU" b="0" dirty="0">
                <a:solidFill>
                  <a:srgbClr val="000000"/>
                </a:solidFill>
              </a:rPr>
              <a:t> заболеваний</a:t>
            </a:r>
          </a:p>
          <a:p>
            <a:pPr algn="just">
              <a:lnSpc>
                <a:spcPct val="100000"/>
              </a:lnSpc>
              <a:spcBef>
                <a:spcPts val="0"/>
              </a:spcBef>
            </a:pPr>
            <a:r>
              <a:rPr lang="ru-RU" dirty="0"/>
              <a:t>Создание и поддержка региональных лабораторий</a:t>
            </a:r>
            <a:endParaRPr lang="ru-RU" altLang="ru-RU" sz="2800" b="0" dirty="0">
              <a:solidFill>
                <a:srgbClr val="000000"/>
              </a:solidFill>
              <a:latin typeface="+mn-lt"/>
            </a:endParaRPr>
          </a:p>
          <a:p>
            <a:pPr marL="0" indent="0">
              <a:buNone/>
            </a:pPr>
            <a:endParaRPr lang="ru-RU" altLang="ru-RU" dirty="0"/>
          </a:p>
          <a:p>
            <a:endParaRPr lang="ru-RU" altLang="ru-RU" dirty="0"/>
          </a:p>
        </p:txBody>
      </p:sp>
    </p:spTree>
    <p:extLst>
      <p:ext uri="{BB962C8B-B14F-4D97-AF65-F5344CB8AC3E}">
        <p14:creationId xmlns:p14="http://schemas.microsoft.com/office/powerpoint/2010/main" val="107011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83D7D-61C9-7B83-8B62-78E38015D9DF}"/>
              </a:ext>
            </a:extLst>
          </p:cNvPr>
          <p:cNvSpPr>
            <a:spLocks noGrp="1"/>
          </p:cNvSpPr>
          <p:nvPr>
            <p:ph type="title"/>
          </p:nvPr>
        </p:nvSpPr>
        <p:spPr/>
        <p:txBody>
          <a:bodyPr/>
          <a:lstStyle/>
          <a:p>
            <a:pPr algn="ctr"/>
            <a:r>
              <a:rPr lang="ru-RU" dirty="0">
                <a:solidFill>
                  <a:schemeClr val="accent1"/>
                </a:solidFill>
              </a:rPr>
              <a:t>Примеры региональных программ</a:t>
            </a:r>
          </a:p>
        </p:txBody>
      </p:sp>
      <p:sp>
        <p:nvSpPr>
          <p:cNvPr id="3" name="Объект 2">
            <a:extLst>
              <a:ext uri="{FF2B5EF4-FFF2-40B4-BE49-F238E27FC236}">
                <a16:creationId xmlns:a16="http://schemas.microsoft.com/office/drawing/2014/main" id="{83CA1EBC-DCBB-FD6A-E36D-29909806492F}"/>
              </a:ext>
            </a:extLst>
          </p:cNvPr>
          <p:cNvSpPr>
            <a:spLocks noGrp="1"/>
          </p:cNvSpPr>
          <p:nvPr>
            <p:ph idx="1"/>
          </p:nvPr>
        </p:nvSpPr>
        <p:spPr/>
        <p:txBody>
          <a:bodyPr/>
          <a:lstStyle/>
          <a:p>
            <a:pPr algn="just">
              <a:lnSpc>
                <a:spcPct val="100000"/>
              </a:lnSpc>
              <a:spcBef>
                <a:spcPts val="0"/>
              </a:spcBef>
            </a:pPr>
            <a:r>
              <a:rPr lang="ru-RU" dirty="0"/>
              <a:t>Скрининг на миопатию </a:t>
            </a:r>
            <a:r>
              <a:rPr lang="ru-RU" dirty="0" err="1"/>
              <a:t>Дюшена</a:t>
            </a:r>
            <a:r>
              <a:rPr lang="ru-RU" dirty="0"/>
              <a:t> и другие миопатии (болезнь Помпе, нарушения окисления жирных кислот) в рамках профилактических осмотров детского населения</a:t>
            </a:r>
          </a:p>
          <a:p>
            <a:pPr algn="just">
              <a:lnSpc>
                <a:spcPct val="100000"/>
              </a:lnSpc>
              <a:spcBef>
                <a:spcPts val="0"/>
              </a:spcBef>
            </a:pPr>
            <a:r>
              <a:rPr lang="ru-RU" dirty="0"/>
              <a:t>Скрининг на семейную </a:t>
            </a:r>
            <a:r>
              <a:rPr lang="ru-RU" dirty="0" err="1"/>
              <a:t>гиперхолестеринемию</a:t>
            </a:r>
            <a:r>
              <a:rPr lang="ru-RU" dirty="0"/>
              <a:t>  и другие редкие заболевания с повышенным холестерином (например дефицит </a:t>
            </a:r>
            <a:r>
              <a:rPr lang="ru-RU" dirty="0" err="1"/>
              <a:t>лизосомной</a:t>
            </a:r>
            <a:r>
              <a:rPr lang="ru-RU" dirty="0"/>
              <a:t> кислой липазы)</a:t>
            </a:r>
          </a:p>
          <a:p>
            <a:pPr algn="just">
              <a:lnSpc>
                <a:spcPct val="100000"/>
              </a:lnSpc>
              <a:spcBef>
                <a:spcPts val="0"/>
              </a:spcBef>
            </a:pPr>
            <a:r>
              <a:rPr lang="ru-RU" dirty="0"/>
              <a:t>Тестирование на носительство заболеваний  (с учетом особенностей региона, особенностей спектра мутаций)</a:t>
            </a:r>
          </a:p>
          <a:p>
            <a:endParaRPr lang="ru-RU" dirty="0"/>
          </a:p>
        </p:txBody>
      </p:sp>
    </p:spTree>
    <p:extLst>
      <p:ext uri="{BB962C8B-B14F-4D97-AF65-F5344CB8AC3E}">
        <p14:creationId xmlns:p14="http://schemas.microsoft.com/office/powerpoint/2010/main" val="391064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DF9603-BDD9-4448-9724-D6C0241FB951}"/>
              </a:ext>
            </a:extLst>
          </p:cNvPr>
          <p:cNvSpPr>
            <a:spLocks noGrp="1"/>
          </p:cNvSpPr>
          <p:nvPr>
            <p:ph type="title"/>
          </p:nvPr>
        </p:nvSpPr>
        <p:spPr>
          <a:xfrm>
            <a:off x="1240971" y="654570"/>
            <a:ext cx="9927772" cy="1143000"/>
          </a:xfrm>
        </p:spPr>
        <p:txBody>
          <a:bodyPr>
            <a:noAutofit/>
          </a:bodyPr>
          <a:lstStyle/>
          <a:p>
            <a:pPr algn="ctr"/>
            <a:r>
              <a:rPr lang="ru-RU" sz="3600" dirty="0">
                <a:solidFill>
                  <a:srgbClr val="0070C0"/>
                </a:solidFill>
                <a:latin typeface="+mn-lt"/>
              </a:rPr>
              <a:t>Генетические обследования на бюджетной основе</a:t>
            </a:r>
            <a:br>
              <a:rPr lang="ru-RU" sz="3600" b="1" dirty="0">
                <a:latin typeface="+mn-lt"/>
              </a:rPr>
            </a:br>
            <a:endParaRPr lang="ru-RU" sz="3600" b="1" dirty="0">
              <a:latin typeface="+mn-lt"/>
            </a:endParaRPr>
          </a:p>
        </p:txBody>
      </p:sp>
      <p:sp>
        <p:nvSpPr>
          <p:cNvPr id="3" name="Текст 2">
            <a:extLst>
              <a:ext uri="{FF2B5EF4-FFF2-40B4-BE49-F238E27FC236}">
                <a16:creationId xmlns:a16="http://schemas.microsoft.com/office/drawing/2014/main" id="{43802C55-82A5-8444-B5D5-B011580F2944}"/>
              </a:ext>
            </a:extLst>
          </p:cNvPr>
          <p:cNvSpPr>
            <a:spLocks noGrp="1"/>
          </p:cNvSpPr>
          <p:nvPr>
            <p:ph type="body" sz="half" idx="1"/>
          </p:nvPr>
        </p:nvSpPr>
        <p:spPr>
          <a:xfrm>
            <a:off x="1023256" y="1438835"/>
            <a:ext cx="10581555" cy="5284693"/>
          </a:xfrm>
        </p:spPr>
        <p:txBody>
          <a:bodyPr>
            <a:normAutofit fontScale="77500" lnSpcReduction="20000"/>
          </a:bodyPr>
          <a:lstStyle/>
          <a:p>
            <a:pPr marL="0" indent="0">
              <a:lnSpc>
                <a:spcPct val="120000"/>
              </a:lnSpc>
              <a:spcBef>
                <a:spcPts val="0"/>
              </a:spcBef>
              <a:buNone/>
            </a:pPr>
            <a:endParaRPr lang="ru-RU" sz="1600" dirty="0"/>
          </a:p>
          <a:p>
            <a:pPr algn="just">
              <a:lnSpc>
                <a:spcPct val="120000"/>
              </a:lnSpc>
              <a:spcBef>
                <a:spcPts val="0"/>
              </a:spcBef>
            </a:pPr>
            <a:r>
              <a:rPr lang="ru-RU" sz="2600" dirty="0"/>
              <a:t>С 2017 года возможно генетическое тестирование за счет </a:t>
            </a:r>
            <a:r>
              <a:rPr lang="ru-RU" sz="2600" b="1" dirty="0"/>
              <a:t>выделения дополнительных средств из бюджета двум генетическим центрам федерального значения </a:t>
            </a:r>
            <a:r>
              <a:rPr lang="ru-RU" sz="2600" dirty="0"/>
              <a:t>- ФГБНУ “Медико-генетический научный центр” и   </a:t>
            </a:r>
            <a:r>
              <a:rPr lang="ru-RU" sz="2600" b="1" dirty="0"/>
              <a:t>Научно-исследовательского института  медицинской генетики Томского НИМЦ.</a:t>
            </a:r>
          </a:p>
          <a:p>
            <a:pPr algn="just">
              <a:lnSpc>
                <a:spcPct val="120000"/>
              </a:lnSpc>
              <a:spcBef>
                <a:spcPts val="0"/>
              </a:spcBef>
            </a:pPr>
            <a:r>
              <a:rPr lang="ru-RU" sz="2600" dirty="0"/>
              <a:t>Эти центры  оказывают первичную медико-санитарную помощь, не включенную в базовую программу ОМС, по профилю «генетика» в амбулаторных условиях на бюджетной основе (бесплатно), в соответствии с Порядком оказания медицинской помощи больным с врожденными и (или) наследственными заболеваниями, в рамках Государственного задания в пределах ежегодно устанавливаемых лимитов финансирования оказания первичной медико-санитарной помощи, не включенной в базовую программу обязательного медицинского страхования, по профилю «генетика» в амбулаторных условиях в соответствии с действующей лицензией на медицинскую деятельность. </a:t>
            </a:r>
          </a:p>
          <a:p>
            <a:pPr algn="just">
              <a:lnSpc>
                <a:spcPct val="120000"/>
              </a:lnSpc>
              <a:spcBef>
                <a:spcPts val="0"/>
              </a:spcBef>
            </a:pPr>
            <a:r>
              <a:rPr lang="ru-RU" sz="2600" dirty="0"/>
              <a:t>Перечень медицинских услуг, оказываемых ФГБНУ "МГНЦ" на бюджетной основе,  год: </a:t>
            </a:r>
            <a:r>
              <a:rPr lang="ru-RU" sz="2600" u="sng" dirty="0">
                <a:hlinkClick r:id="rId2"/>
              </a:rPr>
              <a:t>http://med-gen.ru/</a:t>
            </a:r>
            <a:endParaRPr lang="ru-RU" sz="2600" u="sng" dirty="0"/>
          </a:p>
          <a:p>
            <a:pPr algn="just">
              <a:lnSpc>
                <a:spcPct val="120000"/>
              </a:lnSpc>
              <a:spcBef>
                <a:spcPts val="0"/>
              </a:spcBef>
            </a:pPr>
            <a:r>
              <a:rPr lang="ru-RU" sz="2600" dirty="0"/>
              <a:t>Научно-исследовательский институт  медицинской генетики томского НИМЦ </a:t>
            </a:r>
            <a:r>
              <a:rPr lang="ru-RU" sz="2600" u="sng" dirty="0">
                <a:solidFill>
                  <a:srgbClr val="0070C0"/>
                </a:solidFill>
                <a:hlinkClick r:id="rId3"/>
              </a:rPr>
              <a:t>http://www.medgenetics.ru/</a:t>
            </a:r>
            <a:endParaRPr lang="ru-RU" sz="2600" u="sng" dirty="0">
              <a:solidFill>
                <a:srgbClr val="0070C0"/>
              </a:solidFill>
            </a:endParaRPr>
          </a:p>
          <a:p>
            <a:pPr algn="just">
              <a:lnSpc>
                <a:spcPct val="120000"/>
              </a:lnSpc>
              <a:spcBef>
                <a:spcPts val="0"/>
              </a:spcBef>
            </a:pPr>
            <a:endParaRPr lang="ru-RU" sz="2600" dirty="0"/>
          </a:p>
        </p:txBody>
      </p:sp>
    </p:spTree>
    <p:extLst>
      <p:ext uri="{BB962C8B-B14F-4D97-AF65-F5344CB8AC3E}">
        <p14:creationId xmlns:p14="http://schemas.microsoft.com/office/powerpoint/2010/main" val="166146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9EC737-29F4-226D-B7D4-FEB1E70FD171}"/>
              </a:ext>
            </a:extLst>
          </p:cNvPr>
          <p:cNvSpPr>
            <a:spLocks noGrp="1"/>
          </p:cNvSpPr>
          <p:nvPr>
            <p:ph type="title"/>
          </p:nvPr>
        </p:nvSpPr>
        <p:spPr/>
        <p:txBody>
          <a:bodyPr>
            <a:normAutofit/>
          </a:bodyPr>
          <a:lstStyle/>
          <a:p>
            <a:pPr algn="ctr"/>
            <a:r>
              <a:rPr lang="ru-RU" sz="3200" b="1" dirty="0">
                <a:solidFill>
                  <a:schemeClr val="accent1"/>
                </a:solidFill>
                <a:latin typeface="+mn-lt"/>
              </a:rPr>
              <a:t>Пример : Синдром холестаза у детей</a:t>
            </a:r>
          </a:p>
        </p:txBody>
      </p:sp>
      <p:sp>
        <p:nvSpPr>
          <p:cNvPr id="3" name="Объект 2">
            <a:extLst>
              <a:ext uri="{FF2B5EF4-FFF2-40B4-BE49-F238E27FC236}">
                <a16:creationId xmlns:a16="http://schemas.microsoft.com/office/drawing/2014/main" id="{E3696A5D-A07E-0C16-B778-B784224B34B1}"/>
              </a:ext>
            </a:extLst>
          </p:cNvPr>
          <p:cNvSpPr>
            <a:spLocks noGrp="1"/>
          </p:cNvSpPr>
          <p:nvPr>
            <p:ph idx="1"/>
          </p:nvPr>
        </p:nvSpPr>
        <p:spPr>
          <a:xfrm>
            <a:off x="559199" y="2138668"/>
            <a:ext cx="11371389" cy="3561795"/>
          </a:xfrm>
        </p:spPr>
        <p:txBody>
          <a:bodyPr>
            <a:normAutofit fontScale="92500" lnSpcReduction="10000"/>
          </a:bodyPr>
          <a:lstStyle/>
          <a:p>
            <a:r>
              <a:rPr lang="ru-RU" sz="3200" dirty="0">
                <a:solidFill>
                  <a:srgbClr val="222222"/>
                </a:solidFill>
                <a:latin typeface="Calibri" panose="020F0502020204030204" pitchFamily="34" charset="0"/>
                <a:cs typeface="Calibri" panose="020F0502020204030204" pitchFamily="34" charset="0"/>
              </a:rPr>
              <a:t>В мире </a:t>
            </a:r>
            <a:r>
              <a:rPr lang="en-US" sz="3200" b="1" dirty="0">
                <a:solidFill>
                  <a:srgbClr val="222222"/>
                </a:solidFill>
                <a:latin typeface="Calibri" panose="020F0502020204030204" pitchFamily="34" charset="0"/>
                <a:cs typeface="Calibri" panose="020F0502020204030204" pitchFamily="34" charset="0"/>
              </a:rPr>
              <a:t>~</a:t>
            </a:r>
            <a:r>
              <a:rPr lang="ru-RU" sz="3200" b="1" i="0" dirty="0">
                <a:solidFill>
                  <a:srgbClr val="222222"/>
                </a:solidFill>
                <a:effectLst/>
                <a:latin typeface="Calibri" panose="020F0502020204030204" pitchFamily="34" charset="0"/>
                <a:cs typeface="Calibri" panose="020F0502020204030204" pitchFamily="34" charset="0"/>
              </a:rPr>
              <a:t>20 детям в недел</a:t>
            </a:r>
            <a:r>
              <a:rPr lang="ru-RU" sz="3200" b="1" dirty="0">
                <a:solidFill>
                  <a:srgbClr val="222222"/>
                </a:solidFill>
                <a:latin typeface="Calibri" panose="020F0502020204030204" pitchFamily="34" charset="0"/>
                <a:cs typeface="Calibri" panose="020F0502020204030204" pitchFamily="34" charset="0"/>
              </a:rPr>
              <a:t>ю</a:t>
            </a:r>
            <a:r>
              <a:rPr lang="en-US" sz="3200" b="1" dirty="0">
                <a:solidFill>
                  <a:srgbClr val="222222"/>
                </a:solidFill>
                <a:latin typeface="Calibri" panose="020F0502020204030204" pitchFamily="34" charset="0"/>
                <a:cs typeface="Calibri" panose="020F0502020204030204" pitchFamily="34" charset="0"/>
              </a:rPr>
              <a:t> </a:t>
            </a:r>
            <a:r>
              <a:rPr lang="ru-RU" sz="3200" dirty="0">
                <a:solidFill>
                  <a:srgbClr val="222222"/>
                </a:solidFill>
                <a:latin typeface="Calibri" panose="020F0502020204030204" pitchFamily="34" charset="0"/>
                <a:cs typeface="Calibri" panose="020F0502020204030204" pitchFamily="34" charset="0"/>
              </a:rPr>
              <a:t>диагностируют заболевания печени.</a:t>
            </a:r>
          </a:p>
          <a:p>
            <a:r>
              <a:rPr lang="ru-RU" sz="3200" b="0" i="0" dirty="0">
                <a:solidFill>
                  <a:srgbClr val="222222"/>
                </a:solidFill>
                <a:effectLst/>
                <a:latin typeface="Calibri" panose="020F0502020204030204" pitchFamily="34" charset="0"/>
                <a:cs typeface="Calibri" panose="020F0502020204030204" pitchFamily="34" charset="0"/>
              </a:rPr>
              <a:t>Синдром холестаза встречается примерно у </a:t>
            </a:r>
            <a:r>
              <a:rPr lang="ru-RU" sz="3200" b="1" i="0" dirty="0">
                <a:solidFill>
                  <a:srgbClr val="222222"/>
                </a:solidFill>
                <a:effectLst/>
                <a:latin typeface="Calibri" panose="020F0502020204030204" pitchFamily="34" charset="0"/>
                <a:cs typeface="Calibri" panose="020F0502020204030204" pitchFamily="34" charset="0"/>
              </a:rPr>
              <a:t>1:2500 доношенных детей </a:t>
            </a:r>
            <a:r>
              <a:rPr lang="ru-RU" sz="3200" b="1" dirty="0">
                <a:solidFill>
                  <a:srgbClr val="222222"/>
                </a:solidFill>
                <a:latin typeface="Calibri" panose="020F0502020204030204" pitchFamily="34" charset="0"/>
                <a:cs typeface="Calibri" panose="020F0502020204030204" pitchFamily="34" charset="0"/>
              </a:rPr>
              <a:t>в раннем возрасте</a:t>
            </a:r>
            <a:r>
              <a:rPr lang="ru-RU" sz="3200" dirty="0">
                <a:solidFill>
                  <a:srgbClr val="222222"/>
                </a:solidFill>
                <a:latin typeface="Calibri" panose="020F0502020204030204" pitchFamily="34" charset="0"/>
                <a:cs typeface="Calibri" panose="020F0502020204030204" pitchFamily="34" charset="0"/>
              </a:rPr>
              <a:t>. </a:t>
            </a:r>
            <a:r>
              <a:rPr lang="ru-RU" sz="3200" b="0" i="0" dirty="0">
                <a:solidFill>
                  <a:srgbClr val="222222"/>
                </a:solidFill>
                <a:effectLst/>
                <a:latin typeface="Calibri" panose="020F0502020204030204" pitchFamily="34" charset="0"/>
                <a:cs typeface="Calibri" panose="020F0502020204030204" pitchFamily="34" charset="0"/>
              </a:rPr>
              <a:t>У детей старшего возраста распространенность, безусловно, ниже, но она неизвестна.  </a:t>
            </a:r>
          </a:p>
          <a:p>
            <a:r>
              <a:rPr lang="ru-RU" sz="3200" b="1" i="0" dirty="0">
                <a:solidFill>
                  <a:srgbClr val="222222"/>
                </a:solidFill>
                <a:effectLst/>
                <a:latin typeface="Calibri" panose="020F0502020204030204" pitchFamily="34" charset="0"/>
                <a:cs typeface="Calibri" panose="020F0502020204030204" pitchFamily="34" charset="0"/>
              </a:rPr>
              <a:t>Генетические холестатические заболевания </a:t>
            </a:r>
            <a:r>
              <a:rPr lang="ru-RU" sz="3200" i="0" dirty="0">
                <a:solidFill>
                  <a:srgbClr val="222222"/>
                </a:solidFill>
                <a:effectLst/>
                <a:latin typeface="Calibri" panose="020F0502020204030204" pitchFamily="34" charset="0"/>
                <a:cs typeface="Calibri" panose="020F0502020204030204" pitchFamily="34" charset="0"/>
              </a:rPr>
              <a:t>в совокупности составляют </a:t>
            </a:r>
            <a:r>
              <a:rPr lang="ru-RU" sz="3200" b="1" i="0" dirty="0">
                <a:solidFill>
                  <a:srgbClr val="222222"/>
                </a:solidFill>
                <a:effectLst/>
                <a:latin typeface="Calibri" panose="020F0502020204030204" pitchFamily="34" charset="0"/>
                <a:cs typeface="Calibri" panose="020F0502020204030204" pitchFamily="34" charset="0"/>
              </a:rPr>
              <a:t>25-50% случаев </a:t>
            </a:r>
            <a:r>
              <a:rPr lang="ru-RU" sz="3200" i="0" dirty="0">
                <a:solidFill>
                  <a:srgbClr val="222222"/>
                </a:solidFill>
                <a:effectLst/>
                <a:latin typeface="Calibri" panose="020F0502020204030204" pitchFamily="34" charset="0"/>
                <a:cs typeface="Calibri" panose="020F0502020204030204" pitchFamily="34" charset="0"/>
              </a:rPr>
              <a:t>холестаза, которые сложно отличить, как между собой, так и </a:t>
            </a:r>
            <a:r>
              <a:rPr lang="ru-RU" sz="3200" dirty="0">
                <a:solidFill>
                  <a:srgbClr val="222222"/>
                </a:solidFill>
                <a:latin typeface="Calibri" panose="020F0502020204030204" pitchFamily="34" charset="0"/>
                <a:cs typeface="Calibri" panose="020F0502020204030204" pitchFamily="34" charset="0"/>
              </a:rPr>
              <a:t>от холестатических заболеваний негенетической природы.</a:t>
            </a:r>
            <a:endParaRPr lang="ru-RU" sz="3200" i="0" dirty="0">
              <a:solidFill>
                <a:srgbClr val="222222"/>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7350EFE-EE20-606F-57D7-8E61697ED976}"/>
              </a:ext>
            </a:extLst>
          </p:cNvPr>
          <p:cNvSpPr txBox="1"/>
          <p:nvPr/>
        </p:nvSpPr>
        <p:spPr>
          <a:xfrm>
            <a:off x="410305" y="6148444"/>
            <a:ext cx="11371389" cy="461665"/>
          </a:xfrm>
          <a:prstGeom prst="rect">
            <a:avLst/>
          </a:prstGeom>
          <a:noFill/>
        </p:spPr>
        <p:txBody>
          <a:bodyPr wrap="square">
            <a:spAutoFit/>
          </a:bodyPr>
          <a:lstStyle/>
          <a:p>
            <a:r>
              <a:rPr lang="ru-RU" sz="1200" b="0" i="0" dirty="0">
                <a:solidFill>
                  <a:srgbClr val="222222"/>
                </a:solidFill>
                <a:effectLst/>
                <a:latin typeface="Calibri" panose="020F0502020204030204" pitchFamily="34" charset="0"/>
                <a:cs typeface="Calibri" panose="020F0502020204030204" pitchFamily="34" charset="0"/>
              </a:rPr>
              <a:t>1) </a:t>
            </a:r>
            <a:r>
              <a:rPr lang="en" sz="1200" b="0" i="0" dirty="0">
                <a:solidFill>
                  <a:srgbClr val="222222"/>
                </a:solidFill>
                <a:effectLst/>
                <a:latin typeface="Calibri" panose="020F0502020204030204" pitchFamily="34" charset="0"/>
                <a:cs typeface="Calibri" panose="020F0502020204030204" pitchFamily="34" charset="0"/>
              </a:rPr>
              <a:t>Vitale, G</a:t>
            </a:r>
            <a:r>
              <a:rPr lang="ru-RU" sz="1200" b="0" i="0" dirty="0">
                <a:solidFill>
                  <a:srgbClr val="222222"/>
                </a:solidFill>
                <a:effectLst/>
                <a:latin typeface="Calibri" panose="020F0502020204030204" pitchFamily="34" charset="0"/>
                <a:cs typeface="Calibri" panose="020F0502020204030204" pitchFamily="34" charset="0"/>
              </a:rPr>
              <a:t> </a:t>
            </a:r>
            <a:r>
              <a:rPr lang="en" sz="1200" b="0" i="0" dirty="0">
                <a:solidFill>
                  <a:srgbClr val="222222"/>
                </a:solidFill>
                <a:effectLst/>
                <a:latin typeface="Calibri" panose="020F0502020204030204" pitchFamily="34" charset="0"/>
                <a:cs typeface="Calibri" panose="020F0502020204030204" pitchFamily="34" charset="0"/>
              </a:rPr>
              <a:t>. Cryptogenic cholestasis in young and adults: ATP8B1, ABCB11, ABCB4, and TJP2 gene variants analysis by high-throughput sequencing. </a:t>
            </a:r>
            <a:r>
              <a:rPr lang="en" sz="1200" b="0" i="1" dirty="0">
                <a:solidFill>
                  <a:srgbClr val="222222"/>
                </a:solidFill>
                <a:effectLst/>
                <a:latin typeface="Calibri" panose="020F0502020204030204" pitchFamily="34" charset="0"/>
                <a:cs typeface="Calibri" panose="020F0502020204030204" pitchFamily="34" charset="0"/>
              </a:rPr>
              <a:t>J. Gastroenterol.</a:t>
            </a:r>
            <a:r>
              <a:rPr lang="en" sz="1200" b="0" i="0" dirty="0">
                <a:solidFill>
                  <a:srgbClr val="222222"/>
                </a:solidFill>
                <a:effectLst/>
                <a:latin typeface="Calibri" panose="020F0502020204030204" pitchFamily="34" charset="0"/>
                <a:cs typeface="Calibri" panose="020F0502020204030204" pitchFamily="34" charset="0"/>
              </a:rPr>
              <a:t> </a:t>
            </a:r>
            <a:r>
              <a:rPr lang="en" sz="1200" b="1" i="0" dirty="0">
                <a:solidFill>
                  <a:srgbClr val="222222"/>
                </a:solidFill>
                <a:effectLst/>
                <a:latin typeface="Calibri" panose="020F0502020204030204" pitchFamily="34" charset="0"/>
                <a:cs typeface="Calibri" panose="020F0502020204030204" pitchFamily="34" charset="0"/>
              </a:rPr>
              <a:t>2018</a:t>
            </a:r>
            <a:r>
              <a:rPr lang="en" sz="1200" b="0" i="0" dirty="0">
                <a:solidFill>
                  <a:srgbClr val="222222"/>
                </a:solidFill>
                <a:effectLst/>
                <a:latin typeface="Calibri" panose="020F0502020204030204" pitchFamily="34" charset="0"/>
                <a:cs typeface="Calibri" panose="020F0502020204030204" pitchFamily="34" charset="0"/>
              </a:rPr>
              <a:t>, </a:t>
            </a:r>
            <a:r>
              <a:rPr lang="en" sz="1200" b="0" i="1" dirty="0">
                <a:solidFill>
                  <a:srgbClr val="222222"/>
                </a:solidFill>
                <a:effectLst/>
                <a:latin typeface="Calibri" panose="020F0502020204030204" pitchFamily="34" charset="0"/>
                <a:cs typeface="Calibri" panose="020F0502020204030204" pitchFamily="34" charset="0"/>
              </a:rPr>
              <a:t>53</a:t>
            </a:r>
            <a:r>
              <a:rPr lang="en" sz="1200" b="0" i="0" dirty="0">
                <a:solidFill>
                  <a:srgbClr val="222222"/>
                </a:solidFill>
                <a:effectLst/>
                <a:latin typeface="Calibri" panose="020F0502020204030204" pitchFamily="34" charset="0"/>
                <a:cs typeface="Calibri" panose="020F0502020204030204" pitchFamily="34" charset="0"/>
              </a:rPr>
              <a:t>, 945–95</a:t>
            </a:r>
            <a:r>
              <a:rPr lang="ru-RU" sz="1200" dirty="0">
                <a:solidFill>
                  <a:srgbClr val="222222"/>
                </a:solidFill>
                <a:latin typeface="Calibri" panose="020F0502020204030204" pitchFamily="34" charset="0"/>
                <a:cs typeface="Calibri" panose="020F0502020204030204" pitchFamily="34" charset="0"/>
              </a:rPr>
              <a:t>; 2) </a:t>
            </a:r>
            <a:r>
              <a:rPr lang="en-US" sz="1200" dirty="0"/>
              <a:t>Jeyaraj, R.; et al. The Genetics of Inherited Cholestatic Disorders in Neonates and Infants: Evolving Challenges. Genes 2021, 12, 1837. https:// doi.org/10.3390/genes12111837</a:t>
            </a:r>
            <a:endParaRPr lang="ru-RU"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6002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D9A6B06-F494-4CA3-C372-F69028A7C62F}"/>
              </a:ext>
            </a:extLst>
          </p:cNvPr>
          <p:cNvSpPr>
            <a:spLocks noGrp="1"/>
          </p:cNvSpPr>
          <p:nvPr>
            <p:ph type="title"/>
          </p:nvPr>
        </p:nvSpPr>
        <p:spPr>
          <a:xfrm>
            <a:off x="694063" y="115888"/>
            <a:ext cx="11108077" cy="1371600"/>
          </a:xfrm>
        </p:spPr>
        <p:txBody>
          <a:bodyPr>
            <a:normAutofit/>
          </a:bodyPr>
          <a:lstStyle/>
          <a:p>
            <a:pPr eaLnBrk="1" hangingPunct="1"/>
            <a:r>
              <a:rPr lang="ru-RU" altLang="ru-RU" sz="3200" b="1" dirty="0">
                <a:solidFill>
                  <a:schemeClr val="accent1"/>
                </a:solidFill>
                <a:latin typeface="Calibri" panose="020F0502020204030204" pitchFamily="34" charset="0"/>
                <a:cs typeface="Calibri" panose="020F0502020204030204" pitchFamily="34" charset="0"/>
              </a:rPr>
              <a:t>Редкие (</a:t>
            </a:r>
            <a:r>
              <a:rPr lang="ru-RU" altLang="ru-RU" sz="3200" b="1" dirty="0" err="1">
                <a:solidFill>
                  <a:schemeClr val="accent1"/>
                </a:solidFill>
                <a:latin typeface="Calibri" panose="020F0502020204030204" pitchFamily="34" charset="0"/>
                <a:cs typeface="Calibri" panose="020F0502020204030204" pitchFamily="34" charset="0"/>
              </a:rPr>
              <a:t>орфанные</a:t>
            </a:r>
            <a:r>
              <a:rPr lang="ru-RU" altLang="ru-RU" sz="3200" b="1" dirty="0">
                <a:solidFill>
                  <a:schemeClr val="accent1"/>
                </a:solidFill>
                <a:latin typeface="Calibri" panose="020F0502020204030204" pitchFamily="34" charset="0"/>
                <a:cs typeface="Calibri" panose="020F0502020204030204" pitchFamily="34" charset="0"/>
              </a:rPr>
              <a:t>) причины развития холестаза у детей</a:t>
            </a:r>
          </a:p>
        </p:txBody>
      </p:sp>
      <p:sp>
        <p:nvSpPr>
          <p:cNvPr id="35843" name="Rectangle 3">
            <a:extLst>
              <a:ext uri="{FF2B5EF4-FFF2-40B4-BE49-F238E27FC236}">
                <a16:creationId xmlns:a16="http://schemas.microsoft.com/office/drawing/2014/main" id="{AB06ADEB-C706-4E7B-EE7A-94EDF59472FD}"/>
              </a:ext>
            </a:extLst>
          </p:cNvPr>
          <p:cNvSpPr>
            <a:spLocks noGrp="1"/>
          </p:cNvSpPr>
          <p:nvPr>
            <p:ph type="body" idx="1"/>
          </p:nvPr>
        </p:nvSpPr>
        <p:spPr>
          <a:xfrm>
            <a:off x="1178154" y="1683859"/>
            <a:ext cx="9305547" cy="3257550"/>
          </a:xfrm>
        </p:spPr>
        <p:txBody>
          <a:bodyPr>
            <a:noAutofit/>
          </a:bodyPr>
          <a:lstStyle/>
          <a:p>
            <a:pPr marL="342900" indent="-342900">
              <a:lnSpc>
                <a:spcPct val="80000"/>
              </a:lnSpc>
              <a:buFontTx/>
              <a:buChar char="•"/>
            </a:pPr>
            <a:r>
              <a:rPr lang="ru-RU" altLang="ru-RU" sz="2400" dirty="0"/>
              <a:t>Синдром Алажилля</a:t>
            </a:r>
          </a:p>
          <a:p>
            <a:pPr marL="342900" indent="-342900">
              <a:lnSpc>
                <a:spcPct val="80000"/>
              </a:lnSpc>
              <a:buFontTx/>
              <a:buChar char="•"/>
            </a:pPr>
            <a:r>
              <a:rPr lang="ru-RU" altLang="ru-RU" sz="2400" dirty="0"/>
              <a:t>Прогрессирующий семейный внутрипеченочный холестаз (ПСВХ) </a:t>
            </a:r>
          </a:p>
          <a:p>
            <a:pPr marL="342900" indent="-342900">
              <a:lnSpc>
                <a:spcPct val="80000"/>
              </a:lnSpc>
              <a:buFontTx/>
              <a:buChar char="•"/>
            </a:pPr>
            <a:r>
              <a:rPr lang="ru-RU" altLang="ru-RU" sz="2400" dirty="0"/>
              <a:t>Синдром </a:t>
            </a:r>
            <a:r>
              <a:rPr lang="ru-RU" altLang="ru-RU" sz="2400" dirty="0" err="1"/>
              <a:t>лимфедемы</a:t>
            </a:r>
            <a:r>
              <a:rPr lang="ru-RU" altLang="ru-RU" sz="2400" dirty="0"/>
              <a:t> и холестаза </a:t>
            </a:r>
          </a:p>
          <a:p>
            <a:pPr marL="342900" indent="-342900">
              <a:lnSpc>
                <a:spcPct val="80000"/>
              </a:lnSpc>
              <a:buFontTx/>
              <a:buChar char="•"/>
            </a:pPr>
            <a:r>
              <a:rPr lang="ru-RU" altLang="ru-RU" sz="2400" dirty="0"/>
              <a:t>Кистозный фиброз (муковисцидоз)</a:t>
            </a:r>
          </a:p>
          <a:p>
            <a:pPr marL="342900" indent="-342900">
              <a:lnSpc>
                <a:spcPct val="80000"/>
              </a:lnSpc>
              <a:buFontTx/>
              <a:buChar char="•"/>
            </a:pPr>
            <a:r>
              <a:rPr lang="ru-RU" altLang="ru-RU" sz="2400" dirty="0"/>
              <a:t>Болезнь Гоше</a:t>
            </a:r>
          </a:p>
          <a:p>
            <a:pPr marL="342900" indent="-342900">
              <a:lnSpc>
                <a:spcPct val="80000"/>
              </a:lnSpc>
              <a:buFontTx/>
              <a:buChar char="•"/>
            </a:pPr>
            <a:r>
              <a:rPr lang="ru-RU" altLang="ru-RU" sz="2400" dirty="0" err="1"/>
              <a:t>Галактоземия</a:t>
            </a:r>
            <a:r>
              <a:rPr lang="ru-RU" altLang="ru-RU" sz="2400" dirty="0"/>
              <a:t>,</a:t>
            </a:r>
          </a:p>
          <a:p>
            <a:pPr marL="342900" indent="-342900">
              <a:lnSpc>
                <a:spcPct val="80000"/>
              </a:lnSpc>
              <a:buFontTx/>
              <a:buChar char="•"/>
            </a:pPr>
            <a:r>
              <a:rPr lang="ru-RU" altLang="ru-RU" sz="2400" dirty="0"/>
              <a:t> </a:t>
            </a:r>
            <a:r>
              <a:rPr lang="ru-RU" altLang="ru-RU" sz="2400" dirty="0" err="1"/>
              <a:t>фруктоземия</a:t>
            </a:r>
            <a:r>
              <a:rPr lang="ru-RU" altLang="ru-RU" sz="2400" dirty="0"/>
              <a:t>,</a:t>
            </a:r>
          </a:p>
          <a:p>
            <a:pPr marL="342900" indent="-342900">
              <a:lnSpc>
                <a:spcPct val="80000"/>
              </a:lnSpc>
              <a:buFontTx/>
              <a:buChar char="•"/>
            </a:pPr>
            <a:r>
              <a:rPr lang="ru-RU" altLang="ru-RU" sz="2400" dirty="0"/>
              <a:t> </a:t>
            </a:r>
            <a:r>
              <a:rPr lang="ru-RU" altLang="ru-RU" sz="2400" dirty="0" err="1"/>
              <a:t>тирозинемия</a:t>
            </a:r>
            <a:endParaRPr lang="ru-RU" altLang="ru-RU" sz="2400" dirty="0"/>
          </a:p>
          <a:p>
            <a:pPr marL="342900" indent="-342900">
              <a:lnSpc>
                <a:spcPct val="80000"/>
              </a:lnSpc>
              <a:buFontTx/>
              <a:buChar char="•"/>
            </a:pPr>
            <a:r>
              <a:rPr lang="ru-RU" altLang="ru-RU" sz="2400" dirty="0"/>
              <a:t>Доброкачественный семейный внутрипеченочный холестаз</a:t>
            </a:r>
          </a:p>
          <a:p>
            <a:pPr marL="342900" indent="-342900">
              <a:lnSpc>
                <a:spcPct val="80000"/>
              </a:lnSpc>
              <a:buFontTx/>
              <a:buChar char="•"/>
            </a:pPr>
            <a:r>
              <a:rPr lang="ru-RU" altLang="ru-RU" sz="2400" dirty="0"/>
              <a:t>Склерозирующий холангит</a:t>
            </a:r>
          </a:p>
        </p:txBody>
      </p:sp>
      <p:sp>
        <p:nvSpPr>
          <p:cNvPr id="35844" name="TextBox 3">
            <a:extLst>
              <a:ext uri="{FF2B5EF4-FFF2-40B4-BE49-F238E27FC236}">
                <a16:creationId xmlns:a16="http://schemas.microsoft.com/office/drawing/2014/main" id="{A56DE47A-3EF9-FFE9-47E0-CA089B95FB11}"/>
              </a:ext>
            </a:extLst>
          </p:cNvPr>
          <p:cNvSpPr txBox="1">
            <a:spLocks noChangeArrowheads="1"/>
          </p:cNvSpPr>
          <p:nvPr/>
        </p:nvSpPr>
        <p:spPr bwMode="auto">
          <a:xfrm>
            <a:off x="694063" y="6191478"/>
            <a:ext cx="8921618" cy="2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spcBef>
                <a:spcPct val="0"/>
              </a:spcBef>
            </a:pPr>
            <a:r>
              <a:rPr lang="ru-RU" altLang="ru-RU" sz="1000" dirty="0">
                <a:cs typeface="Calibri" panose="020F0502020204030204" pitchFamily="34" charset="0"/>
              </a:rPr>
              <a:t>Оптимизация диагностики врожденных холестатических болезней у детей / Никитин А.В. Диссертация на соискание ученой к.м.н., Москва 2017 г.</a:t>
            </a:r>
          </a:p>
        </p:txBody>
      </p:sp>
    </p:spTree>
    <p:extLst>
      <p:ext uri="{BB962C8B-B14F-4D97-AF65-F5344CB8AC3E}">
        <p14:creationId xmlns:p14="http://schemas.microsoft.com/office/powerpoint/2010/main" val="33792522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164208" y="1201261"/>
          <a:ext cx="4499992" cy="4855956"/>
        </p:xfrm>
        <a:graphic>
          <a:graphicData uri="http://schemas.openxmlformats.org/drawingml/2006/table">
            <a:tbl>
              <a:tblPr firstRow="1">
                <a:tableStyleId>{7DF18680-E054-41AD-8BC1-D1AEF772440D}</a:tableStyleId>
              </a:tblPr>
              <a:tblGrid>
                <a:gridCol w="2760293">
                  <a:extLst>
                    <a:ext uri="{9D8B030D-6E8A-4147-A177-3AD203B41FA5}">
                      <a16:colId xmlns:a16="http://schemas.microsoft.com/office/drawing/2014/main" val="20000"/>
                    </a:ext>
                  </a:extLst>
                </a:gridCol>
                <a:gridCol w="1739699">
                  <a:extLst>
                    <a:ext uri="{9D8B030D-6E8A-4147-A177-3AD203B41FA5}">
                      <a16:colId xmlns:a16="http://schemas.microsoft.com/office/drawing/2014/main" val="20001"/>
                    </a:ext>
                  </a:extLst>
                </a:gridCol>
              </a:tblGrid>
              <a:tr h="276533">
                <a:tc>
                  <a:txBody>
                    <a:bodyPr/>
                    <a:lstStyle/>
                    <a:p>
                      <a:pPr algn="ctr" fontAlgn="ctr"/>
                      <a:r>
                        <a:rPr lang="ru-RU" sz="1300" u="none" strike="noStrike" dirty="0">
                          <a:effectLst/>
                        </a:rPr>
                        <a:t>ГРУППЫ</a:t>
                      </a:r>
                      <a:r>
                        <a:rPr lang="ru-RU" sz="1300" u="none" strike="noStrike" baseline="0" dirty="0">
                          <a:effectLst/>
                        </a:rPr>
                        <a:t>  </a:t>
                      </a:r>
                      <a:r>
                        <a:rPr lang="ru-RU" sz="1300" u="none" strike="noStrike" dirty="0">
                          <a:effectLst/>
                        </a:rPr>
                        <a:t>ЗАБОЛЕВАНИЙ</a:t>
                      </a:r>
                      <a:endParaRPr lang="en-US" sz="13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ru-RU" sz="1300" u="none" strike="noStrike" dirty="0">
                          <a:effectLst/>
                        </a:rPr>
                        <a:t>ТАРГЕТНЫЕ  ГЕНЫ</a:t>
                      </a:r>
                      <a:endParaRPr lang="en-US" sz="1300" b="1" i="1"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15555">
                <a:tc>
                  <a:txBody>
                    <a:bodyPr/>
                    <a:lstStyle/>
                    <a:p>
                      <a:pPr algn="l" fontAlgn="ctr"/>
                      <a:r>
                        <a:rPr lang="ru-RU" sz="1200" u="none" strike="noStrike" dirty="0">
                          <a:effectLst/>
                        </a:rPr>
                        <a:t>ГЛИКОГЕНОЗЫ</a:t>
                      </a:r>
                      <a:endParaRPr lang="ru-RU" sz="1200" b="0" i="0" u="none" strike="noStrike" dirty="0">
                        <a:solidFill>
                          <a:srgbClr val="000000"/>
                        </a:solidFill>
                        <a:effectLst/>
                        <a:latin typeface="Calibri"/>
                      </a:endParaRP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000" b="1" i="1" dirty="0"/>
                        <a:t>AGL</a:t>
                      </a:r>
                      <a:r>
                        <a:rPr lang="ru-RU" sz="1000" b="1" i="1" dirty="0"/>
                        <a:t> </a:t>
                      </a:r>
                      <a:r>
                        <a:rPr lang="en-GB" sz="1000" b="1" i="1" dirty="0"/>
                        <a:t> G6PC</a:t>
                      </a:r>
                      <a:r>
                        <a:rPr lang="ru-RU" sz="1000" b="1" i="1" baseline="0" dirty="0"/>
                        <a:t>  </a:t>
                      </a:r>
                      <a:r>
                        <a:rPr lang="en-GB" sz="1000" b="1" i="1" dirty="0"/>
                        <a:t> GBE1</a:t>
                      </a:r>
                      <a:r>
                        <a:rPr lang="ru-RU" sz="1000" b="1" i="1" baseline="0" dirty="0"/>
                        <a:t>  </a:t>
                      </a:r>
                      <a:r>
                        <a:rPr lang="en-GB" sz="1000" b="1" i="1" dirty="0"/>
                        <a:t> GYS2</a:t>
                      </a:r>
                      <a:r>
                        <a:rPr lang="ru-RU" sz="1000" b="1" i="1" baseline="0" dirty="0"/>
                        <a:t> </a:t>
                      </a:r>
                      <a:r>
                        <a:rPr lang="en-GB" sz="1000" b="1" i="1" baseline="0" dirty="0"/>
                        <a:t> </a:t>
                      </a:r>
                      <a:r>
                        <a:rPr lang="en-US" sz="1000" b="1" i="1" baseline="0" dirty="0"/>
                        <a:t>P</a:t>
                      </a:r>
                      <a:r>
                        <a:rPr lang="en-GB" sz="1000" b="1" i="1" baseline="0" dirty="0"/>
                        <a:t>FKM</a:t>
                      </a:r>
                      <a:r>
                        <a:rPr lang="ru-RU" sz="1000" b="1" i="1" baseline="0" dirty="0"/>
                        <a:t>  </a:t>
                      </a:r>
                      <a:r>
                        <a:rPr lang="en-US" sz="1000" b="1" i="1" baseline="0" dirty="0"/>
                        <a:t>PGAM2  </a:t>
                      </a:r>
                      <a:r>
                        <a:rPr lang="en-GB" sz="1000" b="1" i="1" dirty="0"/>
                        <a:t>PHKA2</a:t>
                      </a:r>
                      <a:r>
                        <a:rPr lang="ru-RU" sz="1000" b="1" i="1" baseline="0" dirty="0"/>
                        <a:t>   </a:t>
                      </a:r>
                      <a:r>
                        <a:rPr lang="en-GB" sz="1000" b="1" i="1" dirty="0"/>
                        <a:t>PHKB</a:t>
                      </a:r>
                      <a:r>
                        <a:rPr lang="ru-RU" sz="1000" b="1" i="1" baseline="0" dirty="0"/>
                        <a:t>  </a:t>
                      </a:r>
                      <a:r>
                        <a:rPr lang="en-GB" sz="1000" b="1" i="1" dirty="0"/>
                        <a:t> PHKG2</a:t>
                      </a:r>
                      <a:r>
                        <a:rPr lang="ru-RU" sz="1000" b="1" i="1" baseline="0" dirty="0"/>
                        <a:t> </a:t>
                      </a:r>
                      <a:r>
                        <a:rPr lang="en-GB" sz="1000" b="1" i="1" dirty="0"/>
                        <a:t> PYGL</a:t>
                      </a:r>
                      <a:r>
                        <a:rPr lang="ru-RU" sz="1000" b="1" i="1" baseline="0" dirty="0"/>
                        <a:t> </a:t>
                      </a:r>
                      <a:r>
                        <a:rPr lang="en-GB" sz="1000" b="1" i="1" dirty="0"/>
                        <a:t> SLC37A4</a:t>
                      </a:r>
                      <a:endParaRPr lang="ru-RU" sz="1000" b="1" i="1" dirty="0"/>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653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0" dirty="0"/>
                        <a:t>ДРУГИЕ</a:t>
                      </a:r>
                      <a:r>
                        <a:rPr lang="ru-RU" sz="1200" b="0" baseline="0" dirty="0"/>
                        <a:t> НАРУШЕНИЯ УГЛЕВОДНОГО ОБМЕНА</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solidFill>
                            <a:srgbClr val="000000"/>
                          </a:solidFill>
                          <a:effectLst/>
                          <a:latin typeface="+mn-lt"/>
                        </a:rPr>
                        <a:t> </a:t>
                      </a:r>
                      <a:r>
                        <a:rPr lang="en-US" sz="1000" b="1" i="1" u="none" strike="noStrike" dirty="0">
                          <a:solidFill>
                            <a:srgbClr val="000000"/>
                          </a:solidFill>
                          <a:effectLst/>
                          <a:latin typeface="+mn-lt"/>
                        </a:rPr>
                        <a:t>ALDOB</a:t>
                      </a:r>
                      <a:r>
                        <a:rPr lang="ru-RU" sz="1000" b="1" i="1" u="none" strike="noStrike" dirty="0">
                          <a:solidFill>
                            <a:srgbClr val="000000"/>
                          </a:solidFill>
                          <a:effectLst/>
                          <a:latin typeface="+mn-lt"/>
                        </a:rPr>
                        <a:t>  </a:t>
                      </a:r>
                      <a:r>
                        <a:rPr lang="en-GB" sz="1000" b="1" i="1" u="none" strike="noStrike" dirty="0">
                          <a:solidFill>
                            <a:srgbClr val="000000"/>
                          </a:solidFill>
                          <a:effectLst/>
                          <a:latin typeface="+mn-lt"/>
                        </a:rPr>
                        <a:t>FBP1 </a:t>
                      </a:r>
                      <a:r>
                        <a:rPr lang="ru-RU" sz="1000" b="1" i="1" u="none" strike="noStrike" dirty="0">
                          <a:solidFill>
                            <a:srgbClr val="000000"/>
                          </a:solidFill>
                          <a:effectLst/>
                          <a:latin typeface="+mn-lt"/>
                        </a:rPr>
                        <a:t> </a:t>
                      </a:r>
                      <a:r>
                        <a:rPr lang="en-GB" sz="1000" b="1" i="1" u="none" strike="noStrike" dirty="0">
                          <a:solidFill>
                            <a:srgbClr val="7030A0"/>
                          </a:solidFill>
                          <a:effectLst/>
                          <a:latin typeface="Calibri"/>
                        </a:rPr>
                        <a:t>GALT </a:t>
                      </a:r>
                      <a:r>
                        <a:rPr lang="ru-RU" sz="1000" b="1" i="1" u="none" strike="noStrike" dirty="0">
                          <a:solidFill>
                            <a:srgbClr val="7030A0"/>
                          </a:solidFill>
                          <a:effectLst/>
                          <a:latin typeface="Calibri"/>
                        </a:rPr>
                        <a:t> </a:t>
                      </a:r>
                      <a:r>
                        <a:rPr lang="en-GB" sz="1000" b="1" i="1" u="none" strike="noStrike" dirty="0">
                          <a:solidFill>
                            <a:srgbClr val="7030A0"/>
                          </a:solidFill>
                          <a:effectLst/>
                          <a:latin typeface="Calibri"/>
                        </a:rPr>
                        <a:t>GALE</a:t>
                      </a:r>
                      <a:r>
                        <a:rPr lang="ru-RU" sz="1000" b="1" i="1" u="none" strike="noStrike" dirty="0">
                          <a:solidFill>
                            <a:srgbClr val="7030A0"/>
                          </a:solidFill>
                          <a:effectLst/>
                          <a:latin typeface="Calibri"/>
                        </a:rPr>
                        <a:t>  </a:t>
                      </a:r>
                      <a:r>
                        <a:rPr lang="en-US" sz="1000" b="1" i="1" u="none" strike="noStrike" dirty="0">
                          <a:solidFill>
                            <a:srgbClr val="7030A0"/>
                          </a:solidFill>
                          <a:effectLst/>
                          <a:latin typeface="Calibri"/>
                        </a:rPr>
                        <a:t>TALDO1</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653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kern="1200" dirty="0">
                          <a:effectLst/>
                        </a:rPr>
                        <a:t>СЕМЕЙНЫЕ ВНУТРИПЕЧЕНОЧНЫЕ ХОЛЕСТАЗЫ</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solidFill>
                            <a:srgbClr val="7030A0"/>
                          </a:solidFill>
                          <a:effectLst/>
                        </a:rPr>
                        <a:t>ATP8B1  ABCB11 ABCB4  TJP2  </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6533">
                <a:tc>
                  <a:txBody>
                    <a:bodyPr/>
                    <a:lstStyle/>
                    <a:p>
                      <a:r>
                        <a:rPr lang="ru-RU" sz="1200" kern="1200" dirty="0">
                          <a:effectLst/>
                        </a:rPr>
                        <a:t>СИНДРОМ АЛАЖИЛЛЯ </a:t>
                      </a:r>
                      <a:r>
                        <a:rPr lang="en-US" sz="1200" kern="1200" dirty="0">
                          <a:effectLst/>
                        </a:rPr>
                        <a:t>(</a:t>
                      </a:r>
                      <a:r>
                        <a:rPr lang="ru-RU" sz="1200" kern="1200" dirty="0">
                          <a:effectLst/>
                        </a:rPr>
                        <a:t>ТИП 1</a:t>
                      </a:r>
                      <a:r>
                        <a:rPr lang="en-US" sz="1200" kern="1200" dirty="0">
                          <a:effectLst/>
                        </a:rPr>
                        <a:t>)</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solidFill>
                            <a:srgbClr val="7030A0"/>
                          </a:solidFill>
                          <a:effectLst/>
                        </a:rPr>
                        <a:t>JAG1</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1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effectLst/>
                        </a:rPr>
                        <a:t>МИТОХОНДРИАЛЬНЫЕ ГЕПАТОПАТИИ</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1" u="none" strike="noStrike" dirty="0">
                          <a:solidFill>
                            <a:srgbClr val="7030A0"/>
                          </a:solidFill>
                          <a:effectLst/>
                        </a:rPr>
                        <a:t>BCS1L </a:t>
                      </a:r>
                      <a:r>
                        <a:rPr lang="en-US" sz="1000" b="1" i="1" u="none" strike="noStrike" baseline="0" dirty="0">
                          <a:solidFill>
                            <a:srgbClr val="7030A0"/>
                          </a:solidFill>
                          <a:effectLst/>
                        </a:rPr>
                        <a:t> </a:t>
                      </a:r>
                      <a:r>
                        <a:rPr lang="ru-RU" sz="1000" b="1" i="1" u="none" strike="noStrike" dirty="0">
                          <a:solidFill>
                            <a:srgbClr val="7030A0"/>
                          </a:solidFill>
                          <a:effectLst/>
                        </a:rPr>
                        <a:t>DGUOK </a:t>
                      </a:r>
                      <a:r>
                        <a:rPr lang="en-US" sz="1000" b="1" i="1" u="none" strike="noStrike" dirty="0">
                          <a:solidFill>
                            <a:srgbClr val="7030A0"/>
                          </a:solidFill>
                          <a:effectLst/>
                        </a:rPr>
                        <a:t> </a:t>
                      </a:r>
                      <a:r>
                        <a:rPr lang="en-US" sz="1000" b="1" i="1" u="none" strike="noStrike" dirty="0">
                          <a:effectLst/>
                        </a:rPr>
                        <a:t>HADHA </a:t>
                      </a:r>
                      <a:r>
                        <a:rPr lang="ru-RU" sz="1000" b="1" i="1" u="none" strike="noStrike" dirty="0">
                          <a:effectLst/>
                        </a:rPr>
                        <a:t> </a:t>
                      </a:r>
                      <a:r>
                        <a:rPr lang="ru-RU" sz="1000" b="1" i="1" u="none" strike="noStrike" dirty="0">
                          <a:solidFill>
                            <a:srgbClr val="7030A0"/>
                          </a:solidFill>
                          <a:effectLst/>
                        </a:rPr>
                        <a:t>MPV17  POLG </a:t>
                      </a:r>
                      <a:r>
                        <a:rPr lang="en-GB" sz="1000" b="1" i="1" u="none" strike="noStrike" dirty="0">
                          <a:solidFill>
                            <a:srgbClr val="7030A0"/>
                          </a:solidFill>
                          <a:effectLst/>
                        </a:rPr>
                        <a:t> </a:t>
                      </a:r>
                      <a:r>
                        <a:rPr lang="en-GB" sz="1000" b="1" i="1" u="none" strike="noStrike" dirty="0">
                          <a:effectLst/>
                        </a:rPr>
                        <a:t> SCO1</a:t>
                      </a:r>
                      <a:r>
                        <a:rPr lang="en-GB" sz="1000" b="1" i="1" u="none" strike="noStrike" baseline="0" dirty="0">
                          <a:effectLst/>
                        </a:rPr>
                        <a:t>  SERAC1  </a:t>
                      </a:r>
                      <a:r>
                        <a:rPr lang="ru-RU" sz="1000" b="1" i="1" u="none" strike="noStrike" dirty="0">
                          <a:solidFill>
                            <a:srgbClr val="7030A0"/>
                          </a:solidFill>
                          <a:effectLst/>
                        </a:rPr>
                        <a:t>TRMU</a:t>
                      </a:r>
                      <a:r>
                        <a:rPr lang="ru-RU" sz="1000" b="1" i="1" u="none" strike="noStrike" dirty="0">
                          <a:effectLst/>
                        </a:rPr>
                        <a:t> </a:t>
                      </a:r>
                      <a:r>
                        <a:rPr lang="en-US" sz="1000" b="1" i="1" u="none" strike="noStrike" dirty="0">
                          <a:effectLst/>
                        </a:rPr>
                        <a:t>  TWNK</a:t>
                      </a:r>
                      <a:endParaRPr lang="ru-RU" sz="1000" b="1" i="1" u="none" strike="noStrike" dirty="0">
                        <a:solidFill>
                          <a:srgbClr val="00000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6533">
                <a:tc>
                  <a:txBody>
                    <a:bodyPr/>
                    <a:lstStyle/>
                    <a:p>
                      <a:pPr algn="l" fontAlgn="ctr"/>
                      <a:r>
                        <a:rPr lang="ru-RU" sz="1200" b="0" i="0" u="none" strike="noStrike" dirty="0">
                          <a:solidFill>
                            <a:srgbClr val="000000"/>
                          </a:solidFill>
                          <a:effectLst/>
                          <a:latin typeface="Calibri"/>
                        </a:rPr>
                        <a:t>НАРУШЕНИЯ СИНТЕЗА ЖЕЛЧНЫХ КИСЛОТ</a:t>
                      </a: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1" kern="1200" dirty="0">
                          <a:solidFill>
                            <a:srgbClr val="7030A0"/>
                          </a:solidFill>
                          <a:effectLst/>
                          <a:latin typeface="+mn-lt"/>
                          <a:ea typeface="+mn-ea"/>
                          <a:cs typeface="+mn-cs"/>
                        </a:rPr>
                        <a:t>ABCD3 </a:t>
                      </a:r>
                      <a:r>
                        <a:rPr lang="ru-RU" sz="1000" b="1" i="1" kern="1200" dirty="0">
                          <a:solidFill>
                            <a:srgbClr val="7030A0"/>
                          </a:solidFill>
                          <a:effectLst/>
                          <a:latin typeface="+mn-lt"/>
                          <a:ea typeface="+mn-ea"/>
                          <a:cs typeface="+mn-cs"/>
                        </a:rPr>
                        <a:t> </a:t>
                      </a:r>
                      <a:r>
                        <a:rPr lang="en-US" sz="1000" b="1" i="1" kern="1200" dirty="0">
                          <a:solidFill>
                            <a:srgbClr val="7030A0"/>
                          </a:solidFill>
                          <a:effectLst/>
                          <a:latin typeface="+mn-lt"/>
                          <a:ea typeface="+mn-ea"/>
                          <a:cs typeface="+mn-cs"/>
                        </a:rPr>
                        <a:t>AKR1D</a:t>
                      </a:r>
                      <a:r>
                        <a:rPr lang="ru-RU" sz="1000" b="1" i="1" kern="1200" dirty="0">
                          <a:solidFill>
                            <a:srgbClr val="7030A0"/>
                          </a:solidFill>
                          <a:effectLst/>
                          <a:latin typeface="+mn-lt"/>
                          <a:ea typeface="+mn-ea"/>
                          <a:cs typeface="+mn-cs"/>
                        </a:rPr>
                        <a:t>1</a:t>
                      </a:r>
                      <a:r>
                        <a:rPr lang="ru-RU" sz="1000" b="1" i="1" kern="1200" baseline="0" dirty="0">
                          <a:solidFill>
                            <a:srgbClr val="7030A0"/>
                          </a:solidFill>
                          <a:effectLst/>
                          <a:latin typeface="+mn-lt"/>
                          <a:ea typeface="+mn-ea"/>
                          <a:cs typeface="+mn-cs"/>
                        </a:rPr>
                        <a:t>  </a:t>
                      </a:r>
                      <a:r>
                        <a:rPr lang="en-GB" sz="1000" b="1" i="1" kern="1200" baseline="0" dirty="0">
                          <a:solidFill>
                            <a:srgbClr val="7030A0"/>
                          </a:solidFill>
                          <a:effectLst/>
                          <a:latin typeface="+mn-lt"/>
                          <a:ea typeface="+mn-ea"/>
                          <a:cs typeface="+mn-cs"/>
                        </a:rPr>
                        <a:t>CYP7B1</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6533">
                <a:tc>
                  <a:txBody>
                    <a:bodyPr/>
                    <a:lstStyle/>
                    <a:p>
                      <a:pPr algn="l" fontAlgn="ctr"/>
                      <a:r>
                        <a:rPr lang="ru-RU" sz="1200" u="none" strike="noStrike" dirty="0">
                          <a:effectLst/>
                        </a:rPr>
                        <a:t>ДЕФИЦИТ АЛЬФА-1-АНТИТРИПСИНА</a:t>
                      </a:r>
                      <a:endParaRPr lang="ru-RU" sz="1200" b="0" i="0" u="none" strike="noStrike" dirty="0">
                        <a:solidFill>
                          <a:srgbClr val="000000"/>
                        </a:solidFill>
                        <a:effectLst/>
                        <a:latin typeface="Calibri"/>
                      </a:endParaRP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solidFill>
                            <a:srgbClr val="7030A0"/>
                          </a:solidFill>
                          <a:effectLst/>
                        </a:rPr>
                        <a:t>SERPINA1</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6533">
                <a:tc>
                  <a:txBody>
                    <a:bodyPr/>
                    <a:lstStyle/>
                    <a:p>
                      <a:r>
                        <a:rPr lang="ru-RU" sz="1200" dirty="0"/>
                        <a:t>ЛИЗОСОМНЫЕ БОЛЕЗНИ НАКОПЛЕНИЯ</a:t>
                      </a: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i="1" dirty="0"/>
                        <a:t>GAA  GBA</a:t>
                      </a:r>
                      <a:r>
                        <a:rPr lang="ru-RU" sz="1000" b="1" i="1" baseline="0" dirty="0"/>
                        <a:t>  </a:t>
                      </a:r>
                      <a:r>
                        <a:rPr lang="en-US" sz="1000" b="1" i="1" dirty="0">
                          <a:solidFill>
                            <a:srgbClr val="7030A0"/>
                          </a:solidFill>
                        </a:rPr>
                        <a:t>LIPA</a:t>
                      </a:r>
                      <a:r>
                        <a:rPr lang="en-US" sz="1000" b="1" i="1" baseline="0" dirty="0">
                          <a:solidFill>
                            <a:srgbClr val="7030A0"/>
                          </a:solidFill>
                        </a:rPr>
                        <a:t>  SMPD1</a:t>
                      </a:r>
                      <a:endParaRPr lang="ru-RU" sz="1000" b="1" i="1" dirty="0">
                        <a:solidFill>
                          <a:srgbClr val="7030A0"/>
                        </a:solidFill>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3589">
                <a:tc>
                  <a:txBody>
                    <a:bodyPr/>
                    <a:lstStyle/>
                    <a:p>
                      <a:pPr algn="l" fontAlgn="ctr"/>
                      <a:r>
                        <a:rPr lang="ru-RU" sz="1200" b="0" i="0" u="none" strike="noStrike" dirty="0">
                          <a:solidFill>
                            <a:schemeClr val="dk1"/>
                          </a:solidFill>
                          <a:effectLst/>
                          <a:latin typeface="+mn-lt"/>
                        </a:rPr>
                        <a:t>АМИНОАЦИДОПАТИИ </a:t>
                      </a:r>
                      <a:r>
                        <a:rPr lang="ru-RU" sz="1200" b="0" i="0" u="none" strike="noStrike" baseline="0" dirty="0">
                          <a:solidFill>
                            <a:schemeClr val="dk1"/>
                          </a:solidFill>
                          <a:effectLst/>
                          <a:latin typeface="+mn-lt"/>
                        </a:rPr>
                        <a:t>(ТИРОЗИНЕМИЯ ТИП 1)</a:t>
                      </a:r>
                      <a:endParaRPr lang="ru-RU" sz="1200" b="0" i="0" u="none" strike="noStrike" dirty="0">
                        <a:solidFill>
                          <a:srgbClr val="000000"/>
                        </a:solidFill>
                        <a:effectLst/>
                        <a:latin typeface="Calibri"/>
                      </a:endParaRP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1" i="1" u="none" strike="noStrike" dirty="0">
                          <a:solidFill>
                            <a:srgbClr val="7030A0"/>
                          </a:solidFill>
                          <a:effectLst/>
                        </a:rPr>
                        <a:t>FAH</a:t>
                      </a:r>
                      <a:endParaRPr lang="ru-RU" sz="1000" b="1" i="1" u="none" strike="noStrike" dirty="0">
                        <a:solidFill>
                          <a:srgbClr val="7030A0"/>
                        </a:solidFill>
                        <a:effectLst/>
                        <a:latin typeface="+mn-lt"/>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20341">
                <a:tc>
                  <a:txBody>
                    <a:bodyPr/>
                    <a:lstStyle/>
                    <a:p>
                      <a:r>
                        <a:rPr lang="ru-RU" sz="1200" dirty="0"/>
                        <a:t>ВРОЖДЕННЫЕ</a:t>
                      </a:r>
                      <a:r>
                        <a:rPr lang="ru-RU" sz="1200" baseline="0" dirty="0"/>
                        <a:t> НАРУШЕНИЯ ГЛИКОЗИЛИРОВАНИЯ</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1" i="1" u="none" strike="noStrike" dirty="0">
                          <a:solidFill>
                            <a:srgbClr val="7030A0"/>
                          </a:solidFill>
                          <a:effectLst/>
                        </a:rPr>
                        <a:t>MPI   PGM1</a:t>
                      </a:r>
                      <a:endParaRPr lang="ru-RU" sz="1000" b="1" i="1" u="none" strike="noStrike" dirty="0">
                        <a:solidFill>
                          <a:srgbClr val="7030A0"/>
                        </a:solidFill>
                        <a:effectLst/>
                        <a:latin typeface="+mn-lt"/>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40">
                <a:tc>
                  <a:txBody>
                    <a:bodyPr/>
                    <a:lstStyle/>
                    <a:p>
                      <a:r>
                        <a:rPr lang="ru-RU" sz="1200" dirty="0"/>
                        <a:t>СИНДРОМЫ</a:t>
                      </a:r>
                      <a:r>
                        <a:rPr lang="ru-RU" sz="1200" baseline="0" dirty="0"/>
                        <a:t> </a:t>
                      </a:r>
                      <a:r>
                        <a:rPr lang="ru-RU" sz="1200" dirty="0"/>
                        <a:t>МЛАДЕНЧЕСКОЙ</a:t>
                      </a:r>
                      <a:r>
                        <a:rPr lang="ru-RU" sz="1200" baseline="0" dirty="0"/>
                        <a:t> ОСТРОЙ ПЕЧЕНОЧНОЙ НЕДОСТАТОЧНОСТИ</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1" u="none" strike="noStrike" dirty="0">
                          <a:solidFill>
                            <a:srgbClr val="7030A0"/>
                          </a:solidFill>
                          <a:effectLst/>
                        </a:rPr>
                        <a:t>LARS  </a:t>
                      </a:r>
                      <a:r>
                        <a:rPr lang="ru-RU" sz="1000" b="1" i="1" u="none" strike="noStrike" dirty="0">
                          <a:solidFill>
                            <a:srgbClr val="7030A0"/>
                          </a:solidFill>
                          <a:effectLst/>
                        </a:rPr>
                        <a:t>NBAS</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6533">
                <a:tc>
                  <a:txBody>
                    <a:bodyPr/>
                    <a:lstStyle/>
                    <a:p>
                      <a:pPr algn="l" fontAlgn="ctr"/>
                      <a:r>
                        <a:rPr lang="ru-RU" sz="1200" u="none" strike="noStrike" dirty="0">
                          <a:effectLst/>
                        </a:rPr>
                        <a:t>НАРУШЕНИЯ ЦИКЛА МОЧЕВИНЫ</a:t>
                      </a:r>
                      <a:endParaRPr lang="ru-RU" sz="1200" b="0" i="0" u="none" strike="noStrike" dirty="0">
                        <a:solidFill>
                          <a:srgbClr val="000000"/>
                        </a:solidFill>
                        <a:effectLst/>
                        <a:latin typeface="Calibri"/>
                      </a:endParaRP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effectLst/>
                        </a:rPr>
                        <a:t>OTC</a:t>
                      </a:r>
                      <a:r>
                        <a:rPr lang="en-GB" sz="1000" b="1" i="1" u="none" strike="noStrike" dirty="0">
                          <a:effectLst/>
                        </a:rPr>
                        <a:t>  SLC25A13</a:t>
                      </a:r>
                      <a:endParaRPr lang="ru-RU" sz="1000" b="1" i="1" u="none" strike="noStrike" dirty="0">
                        <a:solidFill>
                          <a:srgbClr val="00000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6533">
                <a:tc>
                  <a:txBody>
                    <a:bodyPr/>
                    <a:lstStyle/>
                    <a:p>
                      <a:pPr algn="l" fontAlgn="ctr"/>
                      <a:r>
                        <a:rPr lang="ru-RU" sz="1200" b="0" i="0" u="none" strike="noStrike" dirty="0">
                          <a:solidFill>
                            <a:srgbClr val="000000"/>
                          </a:solidFill>
                          <a:effectLst/>
                          <a:latin typeface="Calibri"/>
                        </a:rPr>
                        <a:t>НАРУШЕНИЯ ОБМЕНА МИНЕРАЛОВ </a:t>
                      </a: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1" u="none" strike="noStrike" dirty="0">
                          <a:solidFill>
                            <a:srgbClr val="000000"/>
                          </a:solidFill>
                          <a:effectLst/>
                          <a:latin typeface="Calibri"/>
                        </a:rPr>
                        <a:t>ALAD</a:t>
                      </a:r>
                      <a:r>
                        <a:rPr lang="en-US" sz="1000" b="1" i="1" u="none" strike="noStrike" baseline="0" dirty="0">
                          <a:solidFill>
                            <a:srgbClr val="000000"/>
                          </a:solidFill>
                          <a:effectLst/>
                          <a:latin typeface="Calibri"/>
                        </a:rPr>
                        <a:t>  ATP7B</a:t>
                      </a:r>
                      <a:endParaRPr lang="ru-RU" sz="1000" b="1" i="1" u="none" strike="noStrike" dirty="0">
                        <a:solidFill>
                          <a:srgbClr val="00000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graphicFrame>
        <p:nvGraphicFramePr>
          <p:cNvPr id="3" name="Таблица 2"/>
          <p:cNvGraphicFramePr>
            <a:graphicFrameLocks noGrp="1"/>
          </p:cNvGraphicFramePr>
          <p:nvPr/>
        </p:nvGraphicFramePr>
        <p:xfrm>
          <a:off x="6734116" y="1201261"/>
          <a:ext cx="4358885" cy="5223502"/>
        </p:xfrm>
        <a:graphic>
          <a:graphicData uri="http://schemas.openxmlformats.org/drawingml/2006/table">
            <a:tbl>
              <a:tblPr firstRow="1">
                <a:tableStyleId>{7DF18680-E054-41AD-8BC1-D1AEF772440D}</a:tableStyleId>
              </a:tblPr>
              <a:tblGrid>
                <a:gridCol w="2592288">
                  <a:extLst>
                    <a:ext uri="{9D8B030D-6E8A-4147-A177-3AD203B41FA5}">
                      <a16:colId xmlns:a16="http://schemas.microsoft.com/office/drawing/2014/main" val="20000"/>
                    </a:ext>
                  </a:extLst>
                </a:gridCol>
                <a:gridCol w="1766597">
                  <a:extLst>
                    <a:ext uri="{9D8B030D-6E8A-4147-A177-3AD203B41FA5}">
                      <a16:colId xmlns:a16="http://schemas.microsoft.com/office/drawing/2014/main" val="20001"/>
                    </a:ext>
                  </a:extLst>
                </a:gridCol>
              </a:tblGrid>
              <a:tr h="288032">
                <a:tc>
                  <a:txBody>
                    <a:bodyPr/>
                    <a:lstStyle/>
                    <a:p>
                      <a:pPr algn="ctr" fontAlgn="ctr"/>
                      <a:r>
                        <a:rPr lang="ru-RU" sz="1300" u="none" strike="noStrike" dirty="0">
                          <a:effectLst/>
                        </a:rPr>
                        <a:t>ГРУППЫ</a:t>
                      </a:r>
                      <a:r>
                        <a:rPr lang="ru-RU" sz="1300" u="none" strike="noStrike" baseline="0" dirty="0">
                          <a:effectLst/>
                        </a:rPr>
                        <a:t>  </a:t>
                      </a:r>
                      <a:r>
                        <a:rPr lang="ru-RU" sz="1300" u="none" strike="noStrike" dirty="0">
                          <a:effectLst/>
                        </a:rPr>
                        <a:t>ЗАБОЛЕВАНИЙ</a:t>
                      </a:r>
                      <a:endParaRPr lang="en-US" sz="13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ru-RU" sz="1300" u="none" strike="noStrike" dirty="0">
                          <a:effectLst/>
                        </a:rPr>
                        <a:t>ТАРГЕТНЫЕ  ГЕНЫ</a:t>
                      </a:r>
                      <a:endParaRPr lang="en-US" sz="1300" b="1" i="1"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140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0" baseline="0" dirty="0"/>
                        <a:t>НАРУШЕНИЯ УГЛЕВОДНОГО ОБМЕНА</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solidFill>
                            <a:srgbClr val="000000"/>
                          </a:solidFill>
                          <a:effectLst/>
                          <a:latin typeface="+mn-lt"/>
                        </a:rPr>
                        <a:t> </a:t>
                      </a:r>
                      <a:r>
                        <a:rPr lang="en-GB" sz="1000" b="1" i="1" u="none" strike="noStrike" dirty="0">
                          <a:solidFill>
                            <a:srgbClr val="7030A0"/>
                          </a:solidFill>
                          <a:effectLst/>
                          <a:latin typeface="Calibri"/>
                        </a:rPr>
                        <a:t>GALT </a:t>
                      </a:r>
                      <a:r>
                        <a:rPr lang="ru-RU" sz="1000" b="1" i="1" u="none" strike="noStrike" dirty="0">
                          <a:solidFill>
                            <a:srgbClr val="7030A0"/>
                          </a:solidFill>
                          <a:effectLst/>
                          <a:latin typeface="Calibri"/>
                        </a:rPr>
                        <a:t> </a:t>
                      </a:r>
                      <a:r>
                        <a:rPr lang="en-GB" sz="1000" b="1" i="1" u="none" strike="noStrike" dirty="0">
                          <a:solidFill>
                            <a:srgbClr val="7030A0"/>
                          </a:solidFill>
                          <a:effectLst/>
                          <a:latin typeface="Calibri"/>
                        </a:rPr>
                        <a:t>GALE</a:t>
                      </a:r>
                      <a:r>
                        <a:rPr lang="ru-RU" sz="1000" b="1" i="1" u="none" strike="noStrike" dirty="0">
                          <a:solidFill>
                            <a:srgbClr val="7030A0"/>
                          </a:solidFill>
                          <a:effectLst/>
                          <a:latin typeface="Calibri"/>
                        </a:rPr>
                        <a:t>  </a:t>
                      </a:r>
                      <a:r>
                        <a:rPr lang="en-US" sz="1000" b="1" i="1" u="none" strike="noStrike" dirty="0">
                          <a:solidFill>
                            <a:srgbClr val="7030A0"/>
                          </a:solidFill>
                          <a:effectLst/>
                          <a:latin typeface="Calibri"/>
                        </a:rPr>
                        <a:t>TALDO1</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6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kern="1200" dirty="0">
                          <a:effectLst/>
                        </a:rPr>
                        <a:t>СЕМЕЙНЫЕ ВНУТРИПЕЧЕНОЧНЫЕ ХОЛЕСТАЗЫ</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solidFill>
                            <a:srgbClr val="7030A0"/>
                          </a:solidFill>
                          <a:effectLst/>
                        </a:rPr>
                        <a:t>ATP8B1  ABCB11 ABCB4  </a:t>
                      </a:r>
                      <a:r>
                        <a:rPr lang="en-US" sz="1000" b="1" i="1" u="none" strike="noStrike" dirty="0">
                          <a:solidFill>
                            <a:schemeClr val="tx1"/>
                          </a:solidFill>
                          <a:effectLst/>
                        </a:rPr>
                        <a:t>MYO5B</a:t>
                      </a:r>
                      <a:r>
                        <a:rPr lang="en-US" sz="1000" b="1" i="1" u="none" strike="noStrike" baseline="0" dirty="0">
                          <a:solidFill>
                            <a:srgbClr val="7030A0"/>
                          </a:solidFill>
                          <a:effectLst/>
                        </a:rPr>
                        <a:t>  </a:t>
                      </a:r>
                      <a:r>
                        <a:rPr lang="en-US" sz="1000" b="1" i="1" u="none" strike="noStrike" baseline="0" dirty="0">
                          <a:solidFill>
                            <a:schemeClr val="tx1"/>
                          </a:solidFill>
                          <a:effectLst/>
                        </a:rPr>
                        <a:t>NR1H4</a:t>
                      </a:r>
                      <a:r>
                        <a:rPr lang="en-US" sz="1000" b="1" i="1" u="none" strike="noStrike" baseline="0" dirty="0">
                          <a:solidFill>
                            <a:srgbClr val="7030A0"/>
                          </a:solidFill>
                          <a:effectLst/>
                        </a:rPr>
                        <a:t>  </a:t>
                      </a:r>
                      <a:r>
                        <a:rPr lang="ru-RU" sz="1000" b="1" i="1" u="none" strike="noStrike" dirty="0">
                          <a:solidFill>
                            <a:srgbClr val="7030A0"/>
                          </a:solidFill>
                          <a:effectLst/>
                        </a:rPr>
                        <a:t>TJP2  </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000">
                <a:tc>
                  <a:txBody>
                    <a:bodyPr/>
                    <a:lstStyle/>
                    <a:p>
                      <a:r>
                        <a:rPr lang="ru-RU" sz="1200" kern="1200" dirty="0">
                          <a:effectLst/>
                        </a:rPr>
                        <a:t>СИНДРОМ АЛАЖИЛЛЯ </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solidFill>
                            <a:srgbClr val="7030A0"/>
                          </a:solidFill>
                          <a:effectLst/>
                        </a:rPr>
                        <a:t>JAG1</a:t>
                      </a:r>
                      <a:r>
                        <a:rPr lang="ru-RU" sz="1000" b="1" i="1" u="none" strike="noStrike" dirty="0">
                          <a:effectLst/>
                        </a:rPr>
                        <a:t> </a:t>
                      </a:r>
                      <a:r>
                        <a:rPr lang="en-US" sz="1000" b="1" i="1" u="none" strike="noStrike" dirty="0">
                          <a:effectLst/>
                        </a:rPr>
                        <a:t> NOTCH2</a:t>
                      </a:r>
                      <a:r>
                        <a:rPr lang="en-US" sz="1000" b="1" i="1" u="none" strike="noStrike" baseline="0" dirty="0">
                          <a:effectLst/>
                        </a:rPr>
                        <a:t> </a:t>
                      </a:r>
                      <a:endParaRPr lang="ru-RU" sz="1000" b="1" i="1" u="none" strike="noStrike" dirty="0">
                        <a:solidFill>
                          <a:srgbClr val="00000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effectLst/>
                        </a:rPr>
                        <a:t>МИТОХОНДРИАЛЬНЫЕ ГЕПАТОПАТИИ</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1" u="none" strike="noStrike" dirty="0">
                          <a:solidFill>
                            <a:srgbClr val="7030A0"/>
                          </a:solidFill>
                          <a:effectLst/>
                        </a:rPr>
                        <a:t>BSC1L  </a:t>
                      </a:r>
                      <a:r>
                        <a:rPr lang="ru-RU" sz="1000" b="1" i="1" u="none" strike="noStrike" dirty="0">
                          <a:solidFill>
                            <a:srgbClr val="7030A0"/>
                          </a:solidFill>
                          <a:effectLst/>
                        </a:rPr>
                        <a:t>DGUOK </a:t>
                      </a:r>
                      <a:r>
                        <a:rPr lang="en-US" sz="1000" b="1" i="1" u="none" strike="noStrike" dirty="0">
                          <a:solidFill>
                            <a:srgbClr val="7030A0"/>
                          </a:solidFill>
                          <a:effectLst/>
                        </a:rPr>
                        <a:t> </a:t>
                      </a:r>
                      <a:r>
                        <a:rPr lang="ru-RU" sz="1000" b="1" i="1" u="none" strike="noStrike" dirty="0">
                          <a:solidFill>
                            <a:srgbClr val="7030A0"/>
                          </a:solidFill>
                          <a:effectLst/>
                        </a:rPr>
                        <a:t> MPV17  POLG </a:t>
                      </a:r>
                      <a:r>
                        <a:rPr lang="en-GB" sz="1000" b="1" i="1" u="none" strike="noStrike" baseline="0" dirty="0">
                          <a:solidFill>
                            <a:srgbClr val="7030A0"/>
                          </a:solidFill>
                          <a:effectLst/>
                        </a:rPr>
                        <a:t>  </a:t>
                      </a:r>
                      <a:r>
                        <a:rPr lang="ru-RU" sz="1000" b="1" i="1" u="none" strike="noStrike" dirty="0">
                          <a:solidFill>
                            <a:srgbClr val="7030A0"/>
                          </a:solidFill>
                          <a:effectLst/>
                        </a:rPr>
                        <a:t>TRMU </a:t>
                      </a:r>
                      <a:r>
                        <a:rPr lang="en-US" sz="1000" b="1" i="1" u="none" strike="noStrike" dirty="0">
                          <a:solidFill>
                            <a:srgbClr val="7030A0"/>
                          </a:solidFill>
                          <a:effectLst/>
                        </a:rPr>
                        <a:t>  </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2968">
                <a:tc>
                  <a:txBody>
                    <a:bodyPr/>
                    <a:lstStyle/>
                    <a:p>
                      <a:pPr algn="l" fontAlgn="ctr"/>
                      <a:r>
                        <a:rPr lang="ru-RU" sz="1200" b="0" i="0" u="none" strike="noStrike" dirty="0">
                          <a:solidFill>
                            <a:srgbClr val="000000"/>
                          </a:solidFill>
                          <a:effectLst/>
                          <a:latin typeface="Calibri"/>
                        </a:rPr>
                        <a:t>НАРУШЕНИЯ СИНТЕЗА ЖЕЛЧНЫХ КИСЛОТ</a:t>
                      </a: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i="1" dirty="0">
                          <a:solidFill>
                            <a:srgbClr val="7030A0"/>
                          </a:solidFill>
                        </a:rPr>
                        <a:t>ABCD3</a:t>
                      </a:r>
                      <a:r>
                        <a:rPr lang="ru-RU" sz="1000" b="1" i="1" baseline="0" dirty="0"/>
                        <a:t> </a:t>
                      </a:r>
                      <a:r>
                        <a:rPr lang="en-GB" sz="1000" b="1" i="1" baseline="0" dirty="0"/>
                        <a:t> ACOX2</a:t>
                      </a:r>
                      <a:r>
                        <a:rPr lang="ru-RU" sz="1000" b="1" i="1" baseline="0" dirty="0"/>
                        <a:t> </a:t>
                      </a:r>
                      <a:r>
                        <a:rPr lang="en-GB" sz="1000" b="1" i="1" baseline="0" dirty="0"/>
                        <a:t> </a:t>
                      </a:r>
                      <a:r>
                        <a:rPr lang="en-GB" sz="1000" b="1" i="1" dirty="0">
                          <a:solidFill>
                            <a:srgbClr val="7030A0"/>
                          </a:solidFill>
                        </a:rPr>
                        <a:t>AKR1D1</a:t>
                      </a:r>
                      <a:r>
                        <a:rPr lang="ru-RU" sz="1000" b="1" i="1" baseline="0" dirty="0"/>
                        <a:t> </a:t>
                      </a:r>
                      <a:r>
                        <a:rPr lang="en-GB" sz="1000" b="1" i="1" dirty="0"/>
                        <a:t> AMACR</a:t>
                      </a:r>
                      <a:r>
                        <a:rPr lang="ru-RU" sz="1000" b="1" i="1" baseline="0" dirty="0"/>
                        <a:t> </a:t>
                      </a:r>
                      <a:r>
                        <a:rPr lang="en-GB" sz="1000" b="1" i="1" baseline="0" dirty="0"/>
                        <a:t> </a:t>
                      </a:r>
                      <a:r>
                        <a:rPr lang="en-US" sz="1000" b="1" i="1" dirty="0"/>
                        <a:t>BAAT </a:t>
                      </a:r>
                      <a:r>
                        <a:rPr lang="ru-RU" sz="1000" b="1" i="1" baseline="0" dirty="0"/>
                        <a:t> </a:t>
                      </a:r>
                      <a:r>
                        <a:rPr lang="en-GB" sz="1000" b="1" i="1" dirty="0">
                          <a:solidFill>
                            <a:srgbClr val="7030A0"/>
                          </a:solidFill>
                        </a:rPr>
                        <a:t>CYP7B1</a:t>
                      </a:r>
                      <a:r>
                        <a:rPr lang="ru-RU" sz="1000" b="1" i="1" baseline="0" dirty="0"/>
                        <a:t> </a:t>
                      </a:r>
                      <a:r>
                        <a:rPr lang="en-GB" sz="1000" b="1" i="1" dirty="0"/>
                        <a:t> </a:t>
                      </a:r>
                      <a:r>
                        <a:rPr lang="en-US" sz="1000" b="1" i="1" kern="1200" dirty="0">
                          <a:effectLst/>
                        </a:rPr>
                        <a:t>HSD3B7</a:t>
                      </a:r>
                      <a:endParaRPr lang="ru-RU" sz="1000" b="1" i="1" dirty="0"/>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000">
                <a:tc>
                  <a:txBody>
                    <a:bodyPr/>
                    <a:lstStyle/>
                    <a:p>
                      <a:pPr algn="l" fontAlgn="ctr"/>
                      <a:r>
                        <a:rPr lang="ru-RU" sz="1200" b="0" i="0" u="none" strike="noStrike" dirty="0">
                          <a:solidFill>
                            <a:srgbClr val="000000"/>
                          </a:solidFill>
                          <a:effectLst/>
                          <a:latin typeface="Calibri"/>
                        </a:rPr>
                        <a:t>НАРУШЕНИЯ</a:t>
                      </a:r>
                      <a:r>
                        <a:rPr lang="ru-RU" sz="1200" b="0" i="0" u="none" strike="noStrike" baseline="0" dirty="0">
                          <a:solidFill>
                            <a:srgbClr val="000000"/>
                          </a:solidFill>
                          <a:effectLst/>
                          <a:latin typeface="Calibri"/>
                        </a:rPr>
                        <a:t> БИОСИНТЕЗА ПЕРОКСИСОМ</a:t>
                      </a:r>
                      <a:endParaRPr lang="ru-RU" sz="1200" b="0" i="0" u="none" strike="noStrike" dirty="0">
                        <a:solidFill>
                          <a:srgbClr val="000000"/>
                        </a:solidFill>
                        <a:effectLst/>
                        <a:latin typeface="Calibri"/>
                      </a:endParaRP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1" dirty="0"/>
                        <a:t>PE1X</a:t>
                      </a:r>
                      <a:r>
                        <a:rPr lang="ru-RU" sz="1000" b="1" i="1" baseline="0" dirty="0"/>
                        <a:t> </a:t>
                      </a:r>
                      <a:r>
                        <a:rPr lang="en-US" sz="1000" b="1" i="1" baseline="0" dirty="0"/>
                        <a:t> </a:t>
                      </a:r>
                      <a:r>
                        <a:rPr lang="en-US" sz="1000" b="1" i="1" dirty="0"/>
                        <a:t>PEX10</a:t>
                      </a:r>
                      <a:r>
                        <a:rPr lang="ru-RU" sz="1000" b="1" i="1" baseline="0" dirty="0"/>
                        <a:t> </a:t>
                      </a:r>
                      <a:r>
                        <a:rPr lang="en-US" sz="1000" b="1" i="1" baseline="0" dirty="0"/>
                        <a:t> </a:t>
                      </a:r>
                      <a:r>
                        <a:rPr lang="en-US" sz="1000" b="1" i="1" dirty="0"/>
                        <a:t>PEX12</a:t>
                      </a:r>
                      <a:r>
                        <a:rPr lang="ru-RU" sz="1000" b="1" i="1" baseline="0" dirty="0"/>
                        <a:t> </a:t>
                      </a:r>
                      <a:r>
                        <a:rPr lang="en-US" sz="1000" b="1" i="1" baseline="0" dirty="0"/>
                        <a:t> </a:t>
                      </a:r>
                      <a:r>
                        <a:rPr lang="en-US" sz="1000" b="1" i="1" dirty="0"/>
                        <a:t>PEX26</a:t>
                      </a:r>
                      <a:r>
                        <a:rPr lang="ru-RU" sz="1000" b="1" i="1" baseline="0" dirty="0"/>
                        <a:t> </a:t>
                      </a:r>
                      <a:r>
                        <a:rPr lang="en-US" sz="1000" b="1" i="1" baseline="0" dirty="0"/>
                        <a:t> </a:t>
                      </a:r>
                      <a:r>
                        <a:rPr lang="en-US" sz="1000" b="1" i="1" dirty="0"/>
                        <a:t>PEX6</a:t>
                      </a:r>
                      <a:r>
                        <a:rPr lang="ru-RU" sz="1000" b="1" i="1" baseline="0" dirty="0"/>
                        <a:t> </a:t>
                      </a:r>
                      <a:r>
                        <a:rPr lang="en-US" sz="1000" b="1" i="1" baseline="0" dirty="0"/>
                        <a:t> </a:t>
                      </a:r>
                      <a:r>
                        <a:rPr lang="en-US" sz="1000" b="1" i="1" dirty="0"/>
                        <a:t>PEX7</a:t>
                      </a:r>
                      <a:endParaRPr lang="ru-RU" sz="1000" b="1" i="1" dirty="0"/>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000">
                <a:tc>
                  <a:txBody>
                    <a:bodyPr/>
                    <a:lstStyle/>
                    <a:p>
                      <a:pPr algn="l" fontAlgn="ctr"/>
                      <a:r>
                        <a:rPr lang="ru-RU" sz="1200" u="none" strike="noStrike" dirty="0">
                          <a:effectLst/>
                        </a:rPr>
                        <a:t>ДЕФИЦИТ АЛЬФА-1-АНТИТРИПСИНА</a:t>
                      </a:r>
                      <a:endParaRPr lang="ru-RU" sz="1200" b="0" i="0" u="none" strike="noStrike" dirty="0">
                        <a:solidFill>
                          <a:srgbClr val="000000"/>
                        </a:solidFill>
                        <a:effectLst/>
                        <a:latin typeface="Calibri"/>
                      </a:endParaRP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00" b="1" i="1" u="none" strike="noStrike" dirty="0">
                          <a:solidFill>
                            <a:srgbClr val="7030A0"/>
                          </a:solidFill>
                          <a:effectLst/>
                        </a:rPr>
                        <a:t>SERPINA1</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000">
                <a:tc>
                  <a:txBody>
                    <a:bodyPr/>
                    <a:lstStyle/>
                    <a:p>
                      <a:r>
                        <a:rPr lang="ru-RU" sz="1200" dirty="0"/>
                        <a:t>ЛИЗОСОМНЫЕ БОЛЕЗНИ НАКОПЛЕНИЯ</a:t>
                      </a: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i="1" dirty="0"/>
                        <a:t>NPC1</a:t>
                      </a:r>
                      <a:r>
                        <a:rPr lang="ru-RU" sz="1000" b="1" i="1" baseline="0" dirty="0"/>
                        <a:t> </a:t>
                      </a:r>
                      <a:r>
                        <a:rPr lang="en-GB" sz="1000" b="1" i="1" dirty="0"/>
                        <a:t> NPC2</a:t>
                      </a:r>
                      <a:r>
                        <a:rPr lang="ru-RU" sz="1000" b="1" i="1" baseline="0" dirty="0"/>
                        <a:t>  </a:t>
                      </a:r>
                      <a:r>
                        <a:rPr lang="en-US" sz="1000" b="1" i="1" dirty="0">
                          <a:solidFill>
                            <a:srgbClr val="7030A0"/>
                          </a:solidFill>
                        </a:rPr>
                        <a:t>LIPA</a:t>
                      </a:r>
                      <a:r>
                        <a:rPr lang="en-US" sz="1000" b="1" i="1" baseline="0" dirty="0">
                          <a:solidFill>
                            <a:srgbClr val="7030A0"/>
                          </a:solidFill>
                        </a:rPr>
                        <a:t>  SMPD1</a:t>
                      </a:r>
                      <a:endParaRPr lang="ru-RU" sz="1000" b="1" i="1" dirty="0">
                        <a:solidFill>
                          <a:srgbClr val="7030A0"/>
                        </a:solidFill>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000">
                <a:tc>
                  <a:txBody>
                    <a:bodyPr/>
                    <a:lstStyle/>
                    <a:p>
                      <a:pPr algn="l" fontAlgn="ctr"/>
                      <a:r>
                        <a:rPr lang="ru-RU" sz="1200" b="0" i="0" u="none" strike="noStrike" dirty="0">
                          <a:solidFill>
                            <a:schemeClr val="dk1"/>
                          </a:solidFill>
                          <a:effectLst/>
                          <a:latin typeface="+mn-lt"/>
                        </a:rPr>
                        <a:t>АМИНОАЦИДОПАТИИ </a:t>
                      </a:r>
                      <a:r>
                        <a:rPr lang="ru-RU" sz="1200" b="0" i="0" u="none" strike="noStrike" baseline="0" dirty="0">
                          <a:solidFill>
                            <a:schemeClr val="dk1"/>
                          </a:solidFill>
                          <a:effectLst/>
                          <a:latin typeface="+mn-lt"/>
                        </a:rPr>
                        <a:t>(ТИРОЗИНЕМИЯ ТИП 1)</a:t>
                      </a:r>
                      <a:endParaRPr lang="ru-RU" sz="1200" b="0" i="0" u="none" strike="noStrike" dirty="0">
                        <a:solidFill>
                          <a:srgbClr val="000000"/>
                        </a:solidFill>
                        <a:effectLst/>
                        <a:latin typeface="Calibri"/>
                      </a:endParaRP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1" i="1" u="none" strike="noStrike" dirty="0">
                          <a:solidFill>
                            <a:srgbClr val="7030A0"/>
                          </a:solidFill>
                          <a:effectLst/>
                        </a:rPr>
                        <a:t>FAH</a:t>
                      </a:r>
                      <a:endParaRPr lang="ru-RU" sz="1000" b="1" i="1" u="none" strike="noStrike" dirty="0">
                        <a:solidFill>
                          <a:srgbClr val="7030A0"/>
                        </a:solidFill>
                        <a:effectLst/>
                        <a:latin typeface="+mn-lt"/>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5717">
                <a:tc>
                  <a:txBody>
                    <a:bodyPr/>
                    <a:lstStyle/>
                    <a:p>
                      <a:r>
                        <a:rPr lang="ru-RU" sz="1200" dirty="0"/>
                        <a:t>ВРОЖДЕННЫЕ</a:t>
                      </a:r>
                      <a:r>
                        <a:rPr lang="ru-RU" sz="1200" baseline="0" dirty="0"/>
                        <a:t> НАРУШЕНИЯ ГЛИКОЗИЛИРОВАНИЯ</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1" u="none" strike="noStrike" dirty="0">
                          <a:solidFill>
                            <a:schemeClr val="tx1"/>
                          </a:solidFill>
                          <a:effectLst/>
                        </a:rPr>
                        <a:t>ALG8</a:t>
                      </a:r>
                      <a:r>
                        <a:rPr lang="en-US" sz="1000" b="1" i="1" u="none" strike="noStrike" baseline="0" dirty="0">
                          <a:solidFill>
                            <a:srgbClr val="7030A0"/>
                          </a:solidFill>
                          <a:effectLst/>
                        </a:rPr>
                        <a:t>  </a:t>
                      </a:r>
                      <a:r>
                        <a:rPr lang="ru-RU" sz="1000" b="1" i="1" u="none" strike="noStrike" dirty="0">
                          <a:solidFill>
                            <a:srgbClr val="7030A0"/>
                          </a:solidFill>
                          <a:effectLst/>
                        </a:rPr>
                        <a:t>MPI   PGM1</a:t>
                      </a:r>
                      <a:endParaRPr lang="ru-RU" sz="1000" b="1" i="1" u="none" strike="noStrike" dirty="0">
                        <a:solidFill>
                          <a:srgbClr val="7030A0"/>
                        </a:solidFill>
                        <a:effectLst/>
                        <a:latin typeface="+mn-lt"/>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5717">
                <a:tc>
                  <a:txBody>
                    <a:bodyPr/>
                    <a:lstStyle/>
                    <a:p>
                      <a:r>
                        <a:rPr lang="ru-RU" sz="1200" dirty="0"/>
                        <a:t>СИНДРОМЫ</a:t>
                      </a:r>
                      <a:r>
                        <a:rPr lang="ru-RU" sz="1200" baseline="0" dirty="0"/>
                        <a:t> </a:t>
                      </a:r>
                      <a:r>
                        <a:rPr lang="ru-RU" sz="1200" dirty="0"/>
                        <a:t>МЛАДЕНЧЕСКОЙ</a:t>
                      </a:r>
                      <a:r>
                        <a:rPr lang="ru-RU" sz="1200" baseline="0" dirty="0"/>
                        <a:t> ОСТРОЙ ПЕЧЕНОЧНОЙ НЕДОСТАТОЧНОСТИ</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1" u="none" strike="noStrike" dirty="0">
                          <a:solidFill>
                            <a:srgbClr val="7030A0"/>
                          </a:solidFill>
                          <a:effectLst/>
                        </a:rPr>
                        <a:t>LARS  </a:t>
                      </a:r>
                      <a:r>
                        <a:rPr lang="ru-RU" sz="1000" b="1" i="1" u="none" strike="noStrike" dirty="0">
                          <a:solidFill>
                            <a:srgbClr val="7030A0"/>
                          </a:solidFill>
                          <a:effectLst/>
                        </a:rPr>
                        <a:t>NBAS</a:t>
                      </a:r>
                      <a:endParaRPr lang="ru-RU" sz="1000" b="1" i="1" u="none" strike="noStrike" dirty="0">
                        <a:solidFill>
                          <a:srgbClr val="7030A0"/>
                        </a:solidFill>
                        <a:effectLst/>
                        <a:latin typeface="Calibri"/>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dirty="0"/>
                        <a:t>СЕМЕЙНЫЙ</a:t>
                      </a:r>
                      <a:r>
                        <a:rPr lang="ru-RU" sz="1200" baseline="0" dirty="0"/>
                        <a:t> ХОЛАНГИТ</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000" b="1" i="1" dirty="0"/>
                        <a:t>DCDC2</a:t>
                      </a:r>
                      <a:r>
                        <a:rPr lang="ru-RU" sz="1000" b="1" i="1" baseline="0" dirty="0"/>
                        <a:t> </a:t>
                      </a:r>
                      <a:r>
                        <a:rPr lang="en-GB" sz="1000" b="1" i="1" dirty="0"/>
                        <a:t> EPHX1</a:t>
                      </a:r>
                      <a:r>
                        <a:rPr lang="ru-RU" sz="1000" b="1" i="1" baseline="0" dirty="0"/>
                        <a:t> </a:t>
                      </a:r>
                      <a:r>
                        <a:rPr lang="en-GB" sz="1000" b="1" i="1" baseline="0" dirty="0"/>
                        <a:t> </a:t>
                      </a:r>
                      <a:r>
                        <a:rPr lang="en-GB" sz="1000" b="1" i="1" dirty="0"/>
                        <a:t>MARS</a:t>
                      </a:r>
                      <a:endParaRPr lang="ru-RU" sz="1000" b="1" i="1" dirty="0"/>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000">
                <a:tc>
                  <a:txBody>
                    <a:bodyPr/>
                    <a:lstStyle/>
                    <a:p>
                      <a:pPr algn="l" fontAlgn="ctr"/>
                      <a:r>
                        <a:rPr lang="ru-RU" sz="1200" dirty="0"/>
                        <a:t>НАРУШЕНИЯ</a:t>
                      </a:r>
                      <a:r>
                        <a:rPr lang="ru-RU" sz="1200" baseline="0" dirty="0"/>
                        <a:t> ОБМЕНА БИЛИРУБИНА</a:t>
                      </a:r>
                      <a:endParaRPr lang="ru-RU" sz="1200" b="0" i="0" u="none" strike="noStrike" dirty="0">
                        <a:solidFill>
                          <a:srgbClr val="000000"/>
                        </a:solidFill>
                        <a:effectLst/>
                        <a:latin typeface="Calibri"/>
                      </a:endParaRPr>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000" b="1" i="1" dirty="0"/>
                        <a:t>ABCC2</a:t>
                      </a:r>
                      <a:r>
                        <a:rPr lang="ru-RU" sz="1000" b="1" i="1" baseline="0" dirty="0"/>
                        <a:t> </a:t>
                      </a:r>
                      <a:r>
                        <a:rPr lang="en-GB" sz="1000" b="1" i="1" dirty="0"/>
                        <a:t> </a:t>
                      </a:r>
                      <a:r>
                        <a:rPr lang="en-US" sz="1000" b="1" i="1" kern="1200" dirty="0">
                          <a:effectLst/>
                        </a:rPr>
                        <a:t>SLCO1B1</a:t>
                      </a:r>
                      <a:r>
                        <a:rPr lang="ru-RU" sz="1000" b="1" i="1" kern="1200" baseline="0" dirty="0">
                          <a:effectLst/>
                        </a:rPr>
                        <a:t> </a:t>
                      </a:r>
                      <a:r>
                        <a:rPr lang="en-US" sz="1000" b="1" i="1" kern="1200" dirty="0">
                          <a:effectLst/>
                        </a:rPr>
                        <a:t> SLCO1B3</a:t>
                      </a:r>
                      <a:r>
                        <a:rPr lang="ru-RU" sz="1000" b="1" i="1" kern="1200" baseline="0" dirty="0">
                          <a:effectLst/>
                        </a:rPr>
                        <a:t> </a:t>
                      </a:r>
                      <a:r>
                        <a:rPr lang="en-US" sz="1000" b="1" i="1" kern="1200" dirty="0">
                          <a:effectLst/>
                        </a:rPr>
                        <a:t> UGT1A1</a:t>
                      </a:r>
                      <a:endParaRPr lang="ru-RU" sz="1000" b="1" i="1" dirty="0"/>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07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dirty="0"/>
                        <a:t>НАРУШЕНИЯ СИНТЕЗА ХОЛЕСТЕРИНА (СИНДРОМ СМИТА-ЛЕМЛИ-ОПИЦА)</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1" kern="1200" dirty="0">
                          <a:effectLst/>
                        </a:rPr>
                        <a:t>DHCR7</a:t>
                      </a:r>
                      <a:endParaRPr lang="ru-RU" sz="1000" b="1" i="1" dirty="0"/>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822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dirty="0"/>
                        <a:t>АССОЦИИРОВАННЫЕ</a:t>
                      </a:r>
                      <a:r>
                        <a:rPr lang="ru-RU" sz="1200" baseline="0" dirty="0"/>
                        <a:t> БОЛЕЗНИ ПЕЧЕНИ И ПОЧЕК</a:t>
                      </a:r>
                      <a:endParaRPr lang="ru-RU" sz="1200" b="0" dirty="0"/>
                    </a:p>
                  </a:txBody>
                  <a:tcPr marL="36000" marR="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000" b="1" i="1" dirty="0"/>
                        <a:t>PKHD1</a:t>
                      </a:r>
                      <a:r>
                        <a:rPr lang="ru-RU" sz="1000" b="1" i="1" baseline="0" dirty="0"/>
                        <a:t> </a:t>
                      </a:r>
                      <a:r>
                        <a:rPr lang="en-GB" sz="1000" b="1" i="1" dirty="0"/>
                        <a:t> VIPAS39</a:t>
                      </a:r>
                      <a:r>
                        <a:rPr lang="ru-RU" sz="1000" b="1" i="1" baseline="0" dirty="0"/>
                        <a:t> </a:t>
                      </a:r>
                      <a:r>
                        <a:rPr lang="en-GB" sz="1000" b="1" i="1" dirty="0"/>
                        <a:t> VPS33B</a:t>
                      </a:r>
                      <a:endParaRPr lang="ru-RU" sz="1000" b="1" i="1" dirty="0"/>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4" name="TextBox 3"/>
          <p:cNvSpPr txBox="1"/>
          <p:nvPr/>
        </p:nvSpPr>
        <p:spPr>
          <a:xfrm>
            <a:off x="2082800" y="688726"/>
            <a:ext cx="3581400" cy="369332"/>
          </a:xfrm>
          <a:prstGeom prst="rect">
            <a:avLst/>
          </a:prstGeom>
          <a:noFill/>
        </p:spPr>
        <p:txBody>
          <a:bodyPr wrap="square" rtlCol="0">
            <a:spAutoFit/>
          </a:bodyPr>
          <a:lstStyle/>
          <a:p>
            <a:pPr algn="ctr"/>
            <a:r>
              <a:rPr lang="ru-RU" b="1" dirty="0">
                <a:solidFill>
                  <a:schemeClr val="accent1">
                    <a:lumMod val="75000"/>
                  </a:schemeClr>
                </a:solidFill>
              </a:rPr>
              <a:t>ПАНЕЛЬ ГЕПАТОПАТИИ (47 генов)</a:t>
            </a:r>
          </a:p>
        </p:txBody>
      </p:sp>
      <p:sp>
        <p:nvSpPr>
          <p:cNvPr id="5" name="TextBox 4"/>
          <p:cNvSpPr txBox="1"/>
          <p:nvPr/>
        </p:nvSpPr>
        <p:spPr>
          <a:xfrm>
            <a:off x="7373925" y="748671"/>
            <a:ext cx="3276601" cy="369332"/>
          </a:xfrm>
          <a:prstGeom prst="rect">
            <a:avLst/>
          </a:prstGeom>
          <a:noFill/>
        </p:spPr>
        <p:txBody>
          <a:bodyPr wrap="square" rtlCol="0">
            <a:spAutoFit/>
          </a:bodyPr>
          <a:lstStyle/>
          <a:p>
            <a:pPr algn="ctr"/>
            <a:r>
              <a:rPr lang="ru-RU" b="1" dirty="0">
                <a:solidFill>
                  <a:schemeClr val="accent1">
                    <a:lumMod val="75000"/>
                  </a:schemeClr>
                </a:solidFill>
              </a:rPr>
              <a:t>ПАНЕЛЬ ХОЛЕСТАЗЫ (52 гена)</a:t>
            </a:r>
          </a:p>
        </p:txBody>
      </p:sp>
      <p:grpSp>
        <p:nvGrpSpPr>
          <p:cNvPr id="8" name="Группа 7"/>
          <p:cNvGrpSpPr/>
          <p:nvPr/>
        </p:nvGrpSpPr>
        <p:grpSpPr>
          <a:xfrm>
            <a:off x="3324257" y="6189745"/>
            <a:ext cx="2339943" cy="276999"/>
            <a:chOff x="503865" y="6612907"/>
            <a:chExt cx="2339943" cy="276999"/>
          </a:xfrm>
        </p:grpSpPr>
        <p:sp>
          <p:nvSpPr>
            <p:cNvPr id="6" name="TextBox 5"/>
            <p:cNvSpPr txBox="1"/>
            <p:nvPr/>
          </p:nvSpPr>
          <p:spPr>
            <a:xfrm>
              <a:off x="647881" y="6612907"/>
              <a:ext cx="2195927" cy="276999"/>
            </a:xfrm>
            <a:prstGeom prst="rect">
              <a:avLst/>
            </a:prstGeom>
            <a:noFill/>
          </p:spPr>
          <p:txBody>
            <a:bodyPr wrap="square" rtlCol="0">
              <a:spAutoFit/>
            </a:bodyPr>
            <a:lstStyle/>
            <a:p>
              <a:r>
                <a:rPr lang="ru-RU" sz="1200" dirty="0"/>
                <a:t>Присутствуют в обеих панелях</a:t>
              </a:r>
            </a:p>
          </p:txBody>
        </p:sp>
        <p:sp>
          <p:nvSpPr>
            <p:cNvPr id="7" name="Прямоугольник 6"/>
            <p:cNvSpPr/>
            <p:nvPr/>
          </p:nvSpPr>
          <p:spPr>
            <a:xfrm>
              <a:off x="503865" y="6682158"/>
              <a:ext cx="144016" cy="138499"/>
            </a:xfrm>
            <a:prstGeom prst="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Заголовок 1"/>
          <p:cNvSpPr txBox="1">
            <a:spLocks/>
          </p:cNvSpPr>
          <p:nvPr/>
        </p:nvSpPr>
        <p:spPr>
          <a:xfrm>
            <a:off x="1524000" y="204637"/>
            <a:ext cx="9144000" cy="8640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ru-RU" sz="3200" b="1" dirty="0" err="1">
                <a:solidFill>
                  <a:schemeClr val="accent1"/>
                </a:solidFill>
                <a:latin typeface="Calibri" panose="020F0502020204030204" pitchFamily="34" charset="0"/>
                <a:cs typeface="Calibri" panose="020F0502020204030204" pitchFamily="34" charset="0"/>
              </a:rPr>
              <a:t>Таргетные</a:t>
            </a:r>
            <a:r>
              <a:rPr lang="ru-RU" sz="3200" b="1" dirty="0">
                <a:solidFill>
                  <a:schemeClr val="accent1"/>
                </a:solidFill>
                <a:latin typeface="Calibri" panose="020F0502020204030204" pitchFamily="34" charset="0"/>
                <a:cs typeface="Calibri" panose="020F0502020204030204" pitchFamily="34" charset="0"/>
              </a:rPr>
              <a:t>  панели  ФГБНУ МГНЦ</a:t>
            </a:r>
          </a:p>
        </p:txBody>
      </p:sp>
      <p:sp>
        <p:nvSpPr>
          <p:cNvPr id="10" name="Объект 2">
            <a:extLst>
              <a:ext uri="{FF2B5EF4-FFF2-40B4-BE49-F238E27FC236}">
                <a16:creationId xmlns:a16="http://schemas.microsoft.com/office/drawing/2014/main" id="{A94C6F93-91D7-2994-C7E1-C2418CF9D272}"/>
              </a:ext>
            </a:extLst>
          </p:cNvPr>
          <p:cNvSpPr txBox="1">
            <a:spLocks/>
          </p:cNvSpPr>
          <p:nvPr/>
        </p:nvSpPr>
        <p:spPr>
          <a:xfrm>
            <a:off x="286105" y="6322161"/>
            <a:ext cx="4110037" cy="674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 sz="1800" dirty="0">
                <a:solidFill>
                  <a:schemeClr val="accent1"/>
                </a:solidFill>
                <a:hlinkClick r:id="rId3"/>
              </a:rPr>
              <a:t>https://med-gen.ru/</a:t>
            </a:r>
            <a:endParaRPr lang="ru-RU" sz="1800" dirty="0">
              <a:solidFill>
                <a:schemeClr val="accent1"/>
              </a:solidFill>
            </a:endParaRPr>
          </a:p>
          <a:p>
            <a:pPr marL="0" indent="0">
              <a:buFont typeface="Arial" panose="020B0604020202020204" pitchFamily="34" charset="0"/>
              <a:buNone/>
            </a:pPr>
            <a:endParaRPr lang="ru-RU" sz="1800" dirty="0">
              <a:solidFill>
                <a:schemeClr val="accent1"/>
              </a:solidFill>
            </a:endParaRPr>
          </a:p>
        </p:txBody>
      </p:sp>
    </p:spTree>
    <p:extLst>
      <p:ext uri="{BB962C8B-B14F-4D97-AF65-F5344CB8AC3E}">
        <p14:creationId xmlns:p14="http://schemas.microsoft.com/office/powerpoint/2010/main" val="144496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13"/>
          <p:cNvGrpSpPr/>
          <p:nvPr/>
        </p:nvGrpSpPr>
        <p:grpSpPr>
          <a:xfrm>
            <a:off x="1107409" y="3440387"/>
            <a:ext cx="2025000" cy="2025000"/>
            <a:chOff x="4836000" y="2169000"/>
            <a:chExt cx="2520000" cy="2520000"/>
          </a:xfrm>
        </p:grpSpPr>
        <p:sp>
          <p:nvSpPr>
            <p:cNvPr id="86" name="Google Shape;86;p13"/>
            <p:cNvSpPr/>
            <p:nvPr/>
          </p:nvSpPr>
          <p:spPr>
            <a:xfrm>
              <a:off x="5117250" y="2450250"/>
              <a:ext cx="1957500" cy="195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1"/>
                </a:gs>
                <a:gs pos="20000">
                  <a:schemeClr val="accent1"/>
                </a:gs>
                <a:gs pos="80000">
                  <a:srgbClr val="773F04"/>
                </a:gs>
                <a:gs pos="100000">
                  <a:srgbClr val="773F04"/>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3"/>
            <p:cNvSpPr/>
            <p:nvPr/>
          </p:nvSpPr>
          <p:spPr>
            <a:xfrm>
              <a:off x="5117250" y="2450250"/>
              <a:ext cx="1957500" cy="1957500"/>
            </a:xfrm>
            <a:prstGeom prst="donut">
              <a:avLst>
                <a:gd name="adj" fmla="val 3194"/>
              </a:avLst>
            </a:prstGeom>
            <a:gradFill>
              <a:gsLst>
                <a:gs pos="0">
                  <a:schemeClr val="accent1"/>
                </a:gs>
                <a:gs pos="20000">
                  <a:schemeClr val="accent1"/>
                </a:gs>
                <a:gs pos="80000">
                  <a:srgbClr val="773F04"/>
                </a:gs>
                <a:gs pos="100000">
                  <a:srgbClr val="773F04"/>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3"/>
            <p:cNvSpPr/>
            <p:nvPr/>
          </p:nvSpPr>
          <p:spPr>
            <a:xfrm>
              <a:off x="5173500" y="2506500"/>
              <a:ext cx="1845000" cy="184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p:nvPr/>
          </p:nvSpPr>
          <p:spPr>
            <a:xfrm>
              <a:off x="5173500" y="2506500"/>
              <a:ext cx="1845000" cy="1845000"/>
            </a:xfrm>
            <a:prstGeom prst="donut">
              <a:avLst>
                <a:gd name="adj" fmla="val 3194"/>
              </a:avLst>
            </a:prstGeom>
            <a:gradFill>
              <a:gsLst>
                <a:gs pos="0">
                  <a:schemeClr val="accent1"/>
                </a:gs>
                <a:gs pos="20000">
                  <a:schemeClr val="accent1"/>
                </a:gs>
                <a:gs pos="80000">
                  <a:srgbClr val="773F04"/>
                </a:gs>
                <a:gs pos="100000">
                  <a:srgbClr val="773F04"/>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3"/>
          <p:cNvGrpSpPr/>
          <p:nvPr/>
        </p:nvGrpSpPr>
        <p:grpSpPr>
          <a:xfrm>
            <a:off x="2983529" y="4710230"/>
            <a:ext cx="2025000" cy="2025000"/>
            <a:chOff x="4836000" y="2169000"/>
            <a:chExt cx="2520000" cy="2520000"/>
          </a:xfrm>
        </p:grpSpPr>
        <p:sp>
          <p:nvSpPr>
            <p:cNvPr id="92" name="Google Shape;92;p13"/>
            <p:cNvSpPr/>
            <p:nvPr/>
          </p:nvSpPr>
          <p:spPr>
            <a:xfrm>
              <a:off x="5117250" y="2450250"/>
              <a:ext cx="1957500" cy="195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3"/>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2"/>
                </a:gs>
                <a:gs pos="20000">
                  <a:schemeClr val="accent2"/>
                </a:gs>
                <a:gs pos="80000">
                  <a:srgbClr val="4F141B"/>
                </a:gs>
                <a:gs pos="100000">
                  <a:srgbClr val="4F141B"/>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3"/>
            <p:cNvSpPr/>
            <p:nvPr/>
          </p:nvSpPr>
          <p:spPr>
            <a:xfrm>
              <a:off x="5117250" y="2450250"/>
              <a:ext cx="1957500" cy="1957500"/>
            </a:xfrm>
            <a:prstGeom prst="donut">
              <a:avLst>
                <a:gd name="adj" fmla="val 3194"/>
              </a:avLst>
            </a:prstGeom>
            <a:gradFill>
              <a:gsLst>
                <a:gs pos="0">
                  <a:schemeClr val="accent2"/>
                </a:gs>
                <a:gs pos="20000">
                  <a:schemeClr val="accent2"/>
                </a:gs>
                <a:gs pos="80000">
                  <a:srgbClr val="4F141B"/>
                </a:gs>
                <a:gs pos="100000">
                  <a:srgbClr val="4F141B"/>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5" name="Google Shape;95;p13"/>
            <p:cNvSpPr/>
            <p:nvPr/>
          </p:nvSpPr>
          <p:spPr>
            <a:xfrm>
              <a:off x="5173500" y="2506500"/>
              <a:ext cx="1845000" cy="184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3"/>
            <p:cNvSpPr/>
            <p:nvPr/>
          </p:nvSpPr>
          <p:spPr>
            <a:xfrm>
              <a:off x="5173500" y="2506500"/>
              <a:ext cx="1845000" cy="1845000"/>
            </a:xfrm>
            <a:prstGeom prst="donut">
              <a:avLst>
                <a:gd name="adj" fmla="val 3194"/>
              </a:avLst>
            </a:prstGeom>
            <a:gradFill>
              <a:gsLst>
                <a:gs pos="0">
                  <a:schemeClr val="accent2"/>
                </a:gs>
                <a:gs pos="20000">
                  <a:schemeClr val="accent2"/>
                </a:gs>
                <a:gs pos="80000">
                  <a:srgbClr val="4F141B"/>
                </a:gs>
                <a:gs pos="100000">
                  <a:srgbClr val="4F141B"/>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7" name="Google Shape;97;p13"/>
          <p:cNvGrpSpPr/>
          <p:nvPr/>
        </p:nvGrpSpPr>
        <p:grpSpPr>
          <a:xfrm>
            <a:off x="5056532" y="3399320"/>
            <a:ext cx="2025000" cy="2025000"/>
            <a:chOff x="4836000" y="2169000"/>
            <a:chExt cx="2520000" cy="2520000"/>
          </a:xfrm>
        </p:grpSpPr>
        <p:sp>
          <p:nvSpPr>
            <p:cNvPr id="98" name="Google Shape;98;p13"/>
            <p:cNvSpPr/>
            <p:nvPr/>
          </p:nvSpPr>
          <p:spPr>
            <a:xfrm>
              <a:off x="5117250" y="2450250"/>
              <a:ext cx="1957500" cy="195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3"/>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3"/>
                </a:gs>
                <a:gs pos="20000">
                  <a:schemeClr val="accent3"/>
                </a:gs>
                <a:gs pos="80000">
                  <a:srgbClr val="0D2C3E"/>
                </a:gs>
                <a:gs pos="100000">
                  <a:srgbClr val="0D2C3E"/>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3"/>
            <p:cNvSpPr/>
            <p:nvPr/>
          </p:nvSpPr>
          <p:spPr>
            <a:xfrm>
              <a:off x="5117250" y="2450250"/>
              <a:ext cx="1957500" cy="1957500"/>
            </a:xfrm>
            <a:prstGeom prst="donut">
              <a:avLst>
                <a:gd name="adj" fmla="val 3194"/>
              </a:avLst>
            </a:prstGeom>
            <a:gradFill>
              <a:gsLst>
                <a:gs pos="0">
                  <a:schemeClr val="accent3"/>
                </a:gs>
                <a:gs pos="20000">
                  <a:schemeClr val="accent3"/>
                </a:gs>
                <a:gs pos="80000">
                  <a:srgbClr val="0D2C3E"/>
                </a:gs>
                <a:gs pos="100000">
                  <a:srgbClr val="0D2C3E"/>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1" name="Google Shape;101;p13"/>
            <p:cNvSpPr/>
            <p:nvPr/>
          </p:nvSpPr>
          <p:spPr>
            <a:xfrm>
              <a:off x="5173500" y="2506500"/>
              <a:ext cx="1845000" cy="184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3"/>
            <p:cNvSpPr/>
            <p:nvPr/>
          </p:nvSpPr>
          <p:spPr>
            <a:xfrm>
              <a:off x="5173500" y="2506500"/>
              <a:ext cx="1845000" cy="1845000"/>
            </a:xfrm>
            <a:prstGeom prst="donut">
              <a:avLst>
                <a:gd name="adj" fmla="val 3194"/>
              </a:avLst>
            </a:prstGeom>
            <a:gradFill>
              <a:gsLst>
                <a:gs pos="0">
                  <a:schemeClr val="accent3"/>
                </a:gs>
                <a:gs pos="20000">
                  <a:schemeClr val="accent3"/>
                </a:gs>
                <a:gs pos="80000">
                  <a:srgbClr val="0D2C3E"/>
                </a:gs>
                <a:gs pos="100000">
                  <a:srgbClr val="0D2C3E"/>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3" name="Google Shape;103;p13"/>
          <p:cNvGrpSpPr/>
          <p:nvPr/>
        </p:nvGrpSpPr>
        <p:grpSpPr>
          <a:xfrm>
            <a:off x="7365218" y="4700224"/>
            <a:ext cx="2025000" cy="2025000"/>
            <a:chOff x="4836000" y="2169000"/>
            <a:chExt cx="2520000" cy="2520000"/>
          </a:xfrm>
        </p:grpSpPr>
        <p:sp>
          <p:nvSpPr>
            <p:cNvPr id="104" name="Google Shape;104;p13"/>
            <p:cNvSpPr/>
            <p:nvPr/>
          </p:nvSpPr>
          <p:spPr>
            <a:xfrm>
              <a:off x="5117250" y="2450250"/>
              <a:ext cx="1957500" cy="195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3"/>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4"/>
                </a:gs>
                <a:gs pos="20000">
                  <a:schemeClr val="accent4"/>
                </a:gs>
                <a:gs pos="80000">
                  <a:srgbClr val="274220"/>
                </a:gs>
                <a:gs pos="100000">
                  <a:srgbClr val="27422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3"/>
            <p:cNvSpPr/>
            <p:nvPr/>
          </p:nvSpPr>
          <p:spPr>
            <a:xfrm>
              <a:off x="5117250" y="2450250"/>
              <a:ext cx="1957500" cy="1957500"/>
            </a:xfrm>
            <a:prstGeom prst="donut">
              <a:avLst>
                <a:gd name="adj" fmla="val 3194"/>
              </a:avLst>
            </a:prstGeom>
            <a:gradFill>
              <a:gsLst>
                <a:gs pos="0">
                  <a:schemeClr val="accent4"/>
                </a:gs>
                <a:gs pos="20000">
                  <a:schemeClr val="accent4"/>
                </a:gs>
                <a:gs pos="80000">
                  <a:srgbClr val="274220"/>
                </a:gs>
                <a:gs pos="100000">
                  <a:srgbClr val="274220"/>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7" name="Google Shape;107;p13"/>
            <p:cNvSpPr/>
            <p:nvPr/>
          </p:nvSpPr>
          <p:spPr>
            <a:xfrm>
              <a:off x="5173500" y="2506500"/>
              <a:ext cx="1845000" cy="184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13"/>
            <p:cNvSpPr/>
            <p:nvPr/>
          </p:nvSpPr>
          <p:spPr>
            <a:xfrm>
              <a:off x="5173500" y="2506500"/>
              <a:ext cx="1845000" cy="1845000"/>
            </a:xfrm>
            <a:prstGeom prst="donut">
              <a:avLst>
                <a:gd name="adj" fmla="val 3194"/>
              </a:avLst>
            </a:prstGeom>
            <a:gradFill>
              <a:gsLst>
                <a:gs pos="0">
                  <a:schemeClr val="accent4"/>
                </a:gs>
                <a:gs pos="20000">
                  <a:schemeClr val="accent4"/>
                </a:gs>
                <a:gs pos="80000">
                  <a:srgbClr val="274220"/>
                </a:gs>
                <a:gs pos="100000">
                  <a:srgbClr val="27422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 name="Google Shape;109;p13"/>
          <p:cNvGrpSpPr/>
          <p:nvPr/>
        </p:nvGrpSpPr>
        <p:grpSpPr>
          <a:xfrm>
            <a:off x="9148300" y="3430380"/>
            <a:ext cx="2025000" cy="2025000"/>
            <a:chOff x="4836000" y="2169000"/>
            <a:chExt cx="2520000" cy="2520000"/>
          </a:xfrm>
        </p:grpSpPr>
        <p:sp>
          <p:nvSpPr>
            <p:cNvPr id="110" name="Google Shape;110;p13"/>
            <p:cNvSpPr/>
            <p:nvPr/>
          </p:nvSpPr>
          <p:spPr>
            <a:xfrm>
              <a:off x="5117250" y="2450250"/>
              <a:ext cx="1957500" cy="195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3"/>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5"/>
                </a:gs>
                <a:gs pos="20000">
                  <a:schemeClr val="accent5"/>
                </a:gs>
                <a:gs pos="80000">
                  <a:srgbClr val="30243C"/>
                </a:gs>
                <a:gs pos="100000">
                  <a:srgbClr val="30243C"/>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3"/>
            <p:cNvSpPr/>
            <p:nvPr/>
          </p:nvSpPr>
          <p:spPr>
            <a:xfrm>
              <a:off x="5117250" y="2450250"/>
              <a:ext cx="1957500" cy="1957500"/>
            </a:xfrm>
            <a:prstGeom prst="donut">
              <a:avLst>
                <a:gd name="adj" fmla="val 3194"/>
              </a:avLst>
            </a:prstGeom>
            <a:gradFill>
              <a:gsLst>
                <a:gs pos="0">
                  <a:schemeClr val="accent5"/>
                </a:gs>
                <a:gs pos="20000">
                  <a:schemeClr val="accent5"/>
                </a:gs>
                <a:gs pos="80000">
                  <a:srgbClr val="30243C"/>
                </a:gs>
                <a:gs pos="100000">
                  <a:srgbClr val="30243C"/>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3" name="Google Shape;113;p13"/>
            <p:cNvSpPr/>
            <p:nvPr/>
          </p:nvSpPr>
          <p:spPr>
            <a:xfrm>
              <a:off x="5173500" y="2506500"/>
              <a:ext cx="1845000" cy="184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3"/>
            <p:cNvSpPr/>
            <p:nvPr/>
          </p:nvSpPr>
          <p:spPr>
            <a:xfrm>
              <a:off x="5173500" y="2506500"/>
              <a:ext cx="1845000" cy="1845000"/>
            </a:xfrm>
            <a:prstGeom prst="donut">
              <a:avLst>
                <a:gd name="adj" fmla="val 3194"/>
              </a:avLst>
            </a:prstGeom>
            <a:gradFill>
              <a:gsLst>
                <a:gs pos="0">
                  <a:schemeClr val="accent5"/>
                </a:gs>
                <a:gs pos="20000">
                  <a:schemeClr val="accent5"/>
                </a:gs>
                <a:gs pos="80000">
                  <a:srgbClr val="30243C"/>
                </a:gs>
                <a:gs pos="100000">
                  <a:srgbClr val="30243C"/>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6" name="Google Shape;116;p13"/>
          <p:cNvSpPr/>
          <p:nvPr/>
        </p:nvSpPr>
        <p:spPr>
          <a:xfrm>
            <a:off x="606190" y="5516440"/>
            <a:ext cx="2167247" cy="2800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b="1" dirty="0">
                <a:solidFill>
                  <a:schemeClr val="accent1"/>
                </a:solidFill>
                <a:latin typeface="Calibri"/>
                <a:ea typeface="Calibri"/>
                <a:cs typeface="Calibri"/>
                <a:sym typeface="Calibri"/>
              </a:rPr>
              <a:t>Клиническая диагностика</a:t>
            </a:r>
            <a:endParaRPr dirty="0"/>
          </a:p>
        </p:txBody>
      </p:sp>
      <p:sp>
        <p:nvSpPr>
          <p:cNvPr id="117" name="Google Shape;117;p13"/>
          <p:cNvSpPr/>
          <p:nvPr/>
        </p:nvSpPr>
        <p:spPr>
          <a:xfrm>
            <a:off x="5567911" y="5871343"/>
            <a:ext cx="1798996"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18" name="Google Shape;118;p13"/>
          <p:cNvSpPr/>
          <p:nvPr/>
        </p:nvSpPr>
        <p:spPr>
          <a:xfrm>
            <a:off x="4956044" y="5467761"/>
            <a:ext cx="243218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b="1" dirty="0">
                <a:solidFill>
                  <a:schemeClr val="tx1">
                    <a:lumMod val="75000"/>
                    <a:lumOff val="25000"/>
                  </a:schemeClr>
                </a:solidFill>
                <a:latin typeface="Calibri"/>
                <a:ea typeface="Calibri"/>
                <a:cs typeface="Calibri"/>
                <a:sym typeface="Calibri"/>
              </a:rPr>
              <a:t>Информационные ресурсы и регистры</a:t>
            </a:r>
            <a:endParaRPr dirty="0">
              <a:solidFill>
                <a:schemeClr val="tx1">
                  <a:lumMod val="75000"/>
                  <a:lumOff val="25000"/>
                </a:schemeClr>
              </a:solidFill>
            </a:endParaRPr>
          </a:p>
        </p:txBody>
      </p:sp>
      <p:sp>
        <p:nvSpPr>
          <p:cNvPr id="120" name="Google Shape;120;p13"/>
          <p:cNvSpPr/>
          <p:nvPr/>
        </p:nvSpPr>
        <p:spPr>
          <a:xfrm>
            <a:off x="9493799" y="5585108"/>
            <a:ext cx="2296426" cy="4688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b="1" dirty="0">
                <a:solidFill>
                  <a:schemeClr val="accent5"/>
                </a:solidFill>
                <a:latin typeface="Calibri"/>
                <a:ea typeface="Calibri"/>
                <a:cs typeface="Calibri"/>
                <a:sym typeface="Calibri"/>
              </a:rPr>
              <a:t>Центры диагностики и лечения</a:t>
            </a:r>
            <a:endParaRPr dirty="0"/>
          </a:p>
        </p:txBody>
      </p:sp>
      <p:sp>
        <p:nvSpPr>
          <p:cNvPr id="121" name="Google Shape;121;p13"/>
          <p:cNvSpPr/>
          <p:nvPr/>
        </p:nvSpPr>
        <p:spPr>
          <a:xfrm>
            <a:off x="3132408" y="3099230"/>
            <a:ext cx="1798996"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400" dirty="0">
                <a:solidFill>
                  <a:schemeClr val="dk1"/>
                </a:solidFill>
                <a:latin typeface="Calibri"/>
                <a:ea typeface="Calibri"/>
                <a:cs typeface="Calibri"/>
                <a:sym typeface="Calibri"/>
              </a:rPr>
              <a:t> </a:t>
            </a:r>
            <a:endParaRPr dirty="0"/>
          </a:p>
        </p:txBody>
      </p:sp>
      <p:sp>
        <p:nvSpPr>
          <p:cNvPr id="122" name="Google Shape;122;p13"/>
          <p:cNvSpPr/>
          <p:nvPr/>
        </p:nvSpPr>
        <p:spPr>
          <a:xfrm>
            <a:off x="2652328" y="3920759"/>
            <a:ext cx="288428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b="1" dirty="0">
                <a:solidFill>
                  <a:schemeClr val="accent2"/>
                </a:solidFill>
                <a:latin typeface="Calibri"/>
                <a:cs typeface="Calibri"/>
                <a:sym typeface="Calibri"/>
              </a:rPr>
              <a:t>Лабораторная диагностика</a:t>
            </a:r>
            <a:endParaRPr dirty="0"/>
          </a:p>
        </p:txBody>
      </p:sp>
      <p:sp>
        <p:nvSpPr>
          <p:cNvPr id="123" name="Google Shape;123;p13"/>
          <p:cNvSpPr/>
          <p:nvPr/>
        </p:nvSpPr>
        <p:spPr>
          <a:xfrm>
            <a:off x="7421059" y="3089224"/>
            <a:ext cx="1798996"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400" dirty="0">
                <a:solidFill>
                  <a:schemeClr val="dk1"/>
                </a:solidFill>
                <a:latin typeface="Calibri"/>
                <a:ea typeface="Calibri"/>
                <a:cs typeface="Calibri"/>
                <a:sym typeface="Calibri"/>
              </a:rPr>
              <a:t>. </a:t>
            </a:r>
            <a:endParaRPr dirty="0"/>
          </a:p>
        </p:txBody>
      </p:sp>
      <p:sp>
        <p:nvSpPr>
          <p:cNvPr id="124" name="Google Shape;124;p13"/>
          <p:cNvSpPr/>
          <p:nvPr/>
        </p:nvSpPr>
        <p:spPr>
          <a:xfrm>
            <a:off x="7288209" y="4012313"/>
            <a:ext cx="2025000" cy="44057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b="1" dirty="0">
                <a:solidFill>
                  <a:srgbClr val="0070C0"/>
                </a:solidFill>
                <a:latin typeface="Calibri"/>
                <a:ea typeface="Calibri"/>
                <a:cs typeface="Calibri"/>
                <a:sym typeface="Calibri"/>
              </a:rPr>
              <a:t>Нормативные документы</a:t>
            </a:r>
            <a:endParaRPr dirty="0">
              <a:solidFill>
                <a:srgbClr val="0070C0"/>
              </a:solidFill>
            </a:endParaRPr>
          </a:p>
        </p:txBody>
      </p:sp>
      <p:grpSp>
        <p:nvGrpSpPr>
          <p:cNvPr id="2" name="Google Shape;91;p13">
            <a:extLst>
              <a:ext uri="{FF2B5EF4-FFF2-40B4-BE49-F238E27FC236}">
                <a16:creationId xmlns:a16="http://schemas.microsoft.com/office/drawing/2014/main" id="{23046ED7-687C-C8DE-ACAF-6EE3E01550CF}"/>
              </a:ext>
            </a:extLst>
          </p:cNvPr>
          <p:cNvGrpSpPr/>
          <p:nvPr/>
        </p:nvGrpSpPr>
        <p:grpSpPr>
          <a:xfrm>
            <a:off x="7470263" y="1837163"/>
            <a:ext cx="2025000" cy="2025000"/>
            <a:chOff x="4836000" y="2169000"/>
            <a:chExt cx="2520000" cy="2520000"/>
          </a:xfrm>
        </p:grpSpPr>
        <p:sp>
          <p:nvSpPr>
            <p:cNvPr id="3" name="Google Shape;92;p13">
              <a:extLst>
                <a:ext uri="{FF2B5EF4-FFF2-40B4-BE49-F238E27FC236}">
                  <a16:creationId xmlns:a16="http://schemas.microsoft.com/office/drawing/2014/main" id="{39FFC220-104C-93E8-3DD7-3378CD651975}"/>
                </a:ext>
              </a:extLst>
            </p:cNvPr>
            <p:cNvSpPr/>
            <p:nvPr/>
          </p:nvSpPr>
          <p:spPr>
            <a:xfrm>
              <a:off x="5117250" y="2450250"/>
              <a:ext cx="1957500" cy="195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 name="Google Shape;93;p13">
              <a:extLst>
                <a:ext uri="{FF2B5EF4-FFF2-40B4-BE49-F238E27FC236}">
                  <a16:creationId xmlns:a16="http://schemas.microsoft.com/office/drawing/2014/main" id="{6434A293-8367-8118-C737-02D936AC4C9C}"/>
                </a:ext>
              </a:extLst>
            </p:cNvPr>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2"/>
                </a:gs>
                <a:gs pos="20000">
                  <a:schemeClr val="accent2"/>
                </a:gs>
                <a:gs pos="80000">
                  <a:srgbClr val="4F141B"/>
                </a:gs>
                <a:gs pos="100000">
                  <a:srgbClr val="4F141B"/>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Google Shape;94;p13">
              <a:extLst>
                <a:ext uri="{FF2B5EF4-FFF2-40B4-BE49-F238E27FC236}">
                  <a16:creationId xmlns:a16="http://schemas.microsoft.com/office/drawing/2014/main" id="{CA0A4774-3B99-244F-9B9C-40666E4DA9D4}"/>
                </a:ext>
              </a:extLst>
            </p:cNvPr>
            <p:cNvSpPr/>
            <p:nvPr/>
          </p:nvSpPr>
          <p:spPr>
            <a:xfrm>
              <a:off x="5117250" y="2450250"/>
              <a:ext cx="1957500" cy="1957500"/>
            </a:xfrm>
            <a:prstGeom prst="donut">
              <a:avLst>
                <a:gd name="adj" fmla="val 3194"/>
              </a:avLst>
            </a:prstGeom>
            <a:gradFill>
              <a:gsLst>
                <a:gs pos="0">
                  <a:schemeClr val="accent2"/>
                </a:gs>
                <a:gs pos="20000">
                  <a:schemeClr val="accent2"/>
                </a:gs>
                <a:gs pos="80000">
                  <a:srgbClr val="4F141B"/>
                </a:gs>
                <a:gs pos="100000">
                  <a:srgbClr val="4F141B"/>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 name="Google Shape;95;p13">
              <a:extLst>
                <a:ext uri="{FF2B5EF4-FFF2-40B4-BE49-F238E27FC236}">
                  <a16:creationId xmlns:a16="http://schemas.microsoft.com/office/drawing/2014/main" id="{D32B5A3C-A3D7-D111-A618-1C32BC3CE112}"/>
                </a:ext>
              </a:extLst>
            </p:cNvPr>
            <p:cNvSpPr/>
            <p:nvPr/>
          </p:nvSpPr>
          <p:spPr>
            <a:xfrm>
              <a:off x="5173500" y="2506500"/>
              <a:ext cx="1845000" cy="184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96;p13">
              <a:extLst>
                <a:ext uri="{FF2B5EF4-FFF2-40B4-BE49-F238E27FC236}">
                  <a16:creationId xmlns:a16="http://schemas.microsoft.com/office/drawing/2014/main" id="{8BBBCC45-39EF-A460-E690-C6057AECD8CC}"/>
                </a:ext>
              </a:extLst>
            </p:cNvPr>
            <p:cNvSpPr/>
            <p:nvPr/>
          </p:nvSpPr>
          <p:spPr>
            <a:xfrm>
              <a:off x="5173500" y="2506500"/>
              <a:ext cx="1845000" cy="1845000"/>
            </a:xfrm>
            <a:prstGeom prst="donut">
              <a:avLst>
                <a:gd name="adj" fmla="val 3194"/>
              </a:avLst>
            </a:prstGeom>
            <a:gradFill>
              <a:gsLst>
                <a:gs pos="0">
                  <a:schemeClr val="accent2"/>
                </a:gs>
                <a:gs pos="20000">
                  <a:schemeClr val="accent2"/>
                </a:gs>
                <a:gs pos="80000">
                  <a:srgbClr val="4F141B"/>
                </a:gs>
                <a:gs pos="100000">
                  <a:srgbClr val="4F141B"/>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 name="Google Shape;122;p13">
            <a:extLst>
              <a:ext uri="{FF2B5EF4-FFF2-40B4-BE49-F238E27FC236}">
                <a16:creationId xmlns:a16="http://schemas.microsoft.com/office/drawing/2014/main" id="{1DB995CE-EE22-248C-25A1-C791D94F80E1}"/>
              </a:ext>
            </a:extLst>
          </p:cNvPr>
          <p:cNvSpPr/>
          <p:nvPr/>
        </p:nvSpPr>
        <p:spPr>
          <a:xfrm>
            <a:off x="9533743" y="2494948"/>
            <a:ext cx="28842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b="1" dirty="0">
                <a:solidFill>
                  <a:schemeClr val="accent2"/>
                </a:solidFill>
                <a:latin typeface="Calibri"/>
                <a:cs typeface="Calibri"/>
                <a:sym typeface="Calibri"/>
              </a:rPr>
              <a:t>Доступная терапия</a:t>
            </a:r>
            <a:endParaRPr dirty="0"/>
          </a:p>
        </p:txBody>
      </p:sp>
      <p:grpSp>
        <p:nvGrpSpPr>
          <p:cNvPr id="9" name="Google Shape;103;p13">
            <a:extLst>
              <a:ext uri="{FF2B5EF4-FFF2-40B4-BE49-F238E27FC236}">
                <a16:creationId xmlns:a16="http://schemas.microsoft.com/office/drawing/2014/main" id="{3C849418-6D10-4824-4FC5-5830C5EF5663}"/>
              </a:ext>
            </a:extLst>
          </p:cNvPr>
          <p:cNvGrpSpPr/>
          <p:nvPr/>
        </p:nvGrpSpPr>
        <p:grpSpPr>
          <a:xfrm>
            <a:off x="3125350" y="1858040"/>
            <a:ext cx="2025000" cy="2025000"/>
            <a:chOff x="4836000" y="2169000"/>
            <a:chExt cx="2520000" cy="2520000"/>
          </a:xfrm>
        </p:grpSpPr>
        <p:sp>
          <p:nvSpPr>
            <p:cNvPr id="10" name="Google Shape;104;p13">
              <a:extLst>
                <a:ext uri="{FF2B5EF4-FFF2-40B4-BE49-F238E27FC236}">
                  <a16:creationId xmlns:a16="http://schemas.microsoft.com/office/drawing/2014/main" id="{B45079FE-75E9-391A-A3CF-2351FB5FA2E8}"/>
                </a:ext>
              </a:extLst>
            </p:cNvPr>
            <p:cNvSpPr/>
            <p:nvPr/>
          </p:nvSpPr>
          <p:spPr>
            <a:xfrm>
              <a:off x="5117250" y="2450250"/>
              <a:ext cx="1957500" cy="195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05;p13">
              <a:extLst>
                <a:ext uri="{FF2B5EF4-FFF2-40B4-BE49-F238E27FC236}">
                  <a16:creationId xmlns:a16="http://schemas.microsoft.com/office/drawing/2014/main" id="{685B48B4-1D09-6668-286A-412A147C59A0}"/>
                </a:ext>
              </a:extLst>
            </p:cNvPr>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4"/>
                </a:gs>
                <a:gs pos="20000">
                  <a:schemeClr val="accent4"/>
                </a:gs>
                <a:gs pos="80000">
                  <a:srgbClr val="274220"/>
                </a:gs>
                <a:gs pos="100000">
                  <a:srgbClr val="27422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06;p13">
              <a:extLst>
                <a:ext uri="{FF2B5EF4-FFF2-40B4-BE49-F238E27FC236}">
                  <a16:creationId xmlns:a16="http://schemas.microsoft.com/office/drawing/2014/main" id="{C1E5C0C2-B8CD-1BC4-FE86-38E5368B25AA}"/>
                </a:ext>
              </a:extLst>
            </p:cNvPr>
            <p:cNvSpPr/>
            <p:nvPr/>
          </p:nvSpPr>
          <p:spPr>
            <a:xfrm>
              <a:off x="5117250" y="2450250"/>
              <a:ext cx="1957500" cy="1957500"/>
            </a:xfrm>
            <a:prstGeom prst="donut">
              <a:avLst>
                <a:gd name="adj" fmla="val 3194"/>
              </a:avLst>
            </a:prstGeom>
            <a:gradFill>
              <a:gsLst>
                <a:gs pos="0">
                  <a:schemeClr val="accent4"/>
                </a:gs>
                <a:gs pos="20000">
                  <a:schemeClr val="accent4"/>
                </a:gs>
                <a:gs pos="80000">
                  <a:srgbClr val="274220"/>
                </a:gs>
                <a:gs pos="100000">
                  <a:srgbClr val="274220"/>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 name="Google Shape;107;p13">
              <a:extLst>
                <a:ext uri="{FF2B5EF4-FFF2-40B4-BE49-F238E27FC236}">
                  <a16:creationId xmlns:a16="http://schemas.microsoft.com/office/drawing/2014/main" id="{014FE229-0A5B-110E-B864-2D84A5BC292E}"/>
                </a:ext>
              </a:extLst>
            </p:cNvPr>
            <p:cNvSpPr/>
            <p:nvPr/>
          </p:nvSpPr>
          <p:spPr>
            <a:xfrm>
              <a:off x="5173500" y="2506500"/>
              <a:ext cx="1845000" cy="184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08;p13">
              <a:extLst>
                <a:ext uri="{FF2B5EF4-FFF2-40B4-BE49-F238E27FC236}">
                  <a16:creationId xmlns:a16="http://schemas.microsoft.com/office/drawing/2014/main" id="{FC5EE480-D4D9-31BF-CC05-300571679664}"/>
                </a:ext>
              </a:extLst>
            </p:cNvPr>
            <p:cNvSpPr/>
            <p:nvPr/>
          </p:nvSpPr>
          <p:spPr>
            <a:xfrm>
              <a:off x="5173500" y="2506500"/>
              <a:ext cx="1845000" cy="1845000"/>
            </a:xfrm>
            <a:prstGeom prst="donut">
              <a:avLst>
                <a:gd name="adj" fmla="val 3194"/>
              </a:avLst>
            </a:prstGeom>
            <a:gradFill>
              <a:gsLst>
                <a:gs pos="0">
                  <a:schemeClr val="accent4"/>
                </a:gs>
                <a:gs pos="20000">
                  <a:schemeClr val="accent4"/>
                </a:gs>
                <a:gs pos="80000">
                  <a:srgbClr val="274220"/>
                </a:gs>
                <a:gs pos="100000">
                  <a:srgbClr val="27422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 name="Google Shape;122;p13">
            <a:extLst>
              <a:ext uri="{FF2B5EF4-FFF2-40B4-BE49-F238E27FC236}">
                <a16:creationId xmlns:a16="http://schemas.microsoft.com/office/drawing/2014/main" id="{14094F2B-D68F-C52A-58B3-63B5E33E681A}"/>
              </a:ext>
            </a:extLst>
          </p:cNvPr>
          <p:cNvSpPr/>
          <p:nvPr/>
        </p:nvSpPr>
        <p:spPr>
          <a:xfrm>
            <a:off x="900241" y="2537275"/>
            <a:ext cx="288428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b="1" dirty="0">
                <a:solidFill>
                  <a:schemeClr val="accent2"/>
                </a:solidFill>
                <a:latin typeface="Calibri"/>
                <a:cs typeface="Calibri"/>
                <a:sym typeface="Calibri"/>
              </a:rPr>
              <a:t>Общественные объединения</a:t>
            </a:r>
            <a:endParaRPr dirty="0"/>
          </a:p>
        </p:txBody>
      </p:sp>
      <p:sp>
        <p:nvSpPr>
          <p:cNvPr id="16" name="Заголовок 1">
            <a:extLst>
              <a:ext uri="{FF2B5EF4-FFF2-40B4-BE49-F238E27FC236}">
                <a16:creationId xmlns:a16="http://schemas.microsoft.com/office/drawing/2014/main" id="{732AAFB9-7A57-DD9A-A33F-754D42888FC6}"/>
              </a:ext>
            </a:extLst>
          </p:cNvPr>
          <p:cNvSpPr txBox="1">
            <a:spLocks/>
          </p:cNvSpPr>
          <p:nvPr/>
        </p:nvSpPr>
        <p:spPr>
          <a:xfrm>
            <a:off x="982663"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dirty="0">
                <a:solidFill>
                  <a:srgbClr val="0070C0"/>
                </a:solidFill>
              </a:rPr>
              <a:t>Помощь пациентам с редкими заболеваниями- сложный механизм</a:t>
            </a:r>
          </a:p>
        </p:txBody>
      </p:sp>
      <p:grpSp>
        <p:nvGrpSpPr>
          <p:cNvPr id="17" name="Google Shape;91;p13">
            <a:extLst>
              <a:ext uri="{FF2B5EF4-FFF2-40B4-BE49-F238E27FC236}">
                <a16:creationId xmlns:a16="http://schemas.microsoft.com/office/drawing/2014/main" id="{6ABF3242-0F04-E0AB-BC48-042D26F02061}"/>
              </a:ext>
            </a:extLst>
          </p:cNvPr>
          <p:cNvGrpSpPr/>
          <p:nvPr/>
        </p:nvGrpSpPr>
        <p:grpSpPr>
          <a:xfrm>
            <a:off x="5104711" y="2214677"/>
            <a:ext cx="1272326" cy="1308741"/>
            <a:chOff x="4836000" y="2169000"/>
            <a:chExt cx="2520000" cy="2520000"/>
          </a:xfrm>
        </p:grpSpPr>
        <p:sp>
          <p:nvSpPr>
            <p:cNvPr id="18" name="Google Shape;92;p13">
              <a:extLst>
                <a:ext uri="{FF2B5EF4-FFF2-40B4-BE49-F238E27FC236}">
                  <a16:creationId xmlns:a16="http://schemas.microsoft.com/office/drawing/2014/main" id="{CB68C529-32C1-F301-5447-ED349C768728}"/>
                </a:ext>
              </a:extLst>
            </p:cNvPr>
            <p:cNvSpPr/>
            <p:nvPr/>
          </p:nvSpPr>
          <p:spPr>
            <a:xfrm>
              <a:off x="5117250" y="2450250"/>
              <a:ext cx="1957500" cy="19575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93;p13">
              <a:extLst>
                <a:ext uri="{FF2B5EF4-FFF2-40B4-BE49-F238E27FC236}">
                  <a16:creationId xmlns:a16="http://schemas.microsoft.com/office/drawing/2014/main" id="{946CFB6B-7FF5-8443-93D7-D6CFB274D469}"/>
                </a:ext>
              </a:extLst>
            </p:cNvPr>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2"/>
                </a:gs>
                <a:gs pos="20000">
                  <a:schemeClr val="accent2"/>
                </a:gs>
                <a:gs pos="80000">
                  <a:srgbClr val="4F141B"/>
                </a:gs>
                <a:gs pos="100000">
                  <a:srgbClr val="4F141B"/>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94;p13">
              <a:extLst>
                <a:ext uri="{FF2B5EF4-FFF2-40B4-BE49-F238E27FC236}">
                  <a16:creationId xmlns:a16="http://schemas.microsoft.com/office/drawing/2014/main" id="{64043A7A-5E9B-92AD-193F-3A12F2C7A853}"/>
                </a:ext>
              </a:extLst>
            </p:cNvPr>
            <p:cNvSpPr/>
            <p:nvPr/>
          </p:nvSpPr>
          <p:spPr>
            <a:xfrm>
              <a:off x="5117250" y="2450250"/>
              <a:ext cx="1957500" cy="1957500"/>
            </a:xfrm>
            <a:prstGeom prst="donut">
              <a:avLst>
                <a:gd name="adj" fmla="val 3194"/>
              </a:avLst>
            </a:prstGeom>
            <a:gradFill>
              <a:gsLst>
                <a:gs pos="0">
                  <a:schemeClr val="accent2"/>
                </a:gs>
                <a:gs pos="20000">
                  <a:schemeClr val="accent2"/>
                </a:gs>
                <a:gs pos="80000">
                  <a:srgbClr val="4F141B"/>
                </a:gs>
                <a:gs pos="100000">
                  <a:srgbClr val="4F141B"/>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 name="Google Shape;95;p13">
              <a:extLst>
                <a:ext uri="{FF2B5EF4-FFF2-40B4-BE49-F238E27FC236}">
                  <a16:creationId xmlns:a16="http://schemas.microsoft.com/office/drawing/2014/main" id="{7764266A-77CC-42BE-25B7-755BE2F89FDC}"/>
                </a:ext>
              </a:extLst>
            </p:cNvPr>
            <p:cNvSpPr/>
            <p:nvPr/>
          </p:nvSpPr>
          <p:spPr>
            <a:xfrm>
              <a:off x="5173500" y="2506500"/>
              <a:ext cx="1845000" cy="1845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96;p13">
              <a:extLst>
                <a:ext uri="{FF2B5EF4-FFF2-40B4-BE49-F238E27FC236}">
                  <a16:creationId xmlns:a16="http://schemas.microsoft.com/office/drawing/2014/main" id="{213DE018-E534-2A5E-5FD9-4A234557F760}"/>
                </a:ext>
              </a:extLst>
            </p:cNvPr>
            <p:cNvSpPr/>
            <p:nvPr/>
          </p:nvSpPr>
          <p:spPr>
            <a:xfrm>
              <a:off x="5173500" y="2506500"/>
              <a:ext cx="1845000" cy="1845000"/>
            </a:xfrm>
            <a:prstGeom prst="donut">
              <a:avLst>
                <a:gd name="adj" fmla="val 3194"/>
              </a:avLst>
            </a:prstGeom>
            <a:gradFill>
              <a:gsLst>
                <a:gs pos="0">
                  <a:schemeClr val="accent2"/>
                </a:gs>
                <a:gs pos="20000">
                  <a:schemeClr val="accent2"/>
                </a:gs>
                <a:gs pos="80000">
                  <a:srgbClr val="4F141B"/>
                </a:gs>
                <a:gs pos="100000">
                  <a:srgbClr val="4F141B"/>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 name="Google Shape;85;p13">
            <a:extLst>
              <a:ext uri="{FF2B5EF4-FFF2-40B4-BE49-F238E27FC236}">
                <a16:creationId xmlns:a16="http://schemas.microsoft.com/office/drawing/2014/main" id="{A9751885-439D-FCB4-D655-9CDBFFFD7D74}"/>
              </a:ext>
            </a:extLst>
          </p:cNvPr>
          <p:cNvGrpSpPr/>
          <p:nvPr/>
        </p:nvGrpSpPr>
        <p:grpSpPr>
          <a:xfrm>
            <a:off x="6235035" y="1641492"/>
            <a:ext cx="1287821" cy="1325562"/>
            <a:chOff x="4836000" y="2169000"/>
            <a:chExt cx="2520000" cy="2520000"/>
          </a:xfrm>
        </p:grpSpPr>
        <p:sp>
          <p:nvSpPr>
            <p:cNvPr id="24" name="Google Shape;86;p13">
              <a:extLst>
                <a:ext uri="{FF2B5EF4-FFF2-40B4-BE49-F238E27FC236}">
                  <a16:creationId xmlns:a16="http://schemas.microsoft.com/office/drawing/2014/main" id="{34D07A93-A6DE-7537-A6DC-797007D8C8B5}"/>
                </a:ext>
              </a:extLst>
            </p:cNvPr>
            <p:cNvSpPr/>
            <p:nvPr/>
          </p:nvSpPr>
          <p:spPr>
            <a:xfrm>
              <a:off x="5117250" y="2450250"/>
              <a:ext cx="1957500" cy="1957500"/>
            </a:xfrm>
            <a:prstGeom prst="ellipse">
              <a:avLst/>
            </a:prstGeom>
            <a:solidFill>
              <a:schemeClr val="accent1"/>
            </a:soli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87;p13">
              <a:extLst>
                <a:ext uri="{FF2B5EF4-FFF2-40B4-BE49-F238E27FC236}">
                  <a16:creationId xmlns:a16="http://schemas.microsoft.com/office/drawing/2014/main" id="{0B6F170C-6390-2045-310F-F242ADEA1FF1}"/>
                </a:ext>
              </a:extLst>
            </p:cNvPr>
            <p:cNvSpPr/>
            <p:nvPr/>
          </p:nvSpPr>
          <p:spPr>
            <a:xfrm>
              <a:off x="4836000" y="2169000"/>
              <a:ext cx="2520000" cy="2520000"/>
            </a:xfrm>
            <a:custGeom>
              <a:avLst/>
              <a:gdLst/>
              <a:ahLst/>
              <a:cxnLst/>
              <a:rect l="l" t="t" r="r" b="b"/>
              <a:pathLst>
                <a:path w="2520000" h="2520000" extrusionOk="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a:gsLst>
                <a:gs pos="0">
                  <a:schemeClr val="accent1"/>
                </a:gs>
                <a:gs pos="20000">
                  <a:schemeClr val="accent1"/>
                </a:gs>
                <a:gs pos="80000">
                  <a:srgbClr val="773F04"/>
                </a:gs>
                <a:gs pos="100000">
                  <a:srgbClr val="773F04"/>
                </a:gs>
              </a:gsLst>
              <a:lin ang="8100000" scaled="0"/>
            </a:gra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88;p13">
              <a:extLst>
                <a:ext uri="{FF2B5EF4-FFF2-40B4-BE49-F238E27FC236}">
                  <a16:creationId xmlns:a16="http://schemas.microsoft.com/office/drawing/2014/main" id="{39F6D06B-2160-4EB8-0501-4656E0767BD1}"/>
                </a:ext>
              </a:extLst>
            </p:cNvPr>
            <p:cNvSpPr/>
            <p:nvPr/>
          </p:nvSpPr>
          <p:spPr>
            <a:xfrm>
              <a:off x="5117250" y="2450250"/>
              <a:ext cx="1957500" cy="1957500"/>
            </a:xfrm>
            <a:prstGeom prst="donut">
              <a:avLst>
                <a:gd name="adj" fmla="val 3194"/>
              </a:avLst>
            </a:prstGeom>
            <a:gradFill>
              <a:gsLst>
                <a:gs pos="0">
                  <a:schemeClr val="accent1"/>
                </a:gs>
                <a:gs pos="20000">
                  <a:schemeClr val="accent1"/>
                </a:gs>
                <a:gs pos="80000">
                  <a:srgbClr val="773F04"/>
                </a:gs>
                <a:gs pos="100000">
                  <a:srgbClr val="773F04"/>
                </a:gs>
              </a:gsLst>
              <a:lin ang="17400000" scaled="0"/>
            </a:gra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 name="Google Shape;89;p13">
              <a:extLst>
                <a:ext uri="{FF2B5EF4-FFF2-40B4-BE49-F238E27FC236}">
                  <a16:creationId xmlns:a16="http://schemas.microsoft.com/office/drawing/2014/main" id="{890BA980-BC73-BEB3-232D-255C676123A4}"/>
                </a:ext>
              </a:extLst>
            </p:cNvPr>
            <p:cNvSpPr/>
            <p:nvPr/>
          </p:nvSpPr>
          <p:spPr>
            <a:xfrm>
              <a:off x="5173500" y="2506500"/>
              <a:ext cx="1845000" cy="1845000"/>
            </a:xfrm>
            <a:prstGeom prst="ellipse">
              <a:avLst/>
            </a:prstGeom>
            <a:solidFill>
              <a:schemeClr val="lt1"/>
            </a:soli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90;p13">
              <a:extLst>
                <a:ext uri="{FF2B5EF4-FFF2-40B4-BE49-F238E27FC236}">
                  <a16:creationId xmlns:a16="http://schemas.microsoft.com/office/drawing/2014/main" id="{BC741F25-A4F3-1B8A-EED6-3F87A04BC3D8}"/>
                </a:ext>
              </a:extLst>
            </p:cNvPr>
            <p:cNvSpPr/>
            <p:nvPr/>
          </p:nvSpPr>
          <p:spPr>
            <a:xfrm>
              <a:off x="5173500" y="2506500"/>
              <a:ext cx="1845000" cy="1845000"/>
            </a:xfrm>
            <a:prstGeom prst="donut">
              <a:avLst>
                <a:gd name="adj" fmla="val 3194"/>
              </a:avLst>
            </a:prstGeom>
            <a:gradFill>
              <a:gsLst>
                <a:gs pos="0">
                  <a:schemeClr val="accent1"/>
                </a:gs>
                <a:gs pos="20000">
                  <a:schemeClr val="accent1"/>
                </a:gs>
                <a:gs pos="80000">
                  <a:srgbClr val="773F04"/>
                </a:gs>
                <a:gs pos="100000">
                  <a:srgbClr val="773F04"/>
                </a:gs>
              </a:gsLst>
              <a:lin ang="8100000" scaled="0"/>
            </a:gra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95632A-3C91-4A0B-9A60-B7F80578084A}"/>
              </a:ext>
            </a:extLst>
          </p:cNvPr>
          <p:cNvSpPr>
            <a:spLocks noGrp="1"/>
          </p:cNvSpPr>
          <p:nvPr>
            <p:ph type="body" sz="quarter" idx="12"/>
          </p:nvPr>
        </p:nvSpPr>
        <p:spPr>
          <a:xfrm>
            <a:off x="393438" y="6189266"/>
            <a:ext cx="11733907" cy="379283"/>
          </a:xfrm>
        </p:spPr>
        <p:txBody>
          <a:bodyPr>
            <a:noAutofit/>
          </a:bodyPr>
          <a:lstStyle/>
          <a:p>
            <a:pPr marL="0" indent="0" defTabSz="913753" rtl="0">
              <a:buNone/>
              <a:defRPr/>
            </a:pPr>
            <a:r>
              <a:rPr lang="ru" sz="900" b="0" i="0" u="none" strike="noStrike" dirty="0">
                <a:latin typeface="Arial"/>
                <a:cs typeface="Arial"/>
              </a:rPr>
              <a:t>МДД — мышечная дистрофия Дюшенна.</a:t>
            </a:r>
          </a:p>
          <a:p>
            <a:pPr marL="0" indent="0" defTabSz="913753" rtl="0">
              <a:buNone/>
              <a:defRPr/>
            </a:pPr>
            <a:r>
              <a:rPr lang="ru" sz="900" b="0" i="0" u="none" strike="noStrike" dirty="0">
                <a:latin typeface="Arial"/>
                <a:cs typeface="Arial"/>
              </a:rPr>
              <a:t>1. Aartsma-Rus A, et al. </a:t>
            </a:r>
            <a:r>
              <a:rPr lang="ru" sz="900" b="0" i="1" u="none" strike="noStrike" dirty="0">
                <a:latin typeface="Arial"/>
                <a:cs typeface="Arial"/>
              </a:rPr>
              <a:t>J Med Genet</a:t>
            </a:r>
            <a:r>
              <a:rPr lang="ru" sz="900" b="0" i="0" u="none" strike="noStrike" dirty="0">
                <a:latin typeface="Arial"/>
                <a:cs typeface="Arial"/>
              </a:rPr>
              <a:t>. 2016;53:145-151. 2. Birnkrant DJ, et al. </a:t>
            </a:r>
            <a:r>
              <a:rPr lang="ru" sz="900" b="0" i="1" u="none" strike="noStrike" dirty="0">
                <a:latin typeface="Arial"/>
                <a:cs typeface="Arial"/>
              </a:rPr>
              <a:t>Lancet Neurol</a:t>
            </a:r>
            <a:r>
              <a:rPr lang="ru" sz="900" b="0" i="0" u="none" strike="noStrike" dirty="0">
                <a:latin typeface="Arial"/>
                <a:cs typeface="Arial"/>
              </a:rPr>
              <a:t>. 2018;17(3):251-267. 3. Chen YW, et al. </a:t>
            </a:r>
            <a:r>
              <a:rPr lang="ru" sz="900" b="0" i="1" u="none" strike="noStrike" dirty="0">
                <a:latin typeface="Arial"/>
                <a:cs typeface="Arial"/>
              </a:rPr>
              <a:t>Neurology</a:t>
            </a:r>
            <a:r>
              <a:rPr lang="ru" sz="900" b="0" i="0" u="none" strike="noStrike" dirty="0">
                <a:latin typeface="Arial"/>
                <a:cs typeface="Arial"/>
              </a:rPr>
              <a:t>. 2005;65:826-834. 4. Peverelli L, et al. </a:t>
            </a:r>
            <a:r>
              <a:rPr lang="ru" sz="900" b="0" i="1" u="none" strike="noStrike" dirty="0">
                <a:latin typeface="Arial"/>
                <a:cs typeface="Arial"/>
              </a:rPr>
              <a:t>Neurology</a:t>
            </a:r>
            <a:r>
              <a:rPr lang="ru" sz="900" b="0" i="0" u="none" strike="noStrike" dirty="0">
                <a:latin typeface="Arial"/>
                <a:cs typeface="Arial"/>
              </a:rPr>
              <a:t>. 2015;85:1886-1893. </a:t>
            </a:r>
            <a:br>
              <a:rPr lang="ru" sz="900" b="0" i="0" u="none" strike="noStrike" dirty="0">
                <a:latin typeface="Arial"/>
                <a:cs typeface="Arial"/>
              </a:rPr>
            </a:br>
            <a:r>
              <a:rPr lang="ru" sz="900" b="0" i="0" u="none" strike="noStrike" dirty="0">
                <a:latin typeface="Arial"/>
                <a:cs typeface="Arial"/>
              </a:rPr>
              <a:t>5. Lurio JG, et al. </a:t>
            </a:r>
            <a:r>
              <a:rPr lang="ru" sz="900" b="0" i="1" u="none" strike="noStrike" dirty="0">
                <a:latin typeface="Arial"/>
                <a:cs typeface="Arial"/>
              </a:rPr>
              <a:t>Am Fam Physician</a:t>
            </a:r>
            <a:r>
              <a:rPr lang="ru" sz="900" b="0" i="0" u="none" strike="noStrike" dirty="0">
                <a:latin typeface="Arial"/>
                <a:cs typeface="Arial"/>
              </a:rPr>
              <a:t>. 2015;91(1):38-44. 6. Cyrulnik SE, et al. </a:t>
            </a:r>
            <a:r>
              <a:rPr lang="ru" sz="900" b="0" i="1" u="none" strike="noStrike" dirty="0">
                <a:latin typeface="Arial"/>
                <a:cs typeface="Arial"/>
              </a:rPr>
              <a:t>J Pediatr</a:t>
            </a:r>
            <a:r>
              <a:rPr lang="ru" sz="900" b="0" i="0" u="none" strike="noStrike" dirty="0">
                <a:latin typeface="Arial"/>
                <a:cs typeface="Arial"/>
              </a:rPr>
              <a:t>. 2007;150:474-478. 7. Klingler W, et al. </a:t>
            </a:r>
            <a:r>
              <a:rPr lang="ru" sz="900" b="0" i="1" u="none" strike="noStrike" dirty="0">
                <a:latin typeface="Arial"/>
                <a:cs typeface="Arial"/>
              </a:rPr>
              <a:t>Acta Myol</a:t>
            </a:r>
            <a:r>
              <a:rPr lang="ru" sz="900" b="0" i="0" u="none" strike="noStrike" dirty="0">
                <a:latin typeface="Arial"/>
                <a:cs typeface="Arial"/>
              </a:rPr>
              <a:t>. 2012;31:184-195. 8. Emery AEH. </a:t>
            </a:r>
            <a:r>
              <a:rPr lang="ru" sz="900" b="0" i="1" u="none" strike="noStrike" dirty="0">
                <a:latin typeface="Arial"/>
                <a:cs typeface="Arial"/>
              </a:rPr>
              <a:t>Lancet</a:t>
            </a:r>
            <a:r>
              <a:rPr lang="ru" sz="900" b="0" i="0" u="none" strike="noStrike" dirty="0">
                <a:latin typeface="Arial"/>
                <a:cs typeface="Arial"/>
              </a:rPr>
              <a:t>. 2002;359:687-695. </a:t>
            </a:r>
            <a:br>
              <a:rPr lang="ru" sz="900" b="0" i="0" u="none" strike="noStrike" dirty="0">
                <a:latin typeface="Arial"/>
                <a:cs typeface="Arial"/>
              </a:rPr>
            </a:br>
            <a:r>
              <a:rPr lang="ru" sz="900" b="0" i="0" u="none" strike="noStrike" dirty="0">
                <a:latin typeface="Arial"/>
                <a:cs typeface="Arial"/>
              </a:rPr>
              <a:t>9. Niks EH, Aartsma-Rus A. </a:t>
            </a:r>
            <a:r>
              <a:rPr lang="ru" sz="900" b="0" i="1" u="none" strike="noStrike" dirty="0">
                <a:latin typeface="Arial"/>
                <a:cs typeface="Arial"/>
              </a:rPr>
              <a:t>Expert Opin Biol Ther</a:t>
            </a:r>
            <a:r>
              <a:rPr lang="ru" sz="900" b="0" i="0" u="none" strike="noStrike" dirty="0">
                <a:latin typeface="Arial"/>
                <a:cs typeface="Arial"/>
              </a:rPr>
              <a:t>. 2017;17:225-236. 10. Willcocks RJ, et al. </a:t>
            </a:r>
            <a:r>
              <a:rPr lang="ru" sz="900" b="0" i="1" u="none" strike="noStrike" dirty="0">
                <a:latin typeface="Arial"/>
                <a:cs typeface="Arial"/>
              </a:rPr>
              <a:t>Ann Neurol</a:t>
            </a:r>
            <a:r>
              <a:rPr lang="ru" sz="900" b="0" i="0" u="none" strike="noStrike" dirty="0">
                <a:latin typeface="Arial"/>
                <a:cs typeface="Arial"/>
              </a:rPr>
              <a:t>. 2016;79:535-547. 11. Birnkrant DJ, et al. </a:t>
            </a:r>
            <a:r>
              <a:rPr lang="ru" sz="900" b="0" i="1" u="none" strike="noStrike" dirty="0">
                <a:latin typeface="Arial"/>
                <a:cs typeface="Arial"/>
              </a:rPr>
              <a:t>Lancet Neurol</a:t>
            </a:r>
            <a:r>
              <a:rPr lang="ru" sz="900" b="0" i="0" u="none" strike="noStrike" dirty="0">
                <a:latin typeface="Arial"/>
                <a:cs typeface="Arial"/>
              </a:rPr>
              <a:t>. 2018;17(4):347-361. 12. </a:t>
            </a:r>
            <a:r>
              <a:rPr lang="ru" sz="900" dirty="0">
                <a:latin typeface="Arial"/>
                <a:cs typeface="Arial"/>
              </a:rPr>
              <a:t>Российские клинические рекомендации по ПМД</a:t>
            </a:r>
            <a:r>
              <a:rPr lang="en-US" sz="900" dirty="0">
                <a:latin typeface="Arial"/>
                <a:cs typeface="Arial"/>
              </a:rPr>
              <a:t>/</a:t>
            </a:r>
            <a:r>
              <a:rPr lang="ru-RU" sz="900" dirty="0">
                <a:latin typeface="Arial"/>
                <a:cs typeface="Arial"/>
              </a:rPr>
              <a:t>ПМБ МЗ РФ (2023).</a:t>
            </a:r>
            <a:endParaRPr lang="ru" sz="900" b="0" i="0" u="none" strike="noStrike" dirty="0">
              <a:latin typeface="Arial"/>
              <a:cs typeface="Arial"/>
            </a:endParaRPr>
          </a:p>
        </p:txBody>
      </p:sp>
      <p:sp>
        <p:nvSpPr>
          <p:cNvPr id="2" name="Title 1"/>
          <p:cNvSpPr>
            <a:spLocks noGrp="1"/>
          </p:cNvSpPr>
          <p:nvPr>
            <p:ph type="title"/>
          </p:nvPr>
        </p:nvSpPr>
        <p:spPr>
          <a:xfrm>
            <a:off x="2343474" y="495347"/>
            <a:ext cx="10749966" cy="400859"/>
          </a:xfrm>
        </p:spPr>
        <p:txBody>
          <a:bodyPr>
            <a:noAutofit/>
          </a:bodyPr>
          <a:lstStyle/>
          <a:p>
            <a:pPr rtl="0"/>
            <a:r>
              <a:rPr lang="ru" sz="3200" b="1" i="0" u="none" strike="noStrike" dirty="0">
                <a:solidFill>
                  <a:schemeClr val="accent1"/>
                </a:solidFill>
                <a:latin typeface="Calibri" panose="020F0502020204030204" pitchFamily="34" charset="0"/>
                <a:cs typeface="Calibri" panose="020F0502020204030204" pitchFamily="34" charset="0"/>
              </a:rPr>
              <a:t>П</a:t>
            </a:r>
            <a:r>
              <a:rPr lang="ru-RU" sz="3200" b="1" i="0" u="none" strike="noStrike" dirty="0">
                <a:solidFill>
                  <a:schemeClr val="accent1"/>
                </a:solidFill>
                <a:latin typeface="Calibri" panose="020F0502020204030204" pitchFamily="34" charset="0"/>
                <a:cs typeface="Calibri" panose="020F0502020204030204" pitchFamily="34" charset="0"/>
              </a:rPr>
              <a:t>р</a:t>
            </a:r>
            <a:r>
              <a:rPr lang="ru" sz="3200" b="1" i="0" u="none" strike="noStrike" dirty="0">
                <a:solidFill>
                  <a:schemeClr val="accent1"/>
                </a:solidFill>
                <a:latin typeface="Calibri" panose="020F0502020204030204" pitchFamily="34" charset="0"/>
                <a:cs typeface="Calibri" panose="020F0502020204030204" pitchFamily="34" charset="0"/>
              </a:rPr>
              <a:t>имер: </a:t>
            </a:r>
            <a:r>
              <a:rPr lang="ru-RU" sz="3200" b="1" i="0" u="none" strike="noStrike" dirty="0">
                <a:solidFill>
                  <a:schemeClr val="accent1"/>
                </a:solidFill>
                <a:latin typeface="Calibri" panose="020F0502020204030204" pitchFamily="34" charset="0"/>
                <a:cs typeface="Calibri" panose="020F0502020204030204" pitchFamily="34" charset="0"/>
              </a:rPr>
              <a:t>мышечная дистрофия </a:t>
            </a:r>
            <a:r>
              <a:rPr lang="ru-RU" sz="3200" b="1" i="0" u="none" strike="noStrike" dirty="0" err="1">
                <a:solidFill>
                  <a:schemeClr val="accent1"/>
                </a:solidFill>
                <a:latin typeface="Calibri" panose="020F0502020204030204" pitchFamily="34" charset="0"/>
                <a:cs typeface="Calibri" panose="020F0502020204030204" pitchFamily="34" charset="0"/>
              </a:rPr>
              <a:t>Дюшенна</a:t>
            </a:r>
            <a:endParaRPr lang="ru" sz="3200" b="1" i="0" u="none" strike="noStrike" baseline="30000" dirty="0">
              <a:solidFill>
                <a:schemeClr val="accent1"/>
              </a:solidFill>
              <a:latin typeface="Calibri" panose="020F0502020204030204" pitchFamily="34" charset="0"/>
              <a:cs typeface="Calibri" panose="020F0502020204030204" pitchFamily="34" charset="0"/>
            </a:endParaRPr>
          </a:p>
        </p:txBody>
      </p:sp>
      <p:sp>
        <p:nvSpPr>
          <p:cNvPr id="99" name="Content Placeholder 25">
            <a:extLst>
              <a:ext uri="{FF2B5EF4-FFF2-40B4-BE49-F238E27FC236}">
                <a16:creationId xmlns:a16="http://schemas.microsoft.com/office/drawing/2014/main" id="{0D5E4777-FD11-4A6E-90B1-60E387B9E994}"/>
              </a:ext>
            </a:extLst>
          </p:cNvPr>
          <p:cNvSpPr txBox="1"/>
          <p:nvPr/>
        </p:nvSpPr>
        <p:spPr>
          <a:xfrm>
            <a:off x="197689" y="2627795"/>
            <a:ext cx="1609791" cy="391711"/>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ru" sz="1400" b="1" i="0" u="none" strike="noStrike" kern="1200" cap="none" spc="0" normalizeH="0" baseline="0" noProof="0" dirty="0">
                <a:ln>
                  <a:noFill/>
                </a:ln>
                <a:solidFill>
                  <a:srgbClr val="2B347F"/>
                </a:solidFill>
                <a:effectLst/>
                <a:uLnTx/>
                <a:uFillTx/>
                <a:latin typeface="Arial"/>
                <a:ea typeface="+mn-ea"/>
                <a:cs typeface="Arial"/>
              </a:rPr>
              <a:t>0–4 ГОДА</a:t>
            </a:r>
            <a:endParaRPr kumimoji="0" lang="ru" sz="1400" b="1" i="0" u="none" strike="noStrike" kern="1200" cap="none" spc="0" normalizeH="0" baseline="30000" noProof="0" dirty="0">
              <a:ln>
                <a:noFill/>
              </a:ln>
              <a:solidFill>
                <a:srgbClr val="2B347F"/>
              </a:solidFill>
              <a:effectLst/>
              <a:uLnTx/>
              <a:uFillTx/>
              <a:latin typeface="Arial"/>
              <a:ea typeface="+mn-ea"/>
              <a:cs typeface="Arial"/>
            </a:endParaRPr>
          </a:p>
        </p:txBody>
      </p:sp>
      <p:sp>
        <p:nvSpPr>
          <p:cNvPr id="100" name="TextBox 115">
            <a:extLst>
              <a:ext uri="{FF2B5EF4-FFF2-40B4-BE49-F238E27FC236}">
                <a16:creationId xmlns:a16="http://schemas.microsoft.com/office/drawing/2014/main" id="{52F5F1F3-0427-48E7-9E8A-EDE7B459B3E1}"/>
              </a:ext>
            </a:extLst>
          </p:cNvPr>
          <p:cNvSpPr txBox="1"/>
          <p:nvPr/>
        </p:nvSpPr>
        <p:spPr>
          <a:xfrm>
            <a:off x="101356" y="3070012"/>
            <a:ext cx="1792920" cy="209638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ts val="1340"/>
              </a:lnSpc>
              <a:spcBef>
                <a:spcPts val="0"/>
              </a:spcBef>
              <a:spcAft>
                <a:spcPts val="10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Мышечный фиброз </a:t>
            </a:r>
            <a:br>
              <a:rPr kumimoji="0" lang="ru" sz="1200" b="0" i="0" u="none" strike="noStrike" kern="1200" cap="none" spc="0" normalizeH="0" baseline="0" noProof="0" dirty="0">
                <a:ln>
                  <a:noFill/>
                </a:ln>
                <a:solidFill>
                  <a:srgbClr val="595959"/>
                </a:solidFill>
                <a:effectLst/>
                <a:uLnTx/>
                <a:uFillTx/>
                <a:latin typeface="Arial"/>
                <a:ea typeface="+mn-ea"/>
                <a:cs typeface="Arial"/>
              </a:rPr>
            </a:br>
            <a:r>
              <a:rPr kumimoji="0" lang="ru" sz="1200" b="0" i="0" u="none" strike="noStrike" kern="1200" cap="none" spc="0" normalizeH="0" baseline="0" noProof="0" dirty="0">
                <a:ln>
                  <a:noFill/>
                </a:ln>
                <a:solidFill>
                  <a:srgbClr val="595959"/>
                </a:solidFill>
                <a:effectLst/>
                <a:uLnTx/>
                <a:uFillTx/>
                <a:latin typeface="Arial"/>
                <a:ea typeface="+mn-ea"/>
                <a:cs typeface="Arial"/>
              </a:rPr>
              <a:t>в возрасте до 1 года</a:t>
            </a:r>
          </a:p>
          <a:p>
            <a:pPr marL="0" marR="0" lvl="0" indent="0" algn="ctr" defTabSz="914377" rtl="0" eaLnBrk="1" fontAlgn="auto" latinLnBrk="0" hangingPunct="1">
              <a:lnSpc>
                <a:spcPts val="1340"/>
              </a:lnSpc>
              <a:spcBef>
                <a:spcPts val="0"/>
              </a:spcBef>
              <a:spcAft>
                <a:spcPts val="10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Задержка моторного развития</a:t>
            </a:r>
          </a:p>
          <a:p>
            <a:pPr marL="0" marR="0" lvl="0" indent="0" algn="ctr" defTabSz="914377" rtl="0" eaLnBrk="1" fontAlgn="auto" latinLnBrk="0" hangingPunct="1">
              <a:lnSpc>
                <a:spcPts val="1340"/>
              </a:lnSpc>
              <a:spcBef>
                <a:spcPts val="0"/>
              </a:spcBef>
              <a:spcAft>
                <a:spcPts val="1000"/>
              </a:spcAft>
              <a:buClr>
                <a:srgbClr val="CDA349"/>
              </a:buClr>
              <a:buSzTx/>
              <a:buFontTx/>
              <a:buNone/>
              <a:tabLst/>
              <a:defRPr/>
            </a:pPr>
            <a:r>
              <a:rPr kumimoji="0" lang="ru" sz="1200" b="0" i="0" u="none" strike="noStrike" kern="1200" cap="none" spc="-20" normalizeH="0" baseline="0" noProof="0" dirty="0">
                <a:ln>
                  <a:noFill/>
                </a:ln>
                <a:solidFill>
                  <a:srgbClr val="595959"/>
                </a:solidFill>
                <a:effectLst/>
                <a:uLnTx/>
                <a:uFillTx/>
                <a:latin typeface="Arial"/>
                <a:ea typeface="+mn-ea"/>
                <a:cs typeface="Arial"/>
              </a:rPr>
              <a:t>Другие задержки в развитии</a:t>
            </a:r>
            <a:br>
              <a:rPr kumimoji="0" lang="ru" sz="1200" b="0" i="0" u="none" strike="noStrike" kern="1200" cap="none" spc="-20" normalizeH="0" baseline="0" noProof="0" dirty="0">
                <a:ln>
                  <a:noFill/>
                </a:ln>
                <a:solidFill>
                  <a:srgbClr val="595959"/>
                </a:solidFill>
                <a:effectLst/>
                <a:uLnTx/>
                <a:uFillTx/>
                <a:latin typeface="Arial"/>
                <a:ea typeface="+mn-ea"/>
                <a:cs typeface="Arial"/>
              </a:rPr>
            </a:br>
            <a:r>
              <a:rPr kumimoji="0" lang="ru" sz="1200" b="0" i="0" u="none" strike="noStrike" kern="1200" cap="none" spc="-20" normalizeH="0" baseline="0" noProof="0" dirty="0">
                <a:ln>
                  <a:noFill/>
                </a:ln>
                <a:solidFill>
                  <a:srgbClr val="595959"/>
                </a:solidFill>
                <a:effectLst/>
                <a:uLnTx/>
                <a:uFillTx/>
                <a:latin typeface="Arial"/>
                <a:ea typeface="+mn-ea"/>
                <a:cs typeface="Arial"/>
              </a:rPr>
              <a:t> (например, задержка речевого развития)</a:t>
            </a:r>
          </a:p>
        </p:txBody>
      </p:sp>
      <p:sp>
        <p:nvSpPr>
          <p:cNvPr id="101" name="Content Placeholder 25">
            <a:extLst>
              <a:ext uri="{FF2B5EF4-FFF2-40B4-BE49-F238E27FC236}">
                <a16:creationId xmlns:a16="http://schemas.microsoft.com/office/drawing/2014/main" id="{CCEADF37-BA73-4E90-BE4C-DB24E6FFD32F}"/>
              </a:ext>
            </a:extLst>
          </p:cNvPr>
          <p:cNvSpPr txBox="1"/>
          <p:nvPr/>
        </p:nvSpPr>
        <p:spPr>
          <a:xfrm>
            <a:off x="2452888" y="2627795"/>
            <a:ext cx="1005405" cy="391711"/>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2B347F"/>
                </a:solidFill>
                <a:effectLst/>
                <a:uLnTx/>
                <a:uFillTx/>
                <a:latin typeface="Arial"/>
                <a:ea typeface="+mn-ea"/>
                <a:cs typeface="Arial"/>
              </a:rPr>
              <a:t>5–7 ЛЕТ</a:t>
            </a:r>
            <a:endParaRPr kumimoji="0" lang="ru" sz="1400" b="1" i="0" u="none" strike="noStrike" kern="1200" cap="none" spc="0" normalizeH="0" baseline="30000" noProof="0" dirty="0">
              <a:ln>
                <a:noFill/>
              </a:ln>
              <a:solidFill>
                <a:srgbClr val="2B347F"/>
              </a:solidFill>
              <a:effectLst/>
              <a:uLnTx/>
              <a:uFillTx/>
              <a:latin typeface="Arial"/>
              <a:ea typeface="+mn-ea"/>
              <a:cs typeface="Arial"/>
            </a:endParaRPr>
          </a:p>
        </p:txBody>
      </p:sp>
      <p:sp>
        <p:nvSpPr>
          <p:cNvPr id="102" name="TextBox 117">
            <a:extLst>
              <a:ext uri="{FF2B5EF4-FFF2-40B4-BE49-F238E27FC236}">
                <a16:creationId xmlns:a16="http://schemas.microsoft.com/office/drawing/2014/main" id="{D3FCB507-DE57-48CD-9260-0870518ED2C9}"/>
              </a:ext>
            </a:extLst>
          </p:cNvPr>
          <p:cNvSpPr txBox="1"/>
          <p:nvPr/>
        </p:nvSpPr>
        <p:spPr>
          <a:xfrm>
            <a:off x="1939924" y="3171577"/>
            <a:ext cx="1927792" cy="1971481"/>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500" cap="none" spc="0" normalizeH="0" baseline="0" noProof="0" dirty="0">
                <a:ln>
                  <a:noFill/>
                </a:ln>
                <a:solidFill>
                  <a:srgbClr val="595959"/>
                </a:solidFill>
                <a:effectLst/>
                <a:uLnTx/>
                <a:uFillTx/>
                <a:latin typeface="Arial"/>
                <a:ea typeface="+mn-ea"/>
                <a:cs typeface="Arial"/>
              </a:rPr>
              <a:t>Прогрессирующая мышечная слабость</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500" cap="none" spc="0" normalizeH="0" baseline="0" noProof="0" dirty="0">
                <a:ln>
                  <a:noFill/>
                </a:ln>
                <a:solidFill>
                  <a:srgbClr val="595959"/>
                </a:solidFill>
                <a:effectLst/>
                <a:uLnTx/>
                <a:uFillTx/>
                <a:latin typeface="Arial"/>
                <a:ea typeface="+mn-ea"/>
                <a:cs typeface="Arial"/>
              </a:rPr>
              <a:t>Увеличение икроножных мышц</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500" cap="none" spc="0" normalizeH="0" baseline="0" noProof="0" dirty="0">
                <a:ln>
                  <a:noFill/>
                </a:ln>
                <a:solidFill>
                  <a:srgbClr val="595959"/>
                </a:solidFill>
                <a:effectLst/>
                <a:uLnTx/>
                <a:uFillTx/>
                <a:latin typeface="Arial"/>
                <a:ea typeface="+mn-ea"/>
                <a:cs typeface="Arial"/>
              </a:rPr>
              <a:t>Ходьба на пальцах ног</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Трудности при вставании </a:t>
            </a:r>
            <a:br>
              <a:rPr kumimoji="0" lang="ru" sz="1200" b="0" i="0" u="none" strike="noStrike" kern="1200" cap="none" spc="0" normalizeH="0" baseline="0" noProof="0" dirty="0">
                <a:ln>
                  <a:noFill/>
                </a:ln>
                <a:solidFill>
                  <a:srgbClr val="595959"/>
                </a:solidFill>
                <a:effectLst/>
                <a:uLnTx/>
                <a:uFillTx/>
                <a:latin typeface="Arial"/>
                <a:ea typeface="+mn-ea"/>
                <a:cs typeface="Arial"/>
              </a:rPr>
            </a:br>
            <a:r>
              <a:rPr kumimoji="0" lang="ru" sz="1200" b="0" i="0" u="none" strike="noStrike" kern="1200" cap="none" spc="0" normalizeH="0" baseline="0" noProof="0" dirty="0">
                <a:ln>
                  <a:noFill/>
                </a:ln>
                <a:solidFill>
                  <a:srgbClr val="595959"/>
                </a:solidFill>
                <a:effectLst/>
                <a:uLnTx/>
                <a:uFillTx/>
                <a:latin typeface="Arial"/>
                <a:ea typeface="+mn-ea"/>
                <a:cs typeface="Arial"/>
              </a:rPr>
              <a:t>из положения лежа на спине</a:t>
            </a:r>
          </a:p>
        </p:txBody>
      </p:sp>
      <p:sp>
        <p:nvSpPr>
          <p:cNvPr id="103" name="Content Placeholder 25">
            <a:extLst>
              <a:ext uri="{FF2B5EF4-FFF2-40B4-BE49-F238E27FC236}">
                <a16:creationId xmlns:a16="http://schemas.microsoft.com/office/drawing/2014/main" id="{F0A513CC-4B9D-4F9A-AABB-6807C61C1161}"/>
              </a:ext>
            </a:extLst>
          </p:cNvPr>
          <p:cNvSpPr txBox="1"/>
          <p:nvPr/>
        </p:nvSpPr>
        <p:spPr>
          <a:xfrm>
            <a:off x="4329418" y="2627795"/>
            <a:ext cx="1609791" cy="391711"/>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2B347F"/>
                </a:solidFill>
                <a:effectLst/>
                <a:uLnTx/>
                <a:uFillTx/>
                <a:latin typeface="Arial"/>
                <a:ea typeface="+mn-ea"/>
                <a:cs typeface="Arial"/>
              </a:rPr>
              <a:t>8–11 ЛЕТ</a:t>
            </a:r>
            <a:endParaRPr kumimoji="0" lang="ru" sz="1400" b="1" i="0" u="none" strike="noStrike" kern="1200" cap="none" spc="0" normalizeH="0" baseline="30000" noProof="0" dirty="0">
              <a:ln>
                <a:noFill/>
              </a:ln>
              <a:solidFill>
                <a:srgbClr val="2B347F"/>
              </a:solidFill>
              <a:effectLst/>
              <a:uLnTx/>
              <a:uFillTx/>
              <a:latin typeface="Arial"/>
              <a:ea typeface="+mn-ea"/>
              <a:cs typeface="Arial"/>
            </a:endParaRPr>
          </a:p>
        </p:txBody>
      </p:sp>
      <p:sp>
        <p:nvSpPr>
          <p:cNvPr id="104" name="TextBox 119">
            <a:extLst>
              <a:ext uri="{FF2B5EF4-FFF2-40B4-BE49-F238E27FC236}">
                <a16:creationId xmlns:a16="http://schemas.microsoft.com/office/drawing/2014/main" id="{CE38E6A3-2C7A-4F16-BC2A-18E5D34B1D60}"/>
              </a:ext>
            </a:extLst>
          </p:cNvPr>
          <p:cNvSpPr txBox="1"/>
          <p:nvPr/>
        </p:nvSpPr>
        <p:spPr>
          <a:xfrm>
            <a:off x="3979417" y="3132433"/>
            <a:ext cx="1677215" cy="156350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Задержка этапов моторного развития</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Снижение способности ходить </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Использование инвалидной коляски время от времени</a:t>
            </a:r>
          </a:p>
        </p:txBody>
      </p:sp>
      <p:sp>
        <p:nvSpPr>
          <p:cNvPr id="105" name="Content Placeholder 25">
            <a:extLst>
              <a:ext uri="{FF2B5EF4-FFF2-40B4-BE49-F238E27FC236}">
                <a16:creationId xmlns:a16="http://schemas.microsoft.com/office/drawing/2014/main" id="{8EE3FB3B-FB08-4F3B-8309-DDED5AAC47D4}"/>
              </a:ext>
            </a:extLst>
          </p:cNvPr>
          <p:cNvSpPr txBox="1"/>
          <p:nvPr/>
        </p:nvSpPr>
        <p:spPr>
          <a:xfrm>
            <a:off x="5767400" y="2627795"/>
            <a:ext cx="1943664" cy="391711"/>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200" b="1" i="0" u="none" strike="noStrike" kern="1200" cap="none" spc="0" normalizeH="0" baseline="0" noProof="0" dirty="0">
                <a:ln>
                  <a:noFill/>
                </a:ln>
                <a:solidFill>
                  <a:srgbClr val="2B347F"/>
                </a:solidFill>
                <a:effectLst/>
                <a:uLnTx/>
                <a:uFillTx/>
                <a:latin typeface="Arial"/>
                <a:ea typeface="+mn-ea"/>
                <a:cs typeface="Arial"/>
              </a:rPr>
              <a:t>ПОДРОСТКИ РАННЕГО ВОЗРАСТА</a:t>
            </a:r>
            <a:endParaRPr kumimoji="0" lang="ru" sz="1200" b="1" i="0" u="none" strike="noStrike" kern="1200" cap="none" spc="0" normalizeH="0" baseline="30000" noProof="0" dirty="0">
              <a:ln>
                <a:noFill/>
              </a:ln>
              <a:solidFill>
                <a:srgbClr val="2B347F"/>
              </a:solidFill>
              <a:effectLst/>
              <a:uLnTx/>
              <a:uFillTx/>
              <a:latin typeface="Arial"/>
              <a:ea typeface="+mn-ea"/>
              <a:cs typeface="Arial"/>
            </a:endParaRPr>
          </a:p>
        </p:txBody>
      </p:sp>
      <p:sp>
        <p:nvSpPr>
          <p:cNvPr id="106" name="TextBox 121">
            <a:extLst>
              <a:ext uri="{FF2B5EF4-FFF2-40B4-BE49-F238E27FC236}">
                <a16:creationId xmlns:a16="http://schemas.microsoft.com/office/drawing/2014/main" id="{8853A54A-5EBE-40BD-B530-E5A4F5956538}"/>
              </a:ext>
            </a:extLst>
          </p:cNvPr>
          <p:cNvSpPr txBox="1"/>
          <p:nvPr/>
        </p:nvSpPr>
        <p:spPr>
          <a:xfrm>
            <a:off x="6024667" y="3132433"/>
            <a:ext cx="1414147" cy="121571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Снижение функции верхних конечностей</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Потеря способности передвигаться</a:t>
            </a:r>
          </a:p>
        </p:txBody>
      </p:sp>
      <p:sp>
        <p:nvSpPr>
          <p:cNvPr id="107" name="Content Placeholder 25">
            <a:extLst>
              <a:ext uri="{FF2B5EF4-FFF2-40B4-BE49-F238E27FC236}">
                <a16:creationId xmlns:a16="http://schemas.microsoft.com/office/drawing/2014/main" id="{F3BBA9C1-CDA1-41F0-A10D-AD8B6484008E}"/>
              </a:ext>
            </a:extLst>
          </p:cNvPr>
          <p:cNvSpPr txBox="1"/>
          <p:nvPr/>
        </p:nvSpPr>
        <p:spPr>
          <a:xfrm>
            <a:off x="7756404" y="2627795"/>
            <a:ext cx="1785648" cy="224077"/>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ru" sz="1200" b="1" i="0" u="none" strike="noStrike" kern="1200" cap="none" spc="0" normalizeH="0" baseline="0" noProof="0" dirty="0">
                <a:ln>
                  <a:noFill/>
                </a:ln>
                <a:solidFill>
                  <a:srgbClr val="2B347F"/>
                </a:solidFill>
                <a:effectLst/>
                <a:uLnTx/>
                <a:uFillTx/>
                <a:latin typeface="Arial"/>
                <a:ea typeface="+mn-ea"/>
                <a:cs typeface="Arial"/>
              </a:rPr>
              <a:t>ПОДРОСТКИ</a:t>
            </a:r>
            <a:endParaRPr kumimoji="0" lang="ru" sz="1200" b="1" i="0" u="none" strike="noStrike" kern="1200" cap="none" spc="0" normalizeH="0" baseline="30000" noProof="0" dirty="0">
              <a:ln>
                <a:noFill/>
              </a:ln>
              <a:solidFill>
                <a:srgbClr val="2B347F"/>
              </a:solidFill>
              <a:effectLst/>
              <a:uLnTx/>
              <a:uFillTx/>
              <a:latin typeface="Arial"/>
              <a:ea typeface="+mn-ea"/>
              <a:cs typeface="Arial"/>
            </a:endParaRPr>
          </a:p>
        </p:txBody>
      </p:sp>
      <p:sp>
        <p:nvSpPr>
          <p:cNvPr id="108" name="TextBox 123">
            <a:extLst>
              <a:ext uri="{FF2B5EF4-FFF2-40B4-BE49-F238E27FC236}">
                <a16:creationId xmlns:a16="http://schemas.microsoft.com/office/drawing/2014/main" id="{107D4291-2386-4233-8280-76D9E8E01C2E}"/>
              </a:ext>
            </a:extLst>
          </p:cNvPr>
          <p:cNvSpPr txBox="1"/>
          <p:nvPr/>
        </p:nvSpPr>
        <p:spPr>
          <a:xfrm>
            <a:off x="7770671" y="3119808"/>
            <a:ext cx="1770925" cy="156350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Снижение дыхательной функции</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Частая необходимость в ИВЛ</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Неспособность к самообслуживанию</a:t>
            </a:r>
          </a:p>
        </p:txBody>
      </p:sp>
      <p:sp>
        <p:nvSpPr>
          <p:cNvPr id="109" name="Content Placeholder 25">
            <a:extLst>
              <a:ext uri="{FF2B5EF4-FFF2-40B4-BE49-F238E27FC236}">
                <a16:creationId xmlns:a16="http://schemas.microsoft.com/office/drawing/2014/main" id="{07EC9505-5031-45EC-BAF1-16DC30472FF3}"/>
              </a:ext>
            </a:extLst>
          </p:cNvPr>
          <p:cNvSpPr txBox="1"/>
          <p:nvPr/>
        </p:nvSpPr>
        <p:spPr>
          <a:xfrm>
            <a:off x="9649482" y="2627795"/>
            <a:ext cx="2339315" cy="391711"/>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ru" sz="1200" b="1" i="0" u="none" strike="noStrike" kern="1200" cap="none" spc="0" normalizeH="0" baseline="0" noProof="0" dirty="0">
                <a:ln>
                  <a:noFill/>
                </a:ln>
                <a:solidFill>
                  <a:srgbClr val="2B347F"/>
                </a:solidFill>
                <a:effectLst/>
                <a:uLnTx/>
                <a:uFillTx/>
                <a:latin typeface="Arial"/>
                <a:ea typeface="+mn-ea"/>
                <a:cs typeface="Arial"/>
              </a:rPr>
              <a:t>ПОДРОСТКИ /ПОСЛЕ 20 ЛЕТ</a:t>
            </a:r>
            <a:endParaRPr kumimoji="0" lang="ru" sz="1200" b="1" i="0" u="none" strike="noStrike" kern="1200" cap="none" spc="0" normalizeH="0" baseline="30000" noProof="0" dirty="0">
              <a:ln>
                <a:noFill/>
              </a:ln>
              <a:solidFill>
                <a:srgbClr val="2B347F"/>
              </a:solidFill>
              <a:effectLst/>
              <a:uLnTx/>
              <a:uFillTx/>
              <a:latin typeface="Arial"/>
              <a:ea typeface="+mn-ea"/>
              <a:cs typeface="Arial"/>
            </a:endParaRPr>
          </a:p>
        </p:txBody>
      </p:sp>
      <p:sp>
        <p:nvSpPr>
          <p:cNvPr id="110" name="TextBox 125">
            <a:extLst>
              <a:ext uri="{FF2B5EF4-FFF2-40B4-BE49-F238E27FC236}">
                <a16:creationId xmlns:a16="http://schemas.microsoft.com/office/drawing/2014/main" id="{9B597D31-209F-4E5F-B36F-43FEDFD2E536}"/>
              </a:ext>
            </a:extLst>
          </p:cNvPr>
          <p:cNvSpPr txBox="1"/>
          <p:nvPr/>
        </p:nvSpPr>
        <p:spPr>
          <a:xfrm>
            <a:off x="9813819" y="3132433"/>
            <a:ext cx="1725639" cy="136960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Прогрессирующая сердечная недостаточность</a:t>
            </a:r>
          </a:p>
          <a:p>
            <a:pPr marL="0" marR="0" lvl="0" indent="0" algn="ctr" defTabSz="914377" rtl="0" eaLnBrk="1" fontAlgn="auto" latinLnBrk="0" hangingPunct="1">
              <a:lnSpc>
                <a:spcPct val="90000"/>
              </a:lnSpc>
              <a:spcBef>
                <a:spcPts val="0"/>
              </a:spcBef>
              <a:spcAft>
                <a:spcPts val="1200"/>
              </a:spcAft>
              <a:buClr>
                <a:srgbClr val="CDA349"/>
              </a:buClr>
              <a:buSzTx/>
              <a:buFontTx/>
              <a:buNone/>
              <a:tabLst/>
              <a:defRPr/>
            </a:pPr>
            <a:r>
              <a:rPr kumimoji="0" lang="ru" sz="1200" b="0" i="0" u="none" strike="noStrike" kern="1200" cap="none" spc="0" normalizeH="0" baseline="0" noProof="0" dirty="0">
                <a:ln>
                  <a:noFill/>
                </a:ln>
                <a:solidFill>
                  <a:srgbClr val="595959"/>
                </a:solidFill>
                <a:effectLst/>
                <a:uLnTx/>
                <a:uFillTx/>
                <a:latin typeface="Arial"/>
                <a:ea typeface="+mn-ea"/>
                <a:cs typeface="Arial"/>
              </a:rPr>
              <a:t>Существенное снижение ожидаемой продолжительности жизни </a:t>
            </a:r>
          </a:p>
        </p:txBody>
      </p:sp>
      <p:sp>
        <p:nvSpPr>
          <p:cNvPr id="111" name="Rectangle 110">
            <a:extLst>
              <a:ext uri="{FF2B5EF4-FFF2-40B4-BE49-F238E27FC236}">
                <a16:creationId xmlns:a16="http://schemas.microsoft.com/office/drawing/2014/main" id="{6B03CFBF-8F8C-4828-8266-669D40F6E22F}"/>
              </a:ext>
            </a:extLst>
          </p:cNvPr>
          <p:cNvSpPr/>
          <p:nvPr/>
        </p:nvSpPr>
        <p:spPr>
          <a:xfrm>
            <a:off x="8313176" y="1846468"/>
            <a:ext cx="1837083" cy="47120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  </a:t>
            </a:r>
            <a:endParaRPr kumimoji="0" lang="en-US" sz="1800" b="1" i="0" u="none" strike="noStrike" kern="1200" cap="none" spc="0" normalizeH="0" baseline="30000" noProof="0" dirty="0">
              <a:ln>
                <a:noFill/>
              </a:ln>
              <a:solidFill>
                <a:prstClr val="white"/>
              </a:solidFill>
              <a:effectLst/>
              <a:uLnTx/>
              <a:uFillTx/>
              <a:latin typeface="Arial"/>
              <a:ea typeface="+mn-ea"/>
              <a:cs typeface="Arial" panose="020B0604020202020204" pitchFamily="34" charset="0"/>
            </a:endParaRPr>
          </a:p>
        </p:txBody>
      </p:sp>
      <p:sp>
        <p:nvSpPr>
          <p:cNvPr id="112" name="Right Arrow 46">
            <a:extLst>
              <a:ext uri="{FF2B5EF4-FFF2-40B4-BE49-F238E27FC236}">
                <a16:creationId xmlns:a16="http://schemas.microsoft.com/office/drawing/2014/main" id="{1536F9CB-C651-4F4B-AAC2-77239234072E}"/>
              </a:ext>
            </a:extLst>
          </p:cNvPr>
          <p:cNvSpPr/>
          <p:nvPr/>
        </p:nvSpPr>
        <p:spPr>
          <a:xfrm>
            <a:off x="10349579" y="1616195"/>
            <a:ext cx="1639221" cy="91348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  </a:t>
            </a: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113" name="Rectangle 112">
            <a:extLst>
              <a:ext uri="{FF2B5EF4-FFF2-40B4-BE49-F238E27FC236}">
                <a16:creationId xmlns:a16="http://schemas.microsoft.com/office/drawing/2014/main" id="{5437C7D7-BC3E-4B87-BA2C-C58B914FB4D8}"/>
              </a:ext>
            </a:extLst>
          </p:cNvPr>
          <p:cNvSpPr/>
          <p:nvPr/>
        </p:nvSpPr>
        <p:spPr>
          <a:xfrm>
            <a:off x="790174" y="1846468"/>
            <a:ext cx="1871743" cy="4712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23AF615B-4F8D-4C44-B2FE-96E67EA1F93A}"/>
              </a:ext>
            </a:extLst>
          </p:cNvPr>
          <p:cNvSpPr/>
          <p:nvPr/>
        </p:nvSpPr>
        <p:spPr>
          <a:xfrm>
            <a:off x="2978414" y="1847744"/>
            <a:ext cx="1871743" cy="4712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36" name="Rectangle 135">
            <a:extLst>
              <a:ext uri="{FF2B5EF4-FFF2-40B4-BE49-F238E27FC236}">
                <a16:creationId xmlns:a16="http://schemas.microsoft.com/office/drawing/2014/main" id="{9009F20F-BB1C-4AE5-B9AD-0BC5DAEB178F}"/>
              </a:ext>
            </a:extLst>
          </p:cNvPr>
          <p:cNvSpPr/>
          <p:nvPr/>
        </p:nvSpPr>
        <p:spPr>
          <a:xfrm>
            <a:off x="5111779" y="1847744"/>
            <a:ext cx="1752600" cy="4712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       </a:t>
            </a: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138" name="Rectangle 137">
            <a:extLst>
              <a:ext uri="{FF2B5EF4-FFF2-40B4-BE49-F238E27FC236}">
                <a16:creationId xmlns:a16="http://schemas.microsoft.com/office/drawing/2014/main" id="{2FB11B2F-7D22-44E0-BC21-F6F5B8A55186}"/>
              </a:ext>
            </a:extLst>
          </p:cNvPr>
          <p:cNvSpPr/>
          <p:nvPr/>
        </p:nvSpPr>
        <p:spPr>
          <a:xfrm>
            <a:off x="6480439" y="1846468"/>
            <a:ext cx="2253053" cy="47120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     </a:t>
            </a:r>
          </a:p>
        </p:txBody>
      </p:sp>
      <p:grpSp>
        <p:nvGrpSpPr>
          <p:cNvPr id="139" name="Group 138">
            <a:extLst>
              <a:ext uri="{FF2B5EF4-FFF2-40B4-BE49-F238E27FC236}">
                <a16:creationId xmlns:a16="http://schemas.microsoft.com/office/drawing/2014/main" id="{A208D175-F938-4508-BA08-FD960DCE1B79}"/>
              </a:ext>
            </a:extLst>
          </p:cNvPr>
          <p:cNvGrpSpPr/>
          <p:nvPr/>
        </p:nvGrpSpPr>
        <p:grpSpPr>
          <a:xfrm>
            <a:off x="460675" y="1570437"/>
            <a:ext cx="1005404" cy="1005404"/>
            <a:chOff x="416824" y="1849181"/>
            <a:chExt cx="1005404" cy="1005404"/>
          </a:xfrm>
        </p:grpSpPr>
        <p:sp>
          <p:nvSpPr>
            <p:cNvPr id="175" name="Oval 174">
              <a:hlinkClick r:id="" action="ppaction://noaction"/>
              <a:extLst>
                <a:ext uri="{FF2B5EF4-FFF2-40B4-BE49-F238E27FC236}">
                  <a16:creationId xmlns:a16="http://schemas.microsoft.com/office/drawing/2014/main" id="{B6FA1664-1688-42BF-8559-55F94EFD9839}"/>
                </a:ext>
              </a:extLst>
            </p:cNvPr>
            <p:cNvSpPr/>
            <p:nvPr/>
          </p:nvSpPr>
          <p:spPr>
            <a:xfrm>
              <a:off x="416824" y="1849181"/>
              <a:ext cx="1005404" cy="1005404"/>
            </a:xfrm>
            <a:prstGeom prst="ellipse">
              <a:avLst/>
            </a:prstGeom>
            <a:solidFill>
              <a:schemeClr val="bg1"/>
            </a:solidFill>
            <a:ln w="19050" cap="flat">
              <a:solidFill>
                <a:schemeClr val="accent3"/>
              </a:solidFill>
              <a:prstDash val="solid"/>
              <a:miter lim="800000"/>
            </a:ln>
            <a:effectLst/>
          </p:spPr>
          <p:txBody>
            <a:bodyPr vert="horz" wrap="square" lIns="0" tIns="182880" rIns="0" bIns="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1" i="0" u="none" strike="noStrike" kern="600" cap="none" spc="31" normalizeH="0" baseline="0" noProof="0">
                <a:ln>
                  <a:noFill/>
                </a:ln>
                <a:solidFill>
                  <a:srgbClr val="002060"/>
                </a:solidFill>
                <a:effectLst>
                  <a:outerShdw blurRad="50800" dist="38100" dir="2700000" algn="tl" rotWithShape="0">
                    <a:prstClr val="black">
                      <a:alpha val="20000"/>
                    </a:prstClr>
                  </a:outerShdw>
                </a:effectLst>
                <a:uLnTx/>
                <a:uFillTx/>
                <a:latin typeface="Arial" panose="020B0604020202020204" pitchFamily="34" charset="0"/>
                <a:ea typeface="+mn-ea"/>
                <a:cs typeface="Arial" panose="020B0604020202020204" pitchFamily="34" charset="0"/>
              </a:endParaRPr>
            </a:p>
          </p:txBody>
        </p:sp>
        <p:sp>
          <p:nvSpPr>
            <p:cNvPr id="176" name="Freeform 1024">
              <a:extLst>
                <a:ext uri="{FF2B5EF4-FFF2-40B4-BE49-F238E27FC236}">
                  <a16:creationId xmlns:a16="http://schemas.microsoft.com/office/drawing/2014/main" id="{744D1FB9-FCA6-4B5F-B3BB-B10ED64C396B}"/>
                </a:ext>
              </a:extLst>
            </p:cNvPr>
            <p:cNvSpPr/>
            <p:nvPr/>
          </p:nvSpPr>
          <p:spPr>
            <a:xfrm flipH="1">
              <a:off x="564264" y="2084110"/>
              <a:ext cx="626950" cy="465835"/>
            </a:xfrm>
            <a:custGeom>
              <a:avLst/>
              <a:gdLst>
                <a:gd name="connsiteX0" fmla="*/ 212577 w 369359"/>
                <a:gd name="connsiteY0" fmla="*/ 200385 h 278049"/>
                <a:gd name="connsiteX1" fmla="*/ 281157 w 369359"/>
                <a:gd name="connsiteY1" fmla="*/ 223222 h 278049"/>
                <a:gd name="connsiteX2" fmla="*/ 255439 w 369359"/>
                <a:gd name="connsiteY2" fmla="*/ 112671 h 278049"/>
                <a:gd name="connsiteX3" fmla="*/ 211411 w 369359"/>
                <a:gd name="connsiteY3" fmla="*/ 190304 h 278049"/>
                <a:gd name="connsiteX4" fmla="*/ 248376 w 369359"/>
                <a:gd name="connsiteY4" fmla="*/ 227817 h 278049"/>
                <a:gd name="connsiteX5" fmla="*/ 318259 w 369359"/>
                <a:gd name="connsiteY5" fmla="*/ 230903 h 278049"/>
                <a:gd name="connsiteX6" fmla="*/ 344593 w 369359"/>
                <a:gd name="connsiteY6" fmla="*/ 237487 h 278049"/>
                <a:gd name="connsiteX7" fmla="*/ 366471 w 369359"/>
                <a:gd name="connsiteY7" fmla="*/ 257443 h 278049"/>
                <a:gd name="connsiteX8" fmla="*/ 353578 w 369359"/>
                <a:gd name="connsiteY8" fmla="*/ 278017 h 278049"/>
                <a:gd name="connsiteX9" fmla="*/ 316681 w 369359"/>
                <a:gd name="connsiteY9" fmla="*/ 271571 h 278049"/>
                <a:gd name="connsiteX10" fmla="*/ 215869 w 369359"/>
                <a:gd name="connsiteY10" fmla="*/ 271571 h 278049"/>
                <a:gd name="connsiteX11" fmla="*/ 191523 w 369359"/>
                <a:gd name="connsiteY11" fmla="*/ 231726 h 278049"/>
                <a:gd name="connsiteX12" fmla="*/ 211274 w 369359"/>
                <a:gd name="connsiteY12" fmla="*/ 203608 h 278049"/>
                <a:gd name="connsiteX13" fmla="*/ 206816 w 369359"/>
                <a:gd name="connsiteY13" fmla="*/ 187218 h 278049"/>
                <a:gd name="connsiteX14" fmla="*/ 156479 w 369359"/>
                <a:gd name="connsiteY14" fmla="*/ 172679 h 278049"/>
                <a:gd name="connsiteX15" fmla="*/ 148180 w 369359"/>
                <a:gd name="connsiteY15" fmla="*/ 176656 h 278049"/>
                <a:gd name="connsiteX16" fmla="*/ 136316 w 369359"/>
                <a:gd name="connsiteY16" fmla="*/ 217256 h 278049"/>
                <a:gd name="connsiteX17" fmla="*/ 129047 w 369359"/>
                <a:gd name="connsiteY17" fmla="*/ 228846 h 278049"/>
                <a:gd name="connsiteX18" fmla="*/ 88584 w 369359"/>
                <a:gd name="connsiteY18" fmla="*/ 271708 h 278049"/>
                <a:gd name="connsiteX19" fmla="*/ 85361 w 369359"/>
                <a:gd name="connsiteY19" fmla="*/ 272874 h 278049"/>
                <a:gd name="connsiteX20" fmla="*/ 33995 w 369359"/>
                <a:gd name="connsiteY20" fmla="*/ 272943 h 278049"/>
                <a:gd name="connsiteX21" fmla="*/ 31457 w 369359"/>
                <a:gd name="connsiteY21" fmla="*/ 269925 h 278049"/>
                <a:gd name="connsiteX22" fmla="*/ 36601 w 369359"/>
                <a:gd name="connsiteY22" fmla="*/ 255317 h 278049"/>
                <a:gd name="connsiteX23" fmla="*/ 65404 w 369359"/>
                <a:gd name="connsiteY23" fmla="*/ 239887 h 278049"/>
                <a:gd name="connsiteX24" fmla="*/ 92356 w 369359"/>
                <a:gd name="connsiteY24" fmla="*/ 193115 h 278049"/>
                <a:gd name="connsiteX25" fmla="*/ 104289 w 369359"/>
                <a:gd name="connsiteY25" fmla="*/ 123712 h 278049"/>
                <a:gd name="connsiteX26" fmla="*/ 176230 w 369359"/>
                <a:gd name="connsiteY26" fmla="*/ 80164 h 278049"/>
                <a:gd name="connsiteX27" fmla="*/ 255439 w 369359"/>
                <a:gd name="connsiteY27" fmla="*/ 112534 h 278049"/>
                <a:gd name="connsiteX28" fmla="*/ 264355 w 369359"/>
                <a:gd name="connsiteY28" fmla="*/ 109379 h 278049"/>
                <a:gd name="connsiteX29" fmla="*/ 294462 w 369359"/>
                <a:gd name="connsiteY29" fmla="*/ 118569 h 278049"/>
                <a:gd name="connsiteX30" fmla="*/ 310098 w 369359"/>
                <a:gd name="connsiteY30" fmla="*/ 140103 h 278049"/>
                <a:gd name="connsiteX31" fmla="*/ 307560 w 369359"/>
                <a:gd name="connsiteY31" fmla="*/ 197985 h 278049"/>
                <a:gd name="connsiteX32" fmla="*/ 282323 w 369359"/>
                <a:gd name="connsiteY32" fmla="*/ 222125 h 278049"/>
                <a:gd name="connsiteX33" fmla="*/ 116 w 369359"/>
                <a:gd name="connsiteY33" fmla="*/ 56504 h 278049"/>
                <a:gd name="connsiteX34" fmla="*/ 57106 w 369359"/>
                <a:gd name="connsiteY34" fmla="*/ 73855 h 278049"/>
                <a:gd name="connsiteX35" fmla="*/ 63416 w 369359"/>
                <a:gd name="connsiteY35" fmla="*/ 60482 h 278049"/>
                <a:gd name="connsiteX36" fmla="*/ 89202 w 369359"/>
                <a:gd name="connsiteY36" fmla="*/ 80713 h 278049"/>
                <a:gd name="connsiteX37" fmla="*/ 115811 w 369359"/>
                <a:gd name="connsiteY37" fmla="*/ 66105 h 278049"/>
                <a:gd name="connsiteX38" fmla="*/ 3271 w 369359"/>
                <a:gd name="connsiteY38" fmla="*/ 70700 h 278049"/>
                <a:gd name="connsiteX39" fmla="*/ 95579 w 369359"/>
                <a:gd name="connsiteY39" fmla="*/ 19059 h 278049"/>
                <a:gd name="connsiteX40" fmla="*/ 115605 w 369359"/>
                <a:gd name="connsiteY40" fmla="*/ 77147 h 278049"/>
                <a:gd name="connsiteX41" fmla="*/ 105592 w 369359"/>
                <a:gd name="connsiteY41" fmla="*/ 110545 h 278049"/>
                <a:gd name="connsiteX42" fmla="*/ 39070 w 369359"/>
                <a:gd name="connsiteY42" fmla="*/ 120626 h 278049"/>
                <a:gd name="connsiteX43" fmla="*/ 33720 w 369359"/>
                <a:gd name="connsiteY43" fmla="*/ 116649 h 278049"/>
                <a:gd name="connsiteX44" fmla="*/ 24119 w 369359"/>
                <a:gd name="connsiteY44" fmla="*/ 116992 h 278049"/>
                <a:gd name="connsiteX45" fmla="*/ 17398 w 369359"/>
                <a:gd name="connsiteY45" fmla="*/ 109036 h 278049"/>
                <a:gd name="connsiteX46" fmla="*/ 14724 w 369359"/>
                <a:gd name="connsiteY46" fmla="*/ 91617 h 278049"/>
                <a:gd name="connsiteX47" fmla="*/ 3271 w 369359"/>
                <a:gd name="connsiteY47" fmla="*/ 70700 h 27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9359" h="278049">
                  <a:moveTo>
                    <a:pt x="212577" y="200385"/>
                  </a:moveTo>
                  <a:cubicBezTo>
                    <a:pt x="228899" y="201825"/>
                    <a:pt x="272036" y="206146"/>
                    <a:pt x="281157" y="223222"/>
                  </a:cubicBezTo>
                  <a:moveTo>
                    <a:pt x="255439" y="112671"/>
                  </a:moveTo>
                  <a:cubicBezTo>
                    <a:pt x="248239" y="137017"/>
                    <a:pt x="233974" y="167329"/>
                    <a:pt x="211411" y="190304"/>
                  </a:cubicBezTo>
                  <a:moveTo>
                    <a:pt x="248376" y="227817"/>
                  </a:moveTo>
                  <a:lnTo>
                    <a:pt x="318259" y="230903"/>
                  </a:lnTo>
                  <a:cubicBezTo>
                    <a:pt x="325871" y="230903"/>
                    <a:pt x="338764" y="232206"/>
                    <a:pt x="344593" y="237487"/>
                  </a:cubicBezTo>
                  <a:lnTo>
                    <a:pt x="366471" y="257443"/>
                  </a:lnTo>
                  <a:cubicBezTo>
                    <a:pt x="375729" y="265879"/>
                    <a:pt x="360367" y="278772"/>
                    <a:pt x="353578" y="278017"/>
                  </a:cubicBezTo>
                  <a:cubicBezTo>
                    <a:pt x="341782" y="276646"/>
                    <a:pt x="336844" y="270885"/>
                    <a:pt x="316681" y="271571"/>
                  </a:cubicBezTo>
                  <a:lnTo>
                    <a:pt x="215869" y="271571"/>
                  </a:lnTo>
                  <a:cubicBezTo>
                    <a:pt x="195020" y="271571"/>
                    <a:pt x="179316" y="249146"/>
                    <a:pt x="191523" y="231726"/>
                  </a:cubicBezTo>
                  <a:lnTo>
                    <a:pt x="211274" y="203608"/>
                  </a:lnTo>
                  <a:cubicBezTo>
                    <a:pt x="215526" y="194350"/>
                    <a:pt x="212920" y="189618"/>
                    <a:pt x="206816" y="187218"/>
                  </a:cubicBezTo>
                  <a:lnTo>
                    <a:pt x="156479" y="172679"/>
                  </a:lnTo>
                  <a:cubicBezTo>
                    <a:pt x="152501" y="171513"/>
                    <a:pt x="149689" y="172884"/>
                    <a:pt x="148180" y="176656"/>
                  </a:cubicBezTo>
                  <a:cubicBezTo>
                    <a:pt x="144203" y="188109"/>
                    <a:pt x="141117" y="205597"/>
                    <a:pt x="136316" y="217256"/>
                  </a:cubicBezTo>
                  <a:cubicBezTo>
                    <a:pt x="134533" y="221645"/>
                    <a:pt x="132544" y="225211"/>
                    <a:pt x="129047" y="228846"/>
                  </a:cubicBezTo>
                  <a:lnTo>
                    <a:pt x="88584" y="271708"/>
                  </a:lnTo>
                  <a:cubicBezTo>
                    <a:pt x="87624" y="272531"/>
                    <a:pt x="86527" y="272874"/>
                    <a:pt x="85361" y="272874"/>
                  </a:cubicBezTo>
                  <a:lnTo>
                    <a:pt x="33995" y="272943"/>
                  </a:lnTo>
                  <a:cubicBezTo>
                    <a:pt x="31869" y="272943"/>
                    <a:pt x="31526" y="271502"/>
                    <a:pt x="31457" y="269925"/>
                  </a:cubicBezTo>
                  <a:cubicBezTo>
                    <a:pt x="31320" y="265604"/>
                    <a:pt x="31732" y="257924"/>
                    <a:pt x="36601" y="255317"/>
                  </a:cubicBezTo>
                  <a:lnTo>
                    <a:pt x="65404" y="239887"/>
                  </a:lnTo>
                  <a:lnTo>
                    <a:pt x="92356" y="193115"/>
                  </a:lnTo>
                  <a:lnTo>
                    <a:pt x="104289" y="123712"/>
                  </a:lnTo>
                  <a:cubicBezTo>
                    <a:pt x="110119" y="83593"/>
                    <a:pt x="138373" y="64665"/>
                    <a:pt x="176230" y="80164"/>
                  </a:cubicBezTo>
                  <a:lnTo>
                    <a:pt x="255439" y="112534"/>
                  </a:lnTo>
                  <a:cubicBezTo>
                    <a:pt x="258526" y="110614"/>
                    <a:pt x="261475" y="109722"/>
                    <a:pt x="264355" y="109379"/>
                  </a:cubicBezTo>
                  <a:cubicBezTo>
                    <a:pt x="274299" y="108351"/>
                    <a:pt x="286712" y="112602"/>
                    <a:pt x="294462" y="118569"/>
                  </a:cubicBezTo>
                  <a:cubicBezTo>
                    <a:pt x="301594" y="124055"/>
                    <a:pt x="306737" y="131599"/>
                    <a:pt x="310098" y="140103"/>
                  </a:cubicBezTo>
                  <a:cubicBezTo>
                    <a:pt x="317161" y="158002"/>
                    <a:pt x="315927" y="180702"/>
                    <a:pt x="307560" y="197985"/>
                  </a:cubicBezTo>
                  <a:cubicBezTo>
                    <a:pt x="302005" y="209437"/>
                    <a:pt x="293433" y="218421"/>
                    <a:pt x="282323" y="222125"/>
                  </a:cubicBezTo>
                  <a:moveTo>
                    <a:pt x="116" y="56504"/>
                  </a:moveTo>
                  <a:cubicBezTo>
                    <a:pt x="14929" y="84828"/>
                    <a:pt x="26108" y="62539"/>
                    <a:pt x="57106" y="73855"/>
                  </a:cubicBezTo>
                  <a:cubicBezTo>
                    <a:pt x="63416" y="74061"/>
                    <a:pt x="59369" y="64048"/>
                    <a:pt x="63416" y="60482"/>
                  </a:cubicBezTo>
                  <a:cubicBezTo>
                    <a:pt x="75417" y="47589"/>
                    <a:pt x="97431" y="62196"/>
                    <a:pt x="89202" y="80713"/>
                  </a:cubicBezTo>
                  <a:cubicBezTo>
                    <a:pt x="100654" y="92166"/>
                    <a:pt x="108061" y="66174"/>
                    <a:pt x="115811" y="66105"/>
                  </a:cubicBezTo>
                  <a:moveTo>
                    <a:pt x="3271" y="70700"/>
                  </a:moveTo>
                  <a:cubicBezTo>
                    <a:pt x="-17440" y="19471"/>
                    <a:pt x="65816" y="-27438"/>
                    <a:pt x="95579" y="19059"/>
                  </a:cubicBezTo>
                  <a:cubicBezTo>
                    <a:pt x="103261" y="31129"/>
                    <a:pt x="115948" y="62608"/>
                    <a:pt x="115605" y="77147"/>
                  </a:cubicBezTo>
                  <a:cubicBezTo>
                    <a:pt x="115399" y="86542"/>
                    <a:pt x="112724" y="101081"/>
                    <a:pt x="105592" y="110545"/>
                  </a:cubicBezTo>
                  <a:cubicBezTo>
                    <a:pt x="89819" y="131256"/>
                    <a:pt x="60124" y="134960"/>
                    <a:pt x="39070" y="120626"/>
                  </a:cubicBezTo>
                  <a:lnTo>
                    <a:pt x="33720" y="116649"/>
                  </a:lnTo>
                  <a:cubicBezTo>
                    <a:pt x="31663" y="117540"/>
                    <a:pt x="26519" y="118295"/>
                    <a:pt x="24119" y="116992"/>
                  </a:cubicBezTo>
                  <a:cubicBezTo>
                    <a:pt x="20690" y="115140"/>
                    <a:pt x="18633" y="112397"/>
                    <a:pt x="17398" y="109036"/>
                  </a:cubicBezTo>
                  <a:lnTo>
                    <a:pt x="14724" y="91617"/>
                  </a:lnTo>
                  <a:cubicBezTo>
                    <a:pt x="8894" y="82907"/>
                    <a:pt x="5671" y="76598"/>
                    <a:pt x="3271" y="70700"/>
                  </a:cubicBezTo>
                  <a:close/>
                </a:path>
              </a:pathLst>
            </a:custGeom>
            <a:solidFill>
              <a:schemeClr val="bg1"/>
            </a:solidFill>
            <a:ln w="19050" cap="flat">
              <a:solidFill>
                <a:schemeClr val="accent3"/>
              </a:solidFill>
              <a:prstDash val="solid"/>
              <a:miter/>
            </a:ln>
          </p:spPr>
          <p:txBody>
            <a:bodyPr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F5F"/>
                </a:solidFill>
                <a:effectLst/>
                <a:uLnTx/>
                <a:uFillTx/>
                <a:latin typeface="Arial" panose="020B0604020202020204" pitchFamily="34" charset="0"/>
                <a:ea typeface="+mn-ea"/>
                <a:cs typeface="+mn-cs"/>
              </a:endParaRPr>
            </a:p>
          </p:txBody>
        </p:sp>
      </p:grpSp>
      <p:grpSp>
        <p:nvGrpSpPr>
          <p:cNvPr id="141" name="Group 140">
            <a:extLst>
              <a:ext uri="{FF2B5EF4-FFF2-40B4-BE49-F238E27FC236}">
                <a16:creationId xmlns:a16="http://schemas.microsoft.com/office/drawing/2014/main" id="{71AF984F-DAE1-4F03-AE62-791BEEECBB0A}"/>
              </a:ext>
            </a:extLst>
          </p:cNvPr>
          <p:cNvGrpSpPr/>
          <p:nvPr/>
        </p:nvGrpSpPr>
        <p:grpSpPr>
          <a:xfrm>
            <a:off x="2383231" y="1570437"/>
            <a:ext cx="1005404" cy="1005404"/>
            <a:chOff x="2188238" y="1691712"/>
            <a:chExt cx="1005404" cy="1005404"/>
          </a:xfrm>
        </p:grpSpPr>
        <p:sp>
          <p:nvSpPr>
            <p:cNvPr id="173" name="Oval 172">
              <a:hlinkClick r:id="" action="ppaction://noaction"/>
              <a:extLst>
                <a:ext uri="{FF2B5EF4-FFF2-40B4-BE49-F238E27FC236}">
                  <a16:creationId xmlns:a16="http://schemas.microsoft.com/office/drawing/2014/main" id="{882145B4-5695-42F3-99E3-92D33A540505}"/>
                </a:ext>
              </a:extLst>
            </p:cNvPr>
            <p:cNvSpPr/>
            <p:nvPr/>
          </p:nvSpPr>
          <p:spPr>
            <a:xfrm>
              <a:off x="2188238" y="1691712"/>
              <a:ext cx="1005404" cy="1005404"/>
            </a:xfrm>
            <a:prstGeom prst="ellipse">
              <a:avLst/>
            </a:prstGeom>
            <a:solidFill>
              <a:schemeClr val="bg1"/>
            </a:solidFill>
            <a:ln w="19050" cap="flat">
              <a:solidFill>
                <a:schemeClr val="accent3"/>
              </a:solidFill>
              <a:prstDash val="solid"/>
              <a:miter lim="800000"/>
            </a:ln>
            <a:effectLst/>
          </p:spPr>
          <p:txBody>
            <a:bodyPr vert="horz" wrap="square" lIns="0" tIns="182880" rIns="0" bIns="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1" i="0" u="none" strike="noStrike" kern="600" cap="none" spc="31" normalizeH="0" baseline="0" noProof="0">
                <a:ln>
                  <a:noFill/>
                </a:ln>
                <a:solidFill>
                  <a:srgbClr val="002060"/>
                </a:solidFill>
                <a:effectLst>
                  <a:outerShdw blurRad="50800" dist="38100" dir="2700000" algn="tl" rotWithShape="0">
                    <a:prstClr val="black">
                      <a:alpha val="20000"/>
                    </a:prstClr>
                  </a:outerShdw>
                </a:effectLst>
                <a:uLnTx/>
                <a:uFillTx/>
                <a:latin typeface="Arial" panose="020B0604020202020204" pitchFamily="34" charset="0"/>
                <a:ea typeface="+mn-ea"/>
                <a:cs typeface="Arial" panose="020B0604020202020204" pitchFamily="34" charset="0"/>
              </a:endParaRPr>
            </a:p>
          </p:txBody>
        </p:sp>
        <p:pic>
          <p:nvPicPr>
            <p:cNvPr id="174" name="Graphic 115">
              <a:extLst>
                <a:ext uri="{FF2B5EF4-FFF2-40B4-BE49-F238E27FC236}">
                  <a16:creationId xmlns:a16="http://schemas.microsoft.com/office/drawing/2014/main" id="{B6635FFF-8026-451A-BADC-222E02972AB9}"/>
                </a:ext>
              </a:extLst>
            </p:cNvPr>
            <p:cNvPicPr>
              <a:picLocks noChangeAspect="1"/>
            </p:cNvPicPr>
            <p:nvPr/>
          </p:nvPicPr>
          <p:blipFill>
            <a:blip r:embed="rId4">
              <a:extLst>
                <a:ext uri="{96DAC541-7B7A-43D3-8B79-37D633B846F1}">
                  <asvg:svgBlip xmlns:asvg="http://schemas.microsoft.com/office/drawing/2016/SVG/main" r:embed="rId5"/>
                </a:ext>
              </a:extLst>
            </a:blip>
            <a:srcRect l="11993" t="10265" r="15276" b="8569"/>
            <a:stretch>
              <a:fillRect/>
            </a:stretch>
          </p:blipFill>
          <p:spPr>
            <a:xfrm flipH="1">
              <a:off x="2364841" y="1788558"/>
              <a:ext cx="700899" cy="811711"/>
            </a:xfrm>
            <a:prstGeom prst="rect">
              <a:avLst/>
            </a:prstGeom>
            <a:effectLst/>
          </p:spPr>
        </p:pic>
      </p:grpSp>
      <p:grpSp>
        <p:nvGrpSpPr>
          <p:cNvPr id="142" name="Group 141">
            <a:extLst>
              <a:ext uri="{FF2B5EF4-FFF2-40B4-BE49-F238E27FC236}">
                <a16:creationId xmlns:a16="http://schemas.microsoft.com/office/drawing/2014/main" id="{99AD55D1-B446-4A4D-81B1-27D362A53A67}"/>
              </a:ext>
            </a:extLst>
          </p:cNvPr>
          <p:cNvGrpSpPr/>
          <p:nvPr/>
        </p:nvGrpSpPr>
        <p:grpSpPr>
          <a:xfrm>
            <a:off x="4305786" y="1570437"/>
            <a:ext cx="1005404" cy="1052940"/>
            <a:chOff x="3864997" y="1925992"/>
            <a:chExt cx="1005404" cy="1052940"/>
          </a:xfrm>
        </p:grpSpPr>
        <p:sp>
          <p:nvSpPr>
            <p:cNvPr id="171" name="Oval 170">
              <a:hlinkClick r:id="" action="ppaction://noaction"/>
              <a:extLst>
                <a:ext uri="{FF2B5EF4-FFF2-40B4-BE49-F238E27FC236}">
                  <a16:creationId xmlns:a16="http://schemas.microsoft.com/office/drawing/2014/main" id="{071381FC-4DB8-4CDD-917A-3110B18515FD}"/>
                </a:ext>
              </a:extLst>
            </p:cNvPr>
            <p:cNvSpPr/>
            <p:nvPr/>
          </p:nvSpPr>
          <p:spPr>
            <a:xfrm>
              <a:off x="3864997" y="1943087"/>
              <a:ext cx="1005404" cy="1005404"/>
            </a:xfrm>
            <a:prstGeom prst="ellipse">
              <a:avLst/>
            </a:prstGeom>
            <a:solidFill>
              <a:schemeClr val="bg1"/>
            </a:solidFill>
            <a:ln w="19050" cap="flat">
              <a:solidFill>
                <a:schemeClr val="accent3"/>
              </a:solidFill>
              <a:prstDash val="solid"/>
              <a:miter lim="800000"/>
            </a:ln>
            <a:effectLst/>
          </p:spPr>
          <p:txBody>
            <a:bodyPr vert="horz" wrap="square" lIns="0" tIns="182880" rIns="0" bIns="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1" i="0" u="none" strike="noStrike" kern="600" cap="none" spc="31" normalizeH="0" baseline="0" noProof="0">
                <a:ln>
                  <a:noFill/>
                </a:ln>
                <a:solidFill>
                  <a:srgbClr val="002060"/>
                </a:solidFill>
                <a:effectLst>
                  <a:outerShdw blurRad="50800" dist="38100" dir="2700000" algn="tl" rotWithShape="0">
                    <a:prstClr val="black">
                      <a:alpha val="20000"/>
                    </a:prstClr>
                  </a:outerShdw>
                </a:effectLst>
                <a:uLnTx/>
                <a:uFillTx/>
                <a:latin typeface="Arial" panose="020B0604020202020204" pitchFamily="34" charset="0"/>
                <a:ea typeface="+mn-ea"/>
                <a:cs typeface="Arial" panose="020B0604020202020204" pitchFamily="34" charset="0"/>
              </a:endParaRPr>
            </a:p>
          </p:txBody>
        </p:sp>
        <p:pic>
          <p:nvPicPr>
            <p:cNvPr id="172" name="Graphic 116">
              <a:extLst>
                <a:ext uri="{FF2B5EF4-FFF2-40B4-BE49-F238E27FC236}">
                  <a16:creationId xmlns:a16="http://schemas.microsoft.com/office/drawing/2014/main" id="{80FC0E67-89D2-460F-AB67-CA43791B6B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7346" y="1925992"/>
              <a:ext cx="746553" cy="1052940"/>
            </a:xfrm>
            <a:prstGeom prst="rect">
              <a:avLst/>
            </a:prstGeom>
          </p:spPr>
        </p:pic>
      </p:grpSp>
      <p:grpSp>
        <p:nvGrpSpPr>
          <p:cNvPr id="144" name="Group 143">
            <a:extLst>
              <a:ext uri="{FF2B5EF4-FFF2-40B4-BE49-F238E27FC236}">
                <a16:creationId xmlns:a16="http://schemas.microsoft.com/office/drawing/2014/main" id="{B7D08FD0-140E-49AB-BA58-893B92348EEE}"/>
              </a:ext>
            </a:extLst>
          </p:cNvPr>
          <p:cNvGrpSpPr/>
          <p:nvPr/>
        </p:nvGrpSpPr>
        <p:grpSpPr>
          <a:xfrm>
            <a:off x="10073451" y="1570437"/>
            <a:ext cx="1005404" cy="1005404"/>
            <a:chOff x="9488557" y="1943087"/>
            <a:chExt cx="1005404" cy="1005404"/>
          </a:xfrm>
        </p:grpSpPr>
        <p:sp>
          <p:nvSpPr>
            <p:cNvPr id="169" name="Oval 168">
              <a:hlinkClick r:id="" action="ppaction://noaction"/>
              <a:extLst>
                <a:ext uri="{FF2B5EF4-FFF2-40B4-BE49-F238E27FC236}">
                  <a16:creationId xmlns:a16="http://schemas.microsoft.com/office/drawing/2014/main" id="{AF7843F2-E281-4DB5-8773-89E2D5820852}"/>
                </a:ext>
              </a:extLst>
            </p:cNvPr>
            <p:cNvSpPr/>
            <p:nvPr/>
          </p:nvSpPr>
          <p:spPr>
            <a:xfrm>
              <a:off x="9488557" y="1943087"/>
              <a:ext cx="1005404" cy="1005404"/>
            </a:xfrm>
            <a:prstGeom prst="ellipse">
              <a:avLst/>
            </a:prstGeom>
            <a:solidFill>
              <a:schemeClr val="bg1"/>
            </a:solidFill>
            <a:ln w="19050" cap="flat">
              <a:solidFill>
                <a:srgbClr val="002060"/>
              </a:solidFill>
              <a:prstDash val="solid"/>
              <a:miter lim="800000"/>
            </a:ln>
            <a:effectLst/>
          </p:spPr>
          <p:txBody>
            <a:bodyPr vert="horz" wrap="square" lIns="0" tIns="182880" rIns="0" bIns="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1" i="0" u="none" strike="noStrike" kern="600" cap="none" spc="31" normalizeH="0" baseline="0" noProof="0">
                <a:ln>
                  <a:noFill/>
                </a:ln>
                <a:solidFill>
                  <a:srgbClr val="002060"/>
                </a:solidFill>
                <a:effectLst>
                  <a:outerShdw blurRad="50800" dist="38100" dir="2700000" algn="tl" rotWithShape="0">
                    <a:prstClr val="black">
                      <a:alpha val="20000"/>
                    </a:prstClr>
                  </a:outerShdw>
                </a:effectLst>
                <a:uLnTx/>
                <a:uFillTx/>
                <a:latin typeface="Arial" panose="020B0604020202020204" pitchFamily="34" charset="0"/>
                <a:ea typeface="+mn-ea"/>
                <a:cs typeface="Arial" panose="020B0604020202020204" pitchFamily="34" charset="0"/>
              </a:endParaRPr>
            </a:p>
          </p:txBody>
        </p:sp>
        <p:pic>
          <p:nvPicPr>
            <p:cNvPr id="170" name="Graphic 119">
              <a:extLst>
                <a:ext uri="{FF2B5EF4-FFF2-40B4-BE49-F238E27FC236}">
                  <a16:creationId xmlns:a16="http://schemas.microsoft.com/office/drawing/2014/main" id="{639DEEFD-3880-435D-A495-3A0905A986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61308" y="2012383"/>
              <a:ext cx="855144" cy="878898"/>
            </a:xfrm>
            <a:prstGeom prst="rect">
              <a:avLst/>
            </a:prstGeom>
          </p:spPr>
        </p:pic>
      </p:grpSp>
      <p:grpSp>
        <p:nvGrpSpPr>
          <p:cNvPr id="145" name="Group 144">
            <a:extLst>
              <a:ext uri="{FF2B5EF4-FFF2-40B4-BE49-F238E27FC236}">
                <a16:creationId xmlns:a16="http://schemas.microsoft.com/office/drawing/2014/main" id="{641A72BD-3F9E-430A-9D71-494C1B2034EE}"/>
              </a:ext>
            </a:extLst>
          </p:cNvPr>
          <p:cNvGrpSpPr/>
          <p:nvPr/>
        </p:nvGrpSpPr>
        <p:grpSpPr>
          <a:xfrm>
            <a:off x="8150895" y="1570437"/>
            <a:ext cx="1005404" cy="1005404"/>
            <a:chOff x="7614037" y="1943087"/>
            <a:chExt cx="1005404" cy="1005404"/>
          </a:xfrm>
        </p:grpSpPr>
        <p:sp>
          <p:nvSpPr>
            <p:cNvPr id="167" name="Oval 166">
              <a:hlinkClick r:id="" action="ppaction://noaction"/>
              <a:extLst>
                <a:ext uri="{FF2B5EF4-FFF2-40B4-BE49-F238E27FC236}">
                  <a16:creationId xmlns:a16="http://schemas.microsoft.com/office/drawing/2014/main" id="{97D9F8EB-8B01-4A76-A694-1FF9E1808140}"/>
                </a:ext>
              </a:extLst>
            </p:cNvPr>
            <p:cNvSpPr/>
            <p:nvPr/>
          </p:nvSpPr>
          <p:spPr>
            <a:xfrm>
              <a:off x="7614037" y="1943087"/>
              <a:ext cx="1005404" cy="1005404"/>
            </a:xfrm>
            <a:prstGeom prst="ellipse">
              <a:avLst/>
            </a:prstGeom>
            <a:solidFill>
              <a:schemeClr val="bg1"/>
            </a:solidFill>
            <a:ln w="19050" cap="flat">
              <a:solidFill>
                <a:srgbClr val="002060"/>
              </a:solidFill>
              <a:prstDash val="solid"/>
              <a:miter lim="800000"/>
            </a:ln>
            <a:effectLst/>
          </p:spPr>
          <p:txBody>
            <a:bodyPr vert="horz" wrap="square" lIns="0" tIns="182880" rIns="0" bIns="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1" i="0" u="none" strike="noStrike" kern="600" cap="none" spc="31" normalizeH="0" baseline="0" noProof="0">
                <a:ln>
                  <a:noFill/>
                </a:ln>
                <a:solidFill>
                  <a:srgbClr val="002060"/>
                </a:solidFill>
                <a:effectLst>
                  <a:outerShdw blurRad="50800" dist="38100" dir="2700000" algn="tl" rotWithShape="0">
                    <a:prstClr val="black">
                      <a:alpha val="20000"/>
                    </a:prstClr>
                  </a:outerShdw>
                </a:effectLst>
                <a:uLnTx/>
                <a:uFillTx/>
                <a:latin typeface="Arial" panose="020B0604020202020204" pitchFamily="34" charset="0"/>
                <a:ea typeface="+mn-ea"/>
                <a:cs typeface="Arial" panose="020B0604020202020204" pitchFamily="34" charset="0"/>
              </a:endParaRPr>
            </a:p>
          </p:txBody>
        </p:sp>
        <p:pic>
          <p:nvPicPr>
            <p:cNvPr id="168" name="Graphic 146">
              <a:extLst>
                <a:ext uri="{FF2B5EF4-FFF2-40B4-BE49-F238E27FC236}">
                  <a16:creationId xmlns:a16="http://schemas.microsoft.com/office/drawing/2014/main" id="{0C55177A-C9EF-4E7C-97D3-6F59257373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55659" y="2084110"/>
              <a:ext cx="727235" cy="586891"/>
            </a:xfrm>
            <a:prstGeom prst="rect">
              <a:avLst/>
            </a:prstGeom>
          </p:spPr>
        </p:pic>
      </p:grpSp>
      <p:grpSp>
        <p:nvGrpSpPr>
          <p:cNvPr id="148" name="Group 147">
            <a:extLst>
              <a:ext uri="{FF2B5EF4-FFF2-40B4-BE49-F238E27FC236}">
                <a16:creationId xmlns:a16="http://schemas.microsoft.com/office/drawing/2014/main" id="{E6089E70-C390-488D-B20F-837C5F9366E3}"/>
              </a:ext>
            </a:extLst>
          </p:cNvPr>
          <p:cNvGrpSpPr/>
          <p:nvPr/>
        </p:nvGrpSpPr>
        <p:grpSpPr>
          <a:xfrm>
            <a:off x="1917254" y="2317674"/>
            <a:ext cx="7647468" cy="2920955"/>
            <a:chOff x="1917253" y="2360893"/>
            <a:chExt cx="7647468" cy="2622263"/>
          </a:xfrm>
        </p:grpSpPr>
        <p:cxnSp>
          <p:nvCxnSpPr>
            <p:cNvPr id="160" name="Straight Connector 159">
              <a:extLst>
                <a:ext uri="{FF2B5EF4-FFF2-40B4-BE49-F238E27FC236}">
                  <a16:creationId xmlns:a16="http://schemas.microsoft.com/office/drawing/2014/main" id="{B77351C6-D080-47DE-AA7A-FE54D212145F}"/>
                </a:ext>
              </a:extLst>
            </p:cNvPr>
            <p:cNvCxnSpPr/>
            <p:nvPr/>
          </p:nvCxnSpPr>
          <p:spPr>
            <a:xfrm flipH="1">
              <a:off x="1917253" y="2360893"/>
              <a:ext cx="0" cy="2622263"/>
            </a:xfrm>
            <a:prstGeom prst="line">
              <a:avLst/>
            </a:prstGeom>
            <a:noFill/>
            <a:ln w="19050" cap="rnd">
              <a:solidFill>
                <a:schemeClr val="bg1">
                  <a:lumMod val="65000"/>
                </a:schemeClr>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a:extLst>
                <a:ext uri="{FF2B5EF4-FFF2-40B4-BE49-F238E27FC236}">
                  <a16:creationId xmlns:a16="http://schemas.microsoft.com/office/drawing/2014/main" id="{BC353BFD-466A-40B0-9EB4-D699145AC34C}"/>
                </a:ext>
              </a:extLst>
            </p:cNvPr>
            <p:cNvCxnSpPr/>
            <p:nvPr/>
          </p:nvCxnSpPr>
          <p:spPr>
            <a:xfrm flipH="1">
              <a:off x="3901343" y="2360893"/>
              <a:ext cx="0" cy="2622263"/>
            </a:xfrm>
            <a:prstGeom prst="line">
              <a:avLst/>
            </a:prstGeom>
            <a:noFill/>
            <a:ln w="19050" cap="rnd">
              <a:solidFill>
                <a:schemeClr val="bg1">
                  <a:lumMod val="65000"/>
                </a:schemeClr>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a:extLst>
                <a:ext uri="{FF2B5EF4-FFF2-40B4-BE49-F238E27FC236}">
                  <a16:creationId xmlns:a16="http://schemas.microsoft.com/office/drawing/2014/main" id="{697E058F-020A-4C46-8BF2-D93745D5FC38}"/>
                </a:ext>
              </a:extLst>
            </p:cNvPr>
            <p:cNvCxnSpPr/>
            <p:nvPr/>
          </p:nvCxnSpPr>
          <p:spPr>
            <a:xfrm flipH="1">
              <a:off x="5729747" y="2360893"/>
              <a:ext cx="0" cy="2622263"/>
            </a:xfrm>
            <a:prstGeom prst="line">
              <a:avLst/>
            </a:prstGeom>
            <a:noFill/>
            <a:ln w="19050" cap="rnd">
              <a:solidFill>
                <a:schemeClr val="bg1">
                  <a:lumMod val="65000"/>
                </a:schemeClr>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a:extLst>
                <a:ext uri="{FF2B5EF4-FFF2-40B4-BE49-F238E27FC236}">
                  <a16:creationId xmlns:a16="http://schemas.microsoft.com/office/drawing/2014/main" id="{9DE96E02-CBF9-4052-AFCF-967B6BB19810}"/>
                </a:ext>
              </a:extLst>
            </p:cNvPr>
            <p:cNvCxnSpPr/>
            <p:nvPr/>
          </p:nvCxnSpPr>
          <p:spPr>
            <a:xfrm flipH="1">
              <a:off x="7733732" y="2360893"/>
              <a:ext cx="0" cy="2622263"/>
            </a:xfrm>
            <a:prstGeom prst="line">
              <a:avLst/>
            </a:prstGeom>
            <a:noFill/>
            <a:ln w="19050" cap="rnd">
              <a:solidFill>
                <a:schemeClr val="bg1">
                  <a:lumMod val="65000"/>
                </a:schemeClr>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a:extLst>
                <a:ext uri="{FF2B5EF4-FFF2-40B4-BE49-F238E27FC236}">
                  <a16:creationId xmlns:a16="http://schemas.microsoft.com/office/drawing/2014/main" id="{F2B34745-31CA-433B-8FF5-6D23D94557B5}"/>
                </a:ext>
              </a:extLst>
            </p:cNvPr>
            <p:cNvCxnSpPr/>
            <p:nvPr/>
          </p:nvCxnSpPr>
          <p:spPr>
            <a:xfrm flipH="1">
              <a:off x="9564721" y="2360893"/>
              <a:ext cx="0" cy="2622263"/>
            </a:xfrm>
            <a:prstGeom prst="line">
              <a:avLst/>
            </a:prstGeom>
            <a:noFill/>
            <a:ln w="19050" cap="rnd">
              <a:solidFill>
                <a:schemeClr val="bg1">
                  <a:lumMod val="65000"/>
                </a:schemeClr>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cxnSp>
      </p:grpSp>
      <p:sp>
        <p:nvSpPr>
          <p:cNvPr id="150" name="Rectangle 149">
            <a:extLst>
              <a:ext uri="{FF2B5EF4-FFF2-40B4-BE49-F238E27FC236}">
                <a16:creationId xmlns:a16="http://schemas.microsoft.com/office/drawing/2014/main" id="{FAB96300-B9B2-4947-A134-ED32F95E3DEE}"/>
              </a:ext>
            </a:extLst>
          </p:cNvPr>
          <p:cNvSpPr/>
          <p:nvPr/>
        </p:nvSpPr>
        <p:spPr>
          <a:xfrm>
            <a:off x="0" y="5239905"/>
            <a:ext cx="12192000" cy="413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9" name="TextBox 157">
            <a:extLst>
              <a:ext uri="{FF2B5EF4-FFF2-40B4-BE49-F238E27FC236}">
                <a16:creationId xmlns:a16="http://schemas.microsoft.com/office/drawing/2014/main" id="{F9B27E2C-6CDD-4A2F-AA9B-A24881337588}"/>
              </a:ext>
            </a:extLst>
          </p:cNvPr>
          <p:cNvSpPr txBox="1"/>
          <p:nvPr/>
        </p:nvSpPr>
        <p:spPr>
          <a:xfrm>
            <a:off x="0" y="5251580"/>
            <a:ext cx="12192000" cy="394705"/>
          </a:xfrm>
          <a:prstGeom prst="rect">
            <a:avLst/>
          </a:prstGeom>
          <a:solidFill>
            <a:schemeClr val="accent1"/>
          </a:solidFill>
          <a:ln w="15875">
            <a:noFill/>
          </a:ln>
        </p:spPr>
        <p:txBody>
          <a:bodyPr wrap="square" lIns="72000" tIns="72000" rIns="72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300"/>
              </a:spcAft>
              <a:buClrTx/>
              <a:buSzTx/>
              <a:buFontTx/>
              <a:buNone/>
              <a:tabLst/>
              <a:defRPr/>
            </a:pPr>
            <a:r>
              <a:rPr kumimoji="0" lang="ru" sz="1800" b="1" i="0" u="none" strike="noStrike" kern="1200" cap="none" spc="0" normalizeH="0" baseline="0" noProof="0" dirty="0">
                <a:ln>
                  <a:noFill/>
                </a:ln>
                <a:solidFill>
                  <a:srgbClr val="FFFFFF"/>
                </a:solidFill>
                <a:effectLst/>
                <a:uLnTx/>
                <a:uFillTx/>
                <a:latin typeface="Arial"/>
                <a:ea typeface="+mn-ea"/>
                <a:cs typeface="+mn-cs"/>
              </a:rPr>
              <a:t>Текущие рекомендации подчеркивают важность ранней диагностики МДД</a:t>
            </a:r>
            <a:endParaRPr kumimoji="0" lang="ru" sz="1800" b="1" i="0" u="none" strike="noStrike" kern="1200" cap="none" spc="0" normalizeH="0" baseline="3000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1FFD1C78-7107-D689-8F1C-592D61D0B40F}"/>
              </a:ext>
            </a:extLst>
          </p:cNvPr>
          <p:cNvGrpSpPr/>
          <p:nvPr/>
        </p:nvGrpSpPr>
        <p:grpSpPr>
          <a:xfrm>
            <a:off x="6255235" y="1606296"/>
            <a:ext cx="1005404" cy="1005404"/>
            <a:chOff x="5739517" y="1943087"/>
            <a:chExt cx="1005404" cy="1005404"/>
          </a:xfrm>
        </p:grpSpPr>
        <p:sp>
          <p:nvSpPr>
            <p:cNvPr id="5" name="Oval 4">
              <a:hlinkClick r:id="" action="ppaction://noaction"/>
              <a:extLst>
                <a:ext uri="{FF2B5EF4-FFF2-40B4-BE49-F238E27FC236}">
                  <a16:creationId xmlns:a16="http://schemas.microsoft.com/office/drawing/2014/main" id="{203BF341-2B21-B326-95BA-06B03EFDC22C}"/>
                </a:ext>
              </a:extLst>
            </p:cNvPr>
            <p:cNvSpPr/>
            <p:nvPr/>
          </p:nvSpPr>
          <p:spPr>
            <a:xfrm>
              <a:off x="5739517" y="1943087"/>
              <a:ext cx="1005404" cy="1005404"/>
            </a:xfrm>
            <a:prstGeom prst="ellipse">
              <a:avLst/>
            </a:prstGeom>
            <a:solidFill>
              <a:sysClr val="window" lastClr="FFFFFF"/>
            </a:solidFill>
            <a:ln w="19050" cap="flat">
              <a:solidFill>
                <a:srgbClr val="2B347F">
                  <a:lumMod val="40000"/>
                  <a:lumOff val="60000"/>
                </a:srgbClr>
              </a:solidFill>
              <a:prstDash val="solid"/>
              <a:miter lim="800000"/>
              <a:headEnd/>
              <a:tailEnd/>
            </a:ln>
            <a:effectLst/>
          </p:spPr>
          <p:txBody>
            <a:bodyPr vert="horz" wrap="square" lIns="0" tIns="18288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1" i="0" u="none" strike="noStrike" kern="600" cap="none" spc="31" normalizeH="0" baseline="0" noProof="0" dirty="0">
                <a:ln>
                  <a:noFill/>
                </a:ln>
                <a:solidFill>
                  <a:srgbClr val="002060"/>
                </a:solidFill>
                <a:effectLst>
                  <a:outerShdw blurRad="50800" dist="38100" dir="2700000" algn="tl" rotWithShape="0">
                    <a:prstClr val="black">
                      <a:alpha val="20000"/>
                    </a:prstClr>
                  </a:outerShdw>
                </a:effectLst>
                <a:uLnTx/>
                <a:uFillTx/>
                <a:latin typeface="Arial" panose="020B0604020202020204" pitchFamily="34" charset="0"/>
                <a:ea typeface="+mn-ea"/>
                <a:cs typeface="Arial" panose="020B0604020202020204" pitchFamily="34" charset="0"/>
              </a:endParaRPr>
            </a:p>
          </p:txBody>
        </p:sp>
        <p:pic>
          <p:nvPicPr>
            <p:cNvPr id="7" name="Graphic 118">
              <a:extLst>
                <a:ext uri="{FF2B5EF4-FFF2-40B4-BE49-F238E27FC236}">
                  <a16:creationId xmlns:a16="http://schemas.microsoft.com/office/drawing/2014/main" id="{95907A58-043D-966F-6767-D4E1170ECF47}"/>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27429" t="19632" r="25210" b="21809"/>
            <a:stretch/>
          </p:blipFill>
          <p:spPr>
            <a:xfrm>
              <a:off x="5987951" y="2035774"/>
              <a:ext cx="626411" cy="774526"/>
            </a:xfrm>
            <a:prstGeom prst="rect">
              <a:avLst/>
            </a:prstGeom>
          </p:spPr>
        </p:pic>
      </p:grpSp>
    </p:spTree>
    <p:custDataLst>
      <p:tags r:id="rId1"/>
    </p:custDataLst>
    <p:extLst>
      <p:ext uri="{BB962C8B-B14F-4D97-AF65-F5344CB8AC3E}">
        <p14:creationId xmlns:p14="http://schemas.microsoft.com/office/powerpoint/2010/main" val="29113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6">
            <a:extLst>
              <a:ext uri="{FF2B5EF4-FFF2-40B4-BE49-F238E27FC236}">
                <a16:creationId xmlns:a16="http://schemas.microsoft.com/office/drawing/2014/main" id="{D2F81A33-046B-6A3A-7099-6C15287E4868}"/>
              </a:ext>
            </a:extLst>
          </p:cNvPr>
          <p:cNvSpPr txBox="1">
            <a:spLocks/>
          </p:cNvSpPr>
          <p:nvPr/>
        </p:nvSpPr>
        <p:spPr>
          <a:xfrm>
            <a:off x="9070427" y="6413901"/>
            <a:ext cx="3133489" cy="53897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b="1" kern="1200" cap="all" spc="3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r>
              <a:rPr kumimoji="0" lang="ru" sz="700" b="0" i="0" u="none" strike="noStrike" kern="1200" cap="none" spc="0" normalizeH="0" baseline="0" noProof="0" dirty="0">
                <a:ln>
                  <a:noFill/>
                </a:ln>
                <a:solidFill>
                  <a:prstClr val="black"/>
                </a:solidFill>
                <a:effectLst/>
                <a:uLnTx/>
                <a:uFillTx/>
                <a:latin typeface="Arial"/>
                <a:ea typeface="+mn-ea"/>
                <a:cs typeface="+mn-cs"/>
              </a:rPr>
              <a:t>Адаптировано из Birnkrant DJ, et al. Lancet Neurol. 2018;17(4):347-61. </a:t>
            </a:r>
            <a:br>
              <a:rPr kumimoji="0" lang="ru" sz="700" b="0" i="0" u="none" strike="noStrike" kern="1200" cap="none" spc="0" normalizeH="0" baseline="0" noProof="0" dirty="0">
                <a:ln>
                  <a:noFill/>
                </a:ln>
                <a:solidFill>
                  <a:prstClr val="black"/>
                </a:solidFill>
                <a:effectLst/>
                <a:uLnTx/>
                <a:uFillTx/>
                <a:latin typeface="Arial"/>
                <a:ea typeface="+mn-ea"/>
                <a:cs typeface="+mn-cs"/>
              </a:rPr>
            </a:br>
            <a:endParaRPr kumimoji="0" lang="ru"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 Placeholder 46">
            <a:extLst>
              <a:ext uri="{FF2B5EF4-FFF2-40B4-BE49-F238E27FC236}">
                <a16:creationId xmlns:a16="http://schemas.microsoft.com/office/drawing/2014/main" id="{7E34C36A-278F-5CB6-A67D-87B26B8F05BC}"/>
              </a:ext>
            </a:extLst>
          </p:cNvPr>
          <p:cNvSpPr txBox="1">
            <a:spLocks/>
          </p:cNvSpPr>
          <p:nvPr/>
        </p:nvSpPr>
        <p:spPr>
          <a:xfrm>
            <a:off x="1268654" y="201857"/>
            <a:ext cx="9429291" cy="657006"/>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b="1" kern="1200" cap="all" spc="3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ts val="0"/>
              </a:spcAft>
              <a:buClrTx/>
              <a:buSzPct val="87000"/>
              <a:buFont typeface="Arial" panose="020B0604020202020204" pitchFamily="34" charset="0"/>
              <a:buNone/>
              <a:tabLst/>
              <a:defRPr/>
            </a:pPr>
            <a:r>
              <a:rPr lang="ru" sz="3200" cap="none" spc="0" dirty="0">
                <a:solidFill>
                  <a:srgbClr val="0070C0"/>
                </a:solidFill>
                <a:latin typeface="Calibri" panose="020F0502020204030204" pitchFamily="34" charset="0"/>
                <a:cs typeface="Calibri" panose="020F0502020204030204" pitchFamily="34" charset="0"/>
              </a:rPr>
              <a:t>Алгоритм ранней диагностики МДД</a:t>
            </a:r>
            <a:br>
              <a:rPr kumimoji="0" lang="ru"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br>
            <a:endParaRPr kumimoji="0" lang="ru"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nvGrpSpPr>
          <p:cNvPr id="4" name="Группа 3"/>
          <p:cNvGrpSpPr/>
          <p:nvPr/>
        </p:nvGrpSpPr>
        <p:grpSpPr>
          <a:xfrm>
            <a:off x="439522" y="685802"/>
            <a:ext cx="11452548" cy="5804647"/>
            <a:chOff x="439522" y="685802"/>
            <a:chExt cx="11452548" cy="5804647"/>
          </a:xfrm>
        </p:grpSpPr>
        <p:sp>
          <p:nvSpPr>
            <p:cNvPr id="2" name="Прямоугольник 1"/>
            <p:cNvSpPr/>
            <p:nvPr/>
          </p:nvSpPr>
          <p:spPr>
            <a:xfrm>
              <a:off x="439522" y="837326"/>
              <a:ext cx="1533525" cy="538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3" name="Rectangle: Rounded Corners 2">
              <a:extLst>
                <a:ext uri="{FF2B5EF4-FFF2-40B4-BE49-F238E27FC236}">
                  <a16:creationId xmlns:a16="http://schemas.microsoft.com/office/drawing/2014/main" id="{B8774B7E-B5EC-FF8F-7C44-75EBDC0AE423}"/>
                </a:ext>
              </a:extLst>
            </p:cNvPr>
            <p:cNvSpPr/>
            <p:nvPr/>
          </p:nvSpPr>
          <p:spPr>
            <a:xfrm>
              <a:off x="7190670" y="693349"/>
              <a:ext cx="2124636" cy="11923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МДД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в семейном анамнезе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любые нарушения функции мышц</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7" name="Straight Arrow Connector 6">
              <a:extLst>
                <a:ext uri="{FF2B5EF4-FFF2-40B4-BE49-F238E27FC236}">
                  <a16:creationId xmlns:a16="http://schemas.microsoft.com/office/drawing/2014/main" id="{8394CF5F-529E-D0D7-C6B7-5DDFA4A41D7A}"/>
                </a:ext>
              </a:extLst>
            </p:cNvPr>
            <p:cNvCxnSpPr>
              <a:cxnSpLocks/>
              <a:stCxn id="3" idx="2"/>
              <a:endCxn id="9" idx="0"/>
            </p:cNvCxnSpPr>
            <p:nvPr/>
          </p:nvCxnSpPr>
          <p:spPr>
            <a:xfrm flipH="1">
              <a:off x="8252984" y="1885655"/>
              <a:ext cx="4" cy="4338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41CE20F-BA87-3470-2256-183D63310D91}"/>
                </a:ext>
              </a:extLst>
            </p:cNvPr>
            <p:cNvSpPr/>
            <p:nvPr/>
          </p:nvSpPr>
          <p:spPr>
            <a:xfrm>
              <a:off x="4613903" y="2319464"/>
              <a:ext cx="7278161" cy="578224"/>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Биохимия крови:</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Повышенный уровень КреатинФосфоКиназы (КФК)</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Rounded Corners 15">
              <a:extLst>
                <a:ext uri="{FF2B5EF4-FFF2-40B4-BE49-F238E27FC236}">
                  <a16:creationId xmlns:a16="http://schemas.microsoft.com/office/drawing/2014/main" id="{8D9EA884-5235-147C-7A1E-957CF33A331E}"/>
                </a:ext>
              </a:extLst>
            </p:cNvPr>
            <p:cNvSpPr/>
            <p:nvPr/>
          </p:nvSpPr>
          <p:spPr>
            <a:xfrm>
              <a:off x="4613905" y="5912225"/>
              <a:ext cx="7278159" cy="578224"/>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Диагноз МДД подтвержден</a:t>
              </a:r>
              <a:endParaRPr kumimoji="0" lang="en-GB"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Rounded Corners 7">
              <a:extLst>
                <a:ext uri="{FF2B5EF4-FFF2-40B4-BE49-F238E27FC236}">
                  <a16:creationId xmlns:a16="http://schemas.microsoft.com/office/drawing/2014/main" id="{7BCE13C0-303E-FE23-0080-E233F42767FF}"/>
                </a:ext>
              </a:extLst>
            </p:cNvPr>
            <p:cNvSpPr/>
            <p:nvPr/>
          </p:nvSpPr>
          <p:spPr>
            <a:xfrm>
              <a:off x="4613906" y="689833"/>
              <a:ext cx="2124636" cy="11923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Необъяснимо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высокий уровень трансаминаз</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Rounded Corners 16">
              <a:extLst>
                <a:ext uri="{FF2B5EF4-FFF2-40B4-BE49-F238E27FC236}">
                  <a16:creationId xmlns:a16="http://schemas.microsoft.com/office/drawing/2014/main" id="{9F815895-5D36-9EDB-19EE-D8674F387763}"/>
                </a:ext>
              </a:extLst>
            </p:cNvPr>
            <p:cNvSpPr/>
            <p:nvPr/>
          </p:nvSpPr>
          <p:spPr>
            <a:xfrm>
              <a:off x="9767434" y="685802"/>
              <a:ext cx="2124636" cy="11923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Отсутствие МДД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в семейном анамнезе -  отставание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в физическом развитии</a:t>
              </a:r>
            </a:p>
          </p:txBody>
        </p:sp>
        <p:sp>
          <p:nvSpPr>
            <p:cNvPr id="45" name="Rectangle: Rounded Corners 44">
              <a:extLst>
                <a:ext uri="{FF2B5EF4-FFF2-40B4-BE49-F238E27FC236}">
                  <a16:creationId xmlns:a16="http://schemas.microsoft.com/office/drawing/2014/main" id="{60305DBD-D6A3-B542-9753-FA44D2A29C09}"/>
                </a:ext>
              </a:extLst>
            </p:cNvPr>
            <p:cNvSpPr/>
            <p:nvPr/>
          </p:nvSpPr>
          <p:spPr>
            <a:xfrm>
              <a:off x="4613906" y="3150649"/>
              <a:ext cx="2124636" cy="11923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Генетический анализ</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на поиск делеций/дупликаций </a:t>
              </a:r>
              <a:r>
                <a:rPr kumimoji="0" lang="en-US" sz="14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DMD</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ru-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гена</a:t>
              </a:r>
            </a:p>
          </p:txBody>
        </p:sp>
        <p:sp>
          <p:nvSpPr>
            <p:cNvPr id="46" name="Rectangle: Rounded Corners 45">
              <a:extLst>
                <a:ext uri="{FF2B5EF4-FFF2-40B4-BE49-F238E27FC236}">
                  <a16:creationId xmlns:a16="http://schemas.microsoft.com/office/drawing/2014/main" id="{73307B7F-6099-2331-0BDB-DEF9F3B710BC}"/>
                </a:ext>
              </a:extLst>
            </p:cNvPr>
            <p:cNvSpPr/>
            <p:nvPr/>
          </p:nvSpPr>
          <p:spPr>
            <a:xfrm>
              <a:off x="9767434" y="3153347"/>
              <a:ext cx="2124636" cy="11923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Диагноз МДД исключен, следует рассмотреть альтернативный диагноз</a:t>
              </a:r>
            </a:p>
          </p:txBody>
        </p:sp>
        <p:sp>
          <p:nvSpPr>
            <p:cNvPr id="47" name="Rectangle: Rounded Corners 46">
              <a:extLst>
                <a:ext uri="{FF2B5EF4-FFF2-40B4-BE49-F238E27FC236}">
                  <a16:creationId xmlns:a16="http://schemas.microsoft.com/office/drawing/2014/main" id="{863BB3B0-028D-5948-F112-8B59274A45A2}"/>
                </a:ext>
              </a:extLst>
            </p:cNvPr>
            <p:cNvSpPr/>
            <p:nvPr/>
          </p:nvSpPr>
          <p:spPr>
            <a:xfrm>
              <a:off x="8441503" y="4498733"/>
              <a:ext cx="2124636" cy="9142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Биопсия мышц, определение белка дистрофина</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8" name="Rectangle: Rounded Corners 47">
              <a:extLst>
                <a:ext uri="{FF2B5EF4-FFF2-40B4-BE49-F238E27FC236}">
                  <a16:creationId xmlns:a16="http://schemas.microsoft.com/office/drawing/2014/main" id="{935857A9-12D1-E51B-4CD9-DD0534DEC196}"/>
                </a:ext>
              </a:extLst>
            </p:cNvPr>
            <p:cNvSpPr/>
            <p:nvPr/>
          </p:nvSpPr>
          <p:spPr>
            <a:xfrm>
              <a:off x="5949623" y="4498397"/>
              <a:ext cx="2124636" cy="9163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Секвенирование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DMD</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гена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NGS</a:t>
              </a:r>
              <a:r>
                <a:rPr kumimoji="0" lang="ru"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58" name="Connector: Elbow 57">
              <a:extLst>
                <a:ext uri="{FF2B5EF4-FFF2-40B4-BE49-F238E27FC236}">
                  <a16:creationId xmlns:a16="http://schemas.microsoft.com/office/drawing/2014/main" id="{3E29DE1C-2125-511F-FDD9-82571367628F}"/>
                </a:ext>
              </a:extLst>
            </p:cNvPr>
            <p:cNvCxnSpPr>
              <a:cxnSpLocks/>
              <a:stCxn id="8" idx="2"/>
              <a:endCxn id="17" idx="2"/>
            </p:cNvCxnSpPr>
            <p:nvPr/>
          </p:nvCxnSpPr>
          <p:spPr>
            <a:xfrm rot="5400000" flipH="1" flipV="1">
              <a:off x="8250972" y="-696640"/>
              <a:ext cx="4031" cy="5153528"/>
            </a:xfrm>
            <a:prstGeom prst="bentConnector3">
              <a:avLst>
                <a:gd name="adj1" fmla="val -5671049"/>
              </a:avLst>
            </a:prstGeom>
            <a:ln w="19050">
              <a:tailEnd type="non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F46F3374-E4B1-A93D-FB02-4EE189E50296}"/>
                </a:ext>
              </a:extLst>
            </p:cNvPr>
            <p:cNvCxnSpPr>
              <a:cxnSpLocks/>
              <a:endCxn id="45" idx="0"/>
            </p:cNvCxnSpPr>
            <p:nvPr/>
          </p:nvCxnSpPr>
          <p:spPr>
            <a:xfrm>
              <a:off x="5676224" y="2902690"/>
              <a:ext cx="0" cy="24795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5" name="Straight Arrow Connector 74">
              <a:extLst>
                <a:ext uri="{FF2B5EF4-FFF2-40B4-BE49-F238E27FC236}">
                  <a16:creationId xmlns:a16="http://schemas.microsoft.com/office/drawing/2014/main" id="{0A134B57-12A5-87D2-BE14-8E53AE96B4B5}"/>
                </a:ext>
              </a:extLst>
            </p:cNvPr>
            <p:cNvCxnSpPr>
              <a:endCxn id="46" idx="0"/>
            </p:cNvCxnSpPr>
            <p:nvPr/>
          </p:nvCxnSpPr>
          <p:spPr>
            <a:xfrm>
              <a:off x="10829752" y="2897688"/>
              <a:ext cx="0" cy="25565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BE0B9B05-58D8-05DB-BA32-56B22DF0C5DD}"/>
                </a:ext>
              </a:extLst>
            </p:cNvPr>
            <p:cNvCxnSpPr>
              <a:stCxn id="45" idx="2"/>
            </p:cNvCxnSpPr>
            <p:nvPr/>
          </p:nvCxnSpPr>
          <p:spPr>
            <a:xfrm flipH="1">
              <a:off x="5676223" y="4342955"/>
              <a:ext cx="1" cy="1569270"/>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1" name="Connector: Elbow 80">
              <a:extLst>
                <a:ext uri="{FF2B5EF4-FFF2-40B4-BE49-F238E27FC236}">
                  <a16:creationId xmlns:a16="http://schemas.microsoft.com/office/drawing/2014/main" id="{B5863C8F-48E3-16CE-48CB-31A96F0A93D8}"/>
                </a:ext>
              </a:extLst>
            </p:cNvPr>
            <p:cNvCxnSpPr>
              <a:cxnSpLocks/>
              <a:stCxn id="47" idx="3"/>
              <a:endCxn id="46" idx="2"/>
            </p:cNvCxnSpPr>
            <p:nvPr/>
          </p:nvCxnSpPr>
          <p:spPr>
            <a:xfrm flipV="1">
              <a:off x="10566139" y="4345653"/>
              <a:ext cx="263613" cy="610226"/>
            </a:xfrm>
            <a:prstGeom prst="bent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9" name="Connector: Elbow 88">
              <a:extLst>
                <a:ext uri="{FF2B5EF4-FFF2-40B4-BE49-F238E27FC236}">
                  <a16:creationId xmlns:a16="http://schemas.microsoft.com/office/drawing/2014/main" id="{944C0185-D43F-B3F6-5F32-A1C7038FD3F6}"/>
                </a:ext>
              </a:extLst>
            </p:cNvPr>
            <p:cNvCxnSpPr>
              <a:cxnSpLocks/>
              <a:stCxn id="45" idx="3"/>
              <a:endCxn id="48" idx="0"/>
            </p:cNvCxnSpPr>
            <p:nvPr/>
          </p:nvCxnSpPr>
          <p:spPr>
            <a:xfrm>
              <a:off x="6738542" y="3746802"/>
              <a:ext cx="273399" cy="751595"/>
            </a:xfrm>
            <a:prstGeom prst="bent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806F41CA-9329-8705-2403-33F15267F963}"/>
                </a:ext>
              </a:extLst>
            </p:cNvPr>
            <p:cNvCxnSpPr>
              <a:cxnSpLocks/>
              <a:stCxn id="48" idx="3"/>
            </p:cNvCxnSpPr>
            <p:nvPr/>
          </p:nvCxnSpPr>
          <p:spPr>
            <a:xfrm>
              <a:off x="8074259" y="4956555"/>
              <a:ext cx="273399"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4FFA0D04-2C79-F4E0-AB71-C912F4DF0C3E}"/>
                </a:ext>
              </a:extLst>
            </p:cNvPr>
            <p:cNvCxnSpPr>
              <a:cxnSpLocks/>
              <a:stCxn id="47" idx="2"/>
            </p:cNvCxnSpPr>
            <p:nvPr/>
          </p:nvCxnSpPr>
          <p:spPr>
            <a:xfrm>
              <a:off x="9503821" y="5413025"/>
              <a:ext cx="0" cy="499200"/>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grpSp>
      <p:pic>
        <p:nvPicPr>
          <p:cNvPr id="5" name="Picture 4" descr="A close-up of a baby's hand&#10;&#10;Description automatically generated">
            <a:extLst>
              <a:ext uri="{FF2B5EF4-FFF2-40B4-BE49-F238E27FC236}">
                <a16:creationId xmlns:a16="http://schemas.microsoft.com/office/drawing/2014/main" id="{411F3926-7BB9-EBD5-8C27-3D57B43469EC}"/>
              </a:ext>
            </a:extLst>
          </p:cNvPr>
          <p:cNvPicPr>
            <a:picLocks noChangeAspect="1"/>
          </p:cNvPicPr>
          <p:nvPr/>
        </p:nvPicPr>
        <p:blipFill rotWithShape="1">
          <a:blip r:embed="rId2"/>
          <a:srcRect l="25446" r="19085"/>
          <a:stretch/>
        </p:blipFill>
        <p:spPr>
          <a:xfrm>
            <a:off x="408355" y="1764227"/>
            <a:ext cx="3599784" cy="3650485"/>
          </a:xfrm>
          <a:prstGeom prst="rect">
            <a:avLst/>
          </a:prstGeom>
        </p:spPr>
      </p:pic>
      <p:cxnSp>
        <p:nvCxnSpPr>
          <p:cNvPr id="6" name="Straight Arrow Connector 5">
            <a:extLst>
              <a:ext uri="{FF2B5EF4-FFF2-40B4-BE49-F238E27FC236}">
                <a16:creationId xmlns:a16="http://schemas.microsoft.com/office/drawing/2014/main" id="{CB46D9A2-E382-3580-4B85-E68E2CC92D78}"/>
              </a:ext>
            </a:extLst>
          </p:cNvPr>
          <p:cNvCxnSpPr>
            <a:cxnSpLocks/>
          </p:cNvCxnSpPr>
          <p:nvPr/>
        </p:nvCxnSpPr>
        <p:spPr>
          <a:xfrm>
            <a:off x="6989798" y="5413025"/>
            <a:ext cx="1" cy="447460"/>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C666332-E3E9-DF2F-D2F5-44AC94315DA1}"/>
              </a:ext>
            </a:extLst>
          </p:cNvPr>
          <p:cNvSpPr txBox="1"/>
          <p:nvPr/>
        </p:nvSpPr>
        <p:spPr>
          <a:xfrm>
            <a:off x="5726419" y="2823783"/>
            <a:ext cx="684820" cy="369332"/>
          </a:xfrm>
          <a:prstGeom prst="rect">
            <a:avLst/>
          </a:prstGeom>
          <a:noFill/>
        </p:spPr>
        <p:txBody>
          <a:bodyPr wrap="square" rtlCol="0">
            <a:spAutoFit/>
          </a:bodyPr>
          <a:lstStyle/>
          <a:p>
            <a:r>
              <a:rPr lang="ru-RU" dirty="0">
                <a:solidFill>
                  <a:srgbClr val="FF0000"/>
                </a:solidFill>
                <a:latin typeface="Calibri" panose="020F0502020204030204" pitchFamily="34" charset="0"/>
                <a:cs typeface="Calibri" panose="020F0502020204030204" pitchFamily="34" charset="0"/>
              </a:rPr>
              <a:t>да</a:t>
            </a:r>
          </a:p>
        </p:txBody>
      </p:sp>
      <p:sp>
        <p:nvSpPr>
          <p:cNvPr id="11" name="TextBox 10">
            <a:extLst>
              <a:ext uri="{FF2B5EF4-FFF2-40B4-BE49-F238E27FC236}">
                <a16:creationId xmlns:a16="http://schemas.microsoft.com/office/drawing/2014/main" id="{6BF218FF-5E50-F14C-638F-9B3592E19661}"/>
              </a:ext>
            </a:extLst>
          </p:cNvPr>
          <p:cNvSpPr txBox="1"/>
          <p:nvPr/>
        </p:nvSpPr>
        <p:spPr>
          <a:xfrm>
            <a:off x="10879947" y="2806463"/>
            <a:ext cx="684820" cy="369332"/>
          </a:xfrm>
          <a:prstGeom prst="rect">
            <a:avLst/>
          </a:prstGeom>
          <a:noFill/>
        </p:spPr>
        <p:txBody>
          <a:bodyPr wrap="square" rtlCol="0">
            <a:spAutoFit/>
          </a:bodyPr>
          <a:lstStyle/>
          <a:p>
            <a:r>
              <a:rPr lang="ru-RU" dirty="0">
                <a:latin typeface="Calibri" panose="020F0502020204030204" pitchFamily="34" charset="0"/>
                <a:cs typeface="Calibri" panose="020F0502020204030204" pitchFamily="34" charset="0"/>
              </a:rPr>
              <a:t>нет</a:t>
            </a:r>
          </a:p>
        </p:txBody>
      </p:sp>
      <p:sp>
        <p:nvSpPr>
          <p:cNvPr id="12" name="TextBox 11">
            <a:extLst>
              <a:ext uri="{FF2B5EF4-FFF2-40B4-BE49-F238E27FC236}">
                <a16:creationId xmlns:a16="http://schemas.microsoft.com/office/drawing/2014/main" id="{DBF63C3C-CE2B-4ABB-A251-4AFFFA4018FF}"/>
              </a:ext>
            </a:extLst>
          </p:cNvPr>
          <p:cNvSpPr txBox="1"/>
          <p:nvPr/>
        </p:nvSpPr>
        <p:spPr>
          <a:xfrm>
            <a:off x="4362649" y="4852518"/>
            <a:ext cx="1219731" cy="738664"/>
          </a:xfrm>
          <a:prstGeom prst="rect">
            <a:avLst/>
          </a:prstGeom>
          <a:noFill/>
        </p:spPr>
        <p:txBody>
          <a:bodyPr wrap="square" rtlCol="0">
            <a:spAutoFit/>
          </a:bodyPr>
          <a:lstStyle/>
          <a:p>
            <a:r>
              <a:rPr lang="ru-RU" sz="1400" dirty="0">
                <a:solidFill>
                  <a:srgbClr val="FF0000"/>
                </a:solidFill>
                <a:latin typeface="Calibri" panose="020F0502020204030204" pitchFamily="34" charset="0"/>
                <a:cs typeface="Calibri" panose="020F0502020204030204" pitchFamily="34" charset="0"/>
              </a:rPr>
              <a:t>Обнаружены</a:t>
            </a:r>
            <a:r>
              <a:rPr lang="en-US" sz="1400" dirty="0">
                <a:solidFill>
                  <a:srgbClr val="FF0000"/>
                </a:solidFill>
                <a:latin typeface="Calibri" panose="020F0502020204030204" pitchFamily="34" charset="0"/>
                <a:cs typeface="Calibri" panose="020F0502020204030204" pitchFamily="34" charset="0"/>
              </a:rPr>
              <a:t> </a:t>
            </a:r>
            <a:r>
              <a:rPr lang="ru-RU" sz="1400" dirty="0">
                <a:solidFill>
                  <a:srgbClr val="FF0000"/>
                </a:solidFill>
                <a:latin typeface="Calibri" panose="020F0502020204030204" pitchFamily="34" charset="0"/>
                <a:cs typeface="Calibri" panose="020F0502020204030204" pitchFamily="34" charset="0"/>
              </a:rPr>
              <a:t>делеции</a:t>
            </a:r>
            <a:r>
              <a:rPr lang="en-US" sz="1400" dirty="0">
                <a:solidFill>
                  <a:srgbClr val="FF0000"/>
                </a:solidFill>
                <a:latin typeface="Calibri" panose="020F0502020204030204" pitchFamily="34" charset="0"/>
                <a:cs typeface="Calibri" panose="020F0502020204030204" pitchFamily="34" charset="0"/>
              </a:rPr>
              <a:t>/</a:t>
            </a:r>
            <a:r>
              <a:rPr lang="ru-RU" sz="1400" dirty="0">
                <a:solidFill>
                  <a:srgbClr val="FF0000"/>
                </a:solidFill>
                <a:latin typeface="Calibri" panose="020F0502020204030204" pitchFamily="34" charset="0"/>
                <a:cs typeface="Calibri" panose="020F0502020204030204" pitchFamily="34" charset="0"/>
              </a:rPr>
              <a:t> дупликации</a:t>
            </a:r>
          </a:p>
        </p:txBody>
      </p:sp>
      <p:sp>
        <p:nvSpPr>
          <p:cNvPr id="13" name="TextBox 12">
            <a:extLst>
              <a:ext uri="{FF2B5EF4-FFF2-40B4-BE49-F238E27FC236}">
                <a16:creationId xmlns:a16="http://schemas.microsoft.com/office/drawing/2014/main" id="{F2A315FD-BCD5-2F4C-2FC1-04198F291AAE}"/>
              </a:ext>
            </a:extLst>
          </p:cNvPr>
          <p:cNvSpPr txBox="1"/>
          <p:nvPr/>
        </p:nvSpPr>
        <p:spPr>
          <a:xfrm>
            <a:off x="7037031" y="3941007"/>
            <a:ext cx="1757759" cy="307777"/>
          </a:xfrm>
          <a:prstGeom prst="rect">
            <a:avLst/>
          </a:prstGeom>
          <a:noFill/>
        </p:spPr>
        <p:txBody>
          <a:bodyPr wrap="square" rtlCol="0">
            <a:spAutoFit/>
          </a:bodyPr>
          <a:lstStyle/>
          <a:p>
            <a:r>
              <a:rPr lang="ru-RU" sz="1400" dirty="0">
                <a:latin typeface="Calibri" panose="020F0502020204030204" pitchFamily="34" charset="0"/>
                <a:cs typeface="Calibri" panose="020F0502020204030204" pitchFamily="34" charset="0"/>
              </a:rPr>
              <a:t>Не обнаружены</a:t>
            </a:r>
          </a:p>
        </p:txBody>
      </p:sp>
      <p:sp>
        <p:nvSpPr>
          <p:cNvPr id="14" name="TextBox 13">
            <a:extLst>
              <a:ext uri="{FF2B5EF4-FFF2-40B4-BE49-F238E27FC236}">
                <a16:creationId xmlns:a16="http://schemas.microsoft.com/office/drawing/2014/main" id="{87FBA6D4-6CD9-ACC7-C026-C355837345ED}"/>
              </a:ext>
            </a:extLst>
          </p:cNvPr>
          <p:cNvSpPr txBox="1"/>
          <p:nvPr/>
        </p:nvSpPr>
        <p:spPr>
          <a:xfrm>
            <a:off x="7011941" y="5389005"/>
            <a:ext cx="1757756" cy="523220"/>
          </a:xfrm>
          <a:prstGeom prst="rect">
            <a:avLst/>
          </a:prstGeom>
          <a:noFill/>
        </p:spPr>
        <p:txBody>
          <a:bodyPr wrap="square" rtlCol="0">
            <a:spAutoFit/>
          </a:bodyPr>
          <a:lstStyle/>
          <a:p>
            <a:r>
              <a:rPr lang="ru-RU" sz="1400" dirty="0">
                <a:solidFill>
                  <a:srgbClr val="FF0000"/>
                </a:solidFill>
                <a:latin typeface="Calibri" panose="020F0502020204030204" pitchFamily="34" charset="0"/>
                <a:cs typeface="Calibri" panose="020F0502020204030204" pitchFamily="34" charset="0"/>
              </a:rPr>
              <a:t>Обнаружены </a:t>
            </a:r>
            <a:r>
              <a:rPr lang="ru-RU" sz="1400" dirty="0" err="1">
                <a:solidFill>
                  <a:srgbClr val="FF0000"/>
                </a:solidFill>
                <a:latin typeface="Calibri" panose="020F0502020204030204" pitchFamily="34" charset="0"/>
                <a:cs typeface="Calibri" panose="020F0502020204030204" pitchFamily="34" charset="0"/>
              </a:rPr>
              <a:t>точковые</a:t>
            </a:r>
            <a:r>
              <a:rPr lang="ru-RU" sz="1400" dirty="0">
                <a:solidFill>
                  <a:srgbClr val="FF0000"/>
                </a:solidFill>
                <a:latin typeface="Calibri" panose="020F0502020204030204" pitchFamily="34" charset="0"/>
                <a:cs typeface="Calibri" panose="020F0502020204030204" pitchFamily="34" charset="0"/>
              </a:rPr>
              <a:t> мутации</a:t>
            </a:r>
          </a:p>
        </p:txBody>
      </p:sp>
      <p:sp>
        <p:nvSpPr>
          <p:cNvPr id="30" name="TextBox 29">
            <a:extLst>
              <a:ext uri="{FF2B5EF4-FFF2-40B4-BE49-F238E27FC236}">
                <a16:creationId xmlns:a16="http://schemas.microsoft.com/office/drawing/2014/main" id="{00C1BB3F-3F45-6EED-AC87-600C32507276}"/>
              </a:ext>
            </a:extLst>
          </p:cNvPr>
          <p:cNvSpPr txBox="1"/>
          <p:nvPr/>
        </p:nvSpPr>
        <p:spPr>
          <a:xfrm>
            <a:off x="10879377" y="4442190"/>
            <a:ext cx="1116323" cy="523220"/>
          </a:xfrm>
          <a:prstGeom prst="rect">
            <a:avLst/>
          </a:prstGeom>
          <a:noFill/>
        </p:spPr>
        <p:txBody>
          <a:bodyPr wrap="square" rtlCol="0">
            <a:spAutoFit/>
          </a:bodyPr>
          <a:lstStyle/>
          <a:p>
            <a:r>
              <a:rPr lang="ru-RU" sz="1400" dirty="0" err="1">
                <a:latin typeface="Calibri" panose="020F0502020204030204" pitchFamily="34" charset="0"/>
                <a:cs typeface="Calibri" panose="020F0502020204030204" pitchFamily="34" charset="0"/>
              </a:rPr>
              <a:t>Дистрофин</a:t>
            </a:r>
            <a:r>
              <a:rPr lang="ru-RU" sz="1400" dirty="0">
                <a:latin typeface="Calibri" panose="020F0502020204030204" pitchFamily="34" charset="0"/>
                <a:cs typeface="Calibri" panose="020F0502020204030204" pitchFamily="34" charset="0"/>
              </a:rPr>
              <a:t> есть</a:t>
            </a:r>
          </a:p>
        </p:txBody>
      </p:sp>
      <p:sp>
        <p:nvSpPr>
          <p:cNvPr id="31" name="TextBox 30">
            <a:extLst>
              <a:ext uri="{FF2B5EF4-FFF2-40B4-BE49-F238E27FC236}">
                <a16:creationId xmlns:a16="http://schemas.microsoft.com/office/drawing/2014/main" id="{BF1D9253-FDEE-B49C-89A1-8DE3757ACBFD}"/>
              </a:ext>
            </a:extLst>
          </p:cNvPr>
          <p:cNvSpPr txBox="1"/>
          <p:nvPr/>
        </p:nvSpPr>
        <p:spPr>
          <a:xfrm>
            <a:off x="9581618" y="5415737"/>
            <a:ext cx="2047163" cy="523220"/>
          </a:xfrm>
          <a:prstGeom prst="rect">
            <a:avLst/>
          </a:prstGeom>
          <a:noFill/>
        </p:spPr>
        <p:txBody>
          <a:bodyPr wrap="square" rtlCol="0">
            <a:spAutoFit/>
          </a:bodyPr>
          <a:lstStyle/>
          <a:p>
            <a:r>
              <a:rPr lang="ru-RU" sz="1400" dirty="0">
                <a:solidFill>
                  <a:srgbClr val="FF0000"/>
                </a:solidFill>
                <a:latin typeface="Calibri" panose="020F0502020204030204" pitchFamily="34" charset="0"/>
                <a:cs typeface="Calibri" panose="020F0502020204030204" pitchFamily="34" charset="0"/>
              </a:rPr>
              <a:t>Признаки отсутствия </a:t>
            </a:r>
            <a:r>
              <a:rPr lang="ru-RU" sz="1400" dirty="0" err="1">
                <a:solidFill>
                  <a:srgbClr val="FF0000"/>
                </a:solidFill>
                <a:latin typeface="Calibri" panose="020F0502020204030204" pitchFamily="34" charset="0"/>
                <a:cs typeface="Calibri" panose="020F0502020204030204" pitchFamily="34" charset="0"/>
              </a:rPr>
              <a:t>дистрофина</a:t>
            </a:r>
            <a:endParaRPr lang="ru-RU" sz="1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59955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a:extLst>
              <a:ext uri="{FF2B5EF4-FFF2-40B4-BE49-F238E27FC236}">
                <a16:creationId xmlns:a16="http://schemas.microsoft.com/office/drawing/2014/main" id="{17F3D136-9FCC-802D-2BCD-953F7C004576}"/>
              </a:ext>
            </a:extLst>
          </p:cNvPr>
          <p:cNvSpPr>
            <a:spLocks noGrp="1"/>
          </p:cNvSpPr>
          <p:nvPr>
            <p:ph type="title"/>
          </p:nvPr>
        </p:nvSpPr>
        <p:spPr/>
        <p:txBody>
          <a:bodyPr/>
          <a:lstStyle/>
          <a:p>
            <a:r>
              <a:rPr lang="ru-RU" altLang="ru-RU">
                <a:solidFill>
                  <a:srgbClr val="0070C0"/>
                </a:solidFill>
              </a:rPr>
              <a:t>Маршрут пациента с редким заболеванием</a:t>
            </a:r>
          </a:p>
        </p:txBody>
      </p:sp>
      <p:sp>
        <p:nvSpPr>
          <p:cNvPr id="30722" name="Объект 2">
            <a:extLst>
              <a:ext uri="{FF2B5EF4-FFF2-40B4-BE49-F238E27FC236}">
                <a16:creationId xmlns:a16="http://schemas.microsoft.com/office/drawing/2014/main" id="{E5EA7A33-F983-C190-324D-4D898B047B28}"/>
              </a:ext>
            </a:extLst>
          </p:cNvPr>
          <p:cNvSpPr>
            <a:spLocks noGrp="1"/>
          </p:cNvSpPr>
          <p:nvPr>
            <p:ph idx="1"/>
          </p:nvPr>
        </p:nvSpPr>
        <p:spPr>
          <a:xfrm>
            <a:off x="982663" y="1844675"/>
            <a:ext cx="10972800" cy="4525963"/>
          </a:xfrm>
        </p:spPr>
        <p:txBody>
          <a:bodyPr/>
          <a:lstStyle/>
          <a:p>
            <a:r>
              <a:rPr lang="ru-RU" altLang="ru-RU">
                <a:solidFill>
                  <a:schemeClr val="tx1"/>
                </a:solidFill>
              </a:rPr>
              <a:t>Доклиническая диагностика (неонатальный скрининг)</a:t>
            </a:r>
          </a:p>
          <a:p>
            <a:r>
              <a:rPr lang="ru-RU" altLang="ru-RU">
                <a:solidFill>
                  <a:schemeClr val="tx1"/>
                </a:solidFill>
              </a:rPr>
              <a:t>Подозрение на заболевание (клиническая диагностика)</a:t>
            </a:r>
          </a:p>
          <a:p>
            <a:r>
              <a:rPr lang="ru-RU" altLang="ru-RU">
                <a:solidFill>
                  <a:schemeClr val="tx1"/>
                </a:solidFill>
              </a:rPr>
              <a:t>Установление диагноза (лабораторная диагностика)</a:t>
            </a:r>
          </a:p>
          <a:p>
            <a:r>
              <a:rPr lang="ru-RU" altLang="ru-RU" b="1">
                <a:solidFill>
                  <a:schemeClr val="tx1"/>
                </a:solidFill>
              </a:rPr>
              <a:t>Обследование и назначение лечения</a:t>
            </a:r>
          </a:p>
          <a:p>
            <a:r>
              <a:rPr lang="ru-RU" altLang="ru-RU" b="1">
                <a:solidFill>
                  <a:schemeClr val="tx1"/>
                </a:solidFill>
              </a:rPr>
              <a:t>Получение лечения</a:t>
            </a:r>
          </a:p>
          <a:p>
            <a:r>
              <a:rPr lang="ru-RU" altLang="ru-RU" b="1">
                <a:solidFill>
                  <a:schemeClr val="tx1"/>
                </a:solidFill>
              </a:rPr>
              <a:t>Реабилитация</a:t>
            </a:r>
            <a:r>
              <a:rPr lang="en-US" altLang="ru-RU" b="1">
                <a:solidFill>
                  <a:schemeClr val="tx1"/>
                </a:solidFill>
              </a:rPr>
              <a:t> </a:t>
            </a:r>
            <a:r>
              <a:rPr lang="ru-RU" altLang="ru-RU" b="1">
                <a:solidFill>
                  <a:schemeClr val="tx1"/>
                </a:solidFill>
              </a:rPr>
              <a:t>и продолжение лечения</a:t>
            </a:r>
          </a:p>
          <a:p>
            <a:endParaRPr lang="ru-RU" altLang="ru-RU"/>
          </a:p>
          <a:p>
            <a:endParaRPr lang="ru-RU" altLang="ru-RU"/>
          </a:p>
        </p:txBody>
      </p:sp>
    </p:spTree>
    <p:extLst>
      <p:ext uri="{BB962C8B-B14F-4D97-AF65-F5344CB8AC3E}">
        <p14:creationId xmlns:p14="http://schemas.microsoft.com/office/powerpoint/2010/main" val="4283181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180B65-FB29-E5F7-AFD2-B2D8143A71D8}"/>
              </a:ext>
            </a:extLst>
          </p:cNvPr>
          <p:cNvSpPr>
            <a:spLocks noGrp="1"/>
          </p:cNvSpPr>
          <p:nvPr>
            <p:ph type="title"/>
          </p:nvPr>
        </p:nvSpPr>
        <p:spPr>
          <a:xfrm>
            <a:off x="718931" y="2766218"/>
            <a:ext cx="10515600" cy="1325563"/>
          </a:xfrm>
        </p:spPr>
        <p:txBody>
          <a:bodyPr/>
          <a:lstStyle/>
          <a:p>
            <a:pPr algn="ctr"/>
            <a:r>
              <a:rPr lang="ru-RU" dirty="0">
                <a:solidFill>
                  <a:schemeClr val="accent1"/>
                </a:solidFill>
              </a:rPr>
              <a:t>Спасибо за внимание!</a:t>
            </a:r>
          </a:p>
        </p:txBody>
      </p:sp>
    </p:spTree>
    <p:extLst>
      <p:ext uri="{BB962C8B-B14F-4D97-AF65-F5344CB8AC3E}">
        <p14:creationId xmlns:p14="http://schemas.microsoft.com/office/powerpoint/2010/main" val="373230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a:extLst>
              <a:ext uri="{FF2B5EF4-FFF2-40B4-BE49-F238E27FC236}">
                <a16:creationId xmlns:a16="http://schemas.microsoft.com/office/drawing/2014/main" id="{F65BC4BD-A463-3117-8524-A19B99BAD5B0}"/>
              </a:ext>
            </a:extLst>
          </p:cNvPr>
          <p:cNvSpPr>
            <a:spLocks noGrp="1"/>
          </p:cNvSpPr>
          <p:nvPr>
            <p:ph type="title"/>
          </p:nvPr>
        </p:nvSpPr>
        <p:spPr>
          <a:xfrm>
            <a:off x="982663" y="365125"/>
            <a:ext cx="10515600" cy="1325563"/>
          </a:xfrm>
        </p:spPr>
        <p:txBody>
          <a:bodyPr/>
          <a:lstStyle/>
          <a:p>
            <a:pPr algn="ctr"/>
            <a:r>
              <a:rPr lang="ru-RU" altLang="ru-RU" dirty="0">
                <a:solidFill>
                  <a:srgbClr val="0070C0"/>
                </a:solidFill>
              </a:rPr>
              <a:t>Маршрут пациента с редким заболеванием</a:t>
            </a:r>
          </a:p>
        </p:txBody>
      </p:sp>
      <p:sp>
        <p:nvSpPr>
          <p:cNvPr id="13314" name="Объект 2">
            <a:extLst>
              <a:ext uri="{FF2B5EF4-FFF2-40B4-BE49-F238E27FC236}">
                <a16:creationId xmlns:a16="http://schemas.microsoft.com/office/drawing/2014/main" id="{2AE2B0E2-7428-2D79-35C7-174C15103790}"/>
              </a:ext>
            </a:extLst>
          </p:cNvPr>
          <p:cNvSpPr>
            <a:spLocks noGrp="1"/>
          </p:cNvSpPr>
          <p:nvPr>
            <p:ph idx="1"/>
          </p:nvPr>
        </p:nvSpPr>
        <p:spPr>
          <a:xfrm>
            <a:off x="982663" y="1966912"/>
            <a:ext cx="10972800" cy="4525963"/>
          </a:xfrm>
        </p:spPr>
        <p:txBody>
          <a:bodyPr/>
          <a:lstStyle/>
          <a:p>
            <a:r>
              <a:rPr lang="ru-RU" altLang="ru-RU" dirty="0">
                <a:solidFill>
                  <a:schemeClr val="tx1"/>
                </a:solidFill>
              </a:rPr>
              <a:t>Доклиническая диагностика (неонатальный скрининг)</a:t>
            </a:r>
          </a:p>
          <a:p>
            <a:r>
              <a:rPr lang="ru-RU" altLang="ru-RU" dirty="0">
                <a:solidFill>
                  <a:schemeClr val="tx1"/>
                </a:solidFill>
              </a:rPr>
              <a:t>Подозрение на заболевание (клиническая диагностика)</a:t>
            </a:r>
          </a:p>
          <a:p>
            <a:r>
              <a:rPr lang="ru-RU" altLang="ru-RU" dirty="0">
                <a:solidFill>
                  <a:schemeClr val="tx1"/>
                </a:solidFill>
              </a:rPr>
              <a:t>Установление диагноза (лабораторная диагностика)</a:t>
            </a:r>
          </a:p>
          <a:p>
            <a:r>
              <a:rPr lang="ru-RU" altLang="ru-RU" dirty="0">
                <a:solidFill>
                  <a:schemeClr val="tx1"/>
                </a:solidFill>
              </a:rPr>
              <a:t>Обследование и назначение лечения</a:t>
            </a:r>
          </a:p>
          <a:p>
            <a:r>
              <a:rPr lang="ru-RU" altLang="ru-RU" dirty="0">
                <a:solidFill>
                  <a:schemeClr val="tx1"/>
                </a:solidFill>
              </a:rPr>
              <a:t>Получение лечения</a:t>
            </a:r>
          </a:p>
          <a:p>
            <a:r>
              <a:rPr lang="ru-RU" altLang="ru-RU" dirty="0">
                <a:solidFill>
                  <a:schemeClr val="tx1"/>
                </a:solidFill>
              </a:rPr>
              <a:t>Реабилитация</a:t>
            </a:r>
            <a:r>
              <a:rPr lang="en-US" altLang="ru-RU" dirty="0">
                <a:solidFill>
                  <a:schemeClr val="tx1"/>
                </a:solidFill>
              </a:rPr>
              <a:t> </a:t>
            </a:r>
            <a:r>
              <a:rPr lang="ru-RU" altLang="ru-RU" dirty="0">
                <a:solidFill>
                  <a:schemeClr val="tx1"/>
                </a:solidFill>
              </a:rPr>
              <a:t>и продолжение лечения</a:t>
            </a:r>
          </a:p>
          <a:p>
            <a:endParaRPr lang="ru-RU" altLang="ru-RU" dirty="0"/>
          </a:p>
          <a:p>
            <a:endParaRPr lang="ru-RU" altLang="ru-RU" dirty="0"/>
          </a:p>
        </p:txBody>
      </p:sp>
    </p:spTree>
    <p:extLst>
      <p:ext uri="{BB962C8B-B14F-4D97-AF65-F5344CB8AC3E}">
        <p14:creationId xmlns:p14="http://schemas.microsoft.com/office/powerpoint/2010/main" val="96885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35C9C-7FFD-832C-8CE2-4A86DAA2C599}"/>
              </a:ext>
            </a:extLst>
          </p:cNvPr>
          <p:cNvSpPr>
            <a:spLocks noGrp="1"/>
          </p:cNvSpPr>
          <p:nvPr>
            <p:ph type="title"/>
          </p:nvPr>
        </p:nvSpPr>
        <p:spPr>
          <a:xfrm>
            <a:off x="1326412" y="147947"/>
            <a:ext cx="10515600" cy="1325563"/>
          </a:xfrm>
        </p:spPr>
        <p:txBody>
          <a:bodyPr/>
          <a:lstStyle/>
          <a:p>
            <a:pPr algn="ctr"/>
            <a:r>
              <a:rPr lang="ru-RU" dirty="0">
                <a:solidFill>
                  <a:schemeClr val="accent1"/>
                </a:solidFill>
              </a:rPr>
              <a:t>Диагностика </a:t>
            </a:r>
            <a:r>
              <a:rPr lang="ru-RU" dirty="0" err="1">
                <a:solidFill>
                  <a:schemeClr val="accent1"/>
                </a:solidFill>
              </a:rPr>
              <a:t>орфанных</a:t>
            </a:r>
            <a:r>
              <a:rPr lang="ru-RU" dirty="0">
                <a:solidFill>
                  <a:schemeClr val="accent1"/>
                </a:solidFill>
              </a:rPr>
              <a:t> заболеваний</a:t>
            </a:r>
          </a:p>
        </p:txBody>
      </p:sp>
      <p:graphicFrame>
        <p:nvGraphicFramePr>
          <p:cNvPr id="4" name="Таблица 3">
            <a:extLst>
              <a:ext uri="{FF2B5EF4-FFF2-40B4-BE49-F238E27FC236}">
                <a16:creationId xmlns:a16="http://schemas.microsoft.com/office/drawing/2014/main" id="{148AC542-5367-4AC7-434C-F34AAC731664}"/>
              </a:ext>
            </a:extLst>
          </p:cNvPr>
          <p:cNvGraphicFramePr>
            <a:graphicFrameLocks noGrp="1"/>
          </p:cNvGraphicFramePr>
          <p:nvPr/>
        </p:nvGraphicFramePr>
        <p:xfrm>
          <a:off x="914400" y="1749771"/>
          <a:ext cx="10927612" cy="4058961"/>
        </p:xfrm>
        <a:graphic>
          <a:graphicData uri="http://schemas.openxmlformats.org/drawingml/2006/table">
            <a:tbl>
              <a:tblPr firstRow="1" bandRow="1">
                <a:tableStyleId>{5C22544A-7EE6-4342-B048-85BDC9FD1C3A}</a:tableStyleId>
              </a:tblPr>
              <a:tblGrid>
                <a:gridCol w="2731903">
                  <a:extLst>
                    <a:ext uri="{9D8B030D-6E8A-4147-A177-3AD203B41FA5}">
                      <a16:colId xmlns:a16="http://schemas.microsoft.com/office/drawing/2014/main" val="1403123523"/>
                    </a:ext>
                  </a:extLst>
                </a:gridCol>
                <a:gridCol w="2731903">
                  <a:extLst>
                    <a:ext uri="{9D8B030D-6E8A-4147-A177-3AD203B41FA5}">
                      <a16:colId xmlns:a16="http://schemas.microsoft.com/office/drawing/2014/main" val="2602604975"/>
                    </a:ext>
                  </a:extLst>
                </a:gridCol>
                <a:gridCol w="2731903">
                  <a:extLst>
                    <a:ext uri="{9D8B030D-6E8A-4147-A177-3AD203B41FA5}">
                      <a16:colId xmlns:a16="http://schemas.microsoft.com/office/drawing/2014/main" val="2272063695"/>
                    </a:ext>
                  </a:extLst>
                </a:gridCol>
                <a:gridCol w="2731903">
                  <a:extLst>
                    <a:ext uri="{9D8B030D-6E8A-4147-A177-3AD203B41FA5}">
                      <a16:colId xmlns:a16="http://schemas.microsoft.com/office/drawing/2014/main" val="1663579367"/>
                    </a:ext>
                  </a:extLst>
                </a:gridCol>
              </a:tblGrid>
              <a:tr h="895787">
                <a:tc>
                  <a:txBody>
                    <a:bodyPr/>
                    <a:lstStyle/>
                    <a:p>
                      <a:pPr algn="ctr"/>
                      <a:r>
                        <a:rPr lang="ru-RU" sz="2800" dirty="0"/>
                        <a:t>Вид диагностики</a:t>
                      </a:r>
                    </a:p>
                  </a:txBody>
                  <a:tcPr/>
                </a:tc>
                <a:tc>
                  <a:txBody>
                    <a:bodyPr/>
                    <a:lstStyle/>
                    <a:p>
                      <a:pPr algn="ctr"/>
                      <a:r>
                        <a:rPr lang="ru-RU" sz="2800" dirty="0"/>
                        <a:t>Клиническая стадия</a:t>
                      </a:r>
                    </a:p>
                  </a:txBody>
                  <a:tcPr/>
                </a:tc>
                <a:tc>
                  <a:txBody>
                    <a:bodyPr/>
                    <a:lstStyle/>
                    <a:p>
                      <a:pPr algn="ctr"/>
                      <a:r>
                        <a:rPr lang="ru-RU" sz="2800" dirty="0"/>
                        <a:t>Число тестируемых в год</a:t>
                      </a:r>
                    </a:p>
                  </a:txBody>
                  <a:tcPr/>
                </a:tc>
                <a:tc>
                  <a:txBody>
                    <a:bodyPr/>
                    <a:lstStyle/>
                    <a:p>
                      <a:pPr algn="ctr"/>
                      <a:r>
                        <a:rPr lang="ru-RU" sz="2800" dirty="0"/>
                        <a:t>частота</a:t>
                      </a:r>
                    </a:p>
                  </a:txBody>
                  <a:tcPr/>
                </a:tc>
                <a:extLst>
                  <a:ext uri="{0D108BD9-81ED-4DB2-BD59-A6C34878D82A}">
                    <a16:rowId xmlns:a16="http://schemas.microsoft.com/office/drawing/2014/main" val="305035932"/>
                  </a:ext>
                </a:extLst>
              </a:tr>
              <a:tr h="895787">
                <a:tc>
                  <a:txBody>
                    <a:bodyPr/>
                    <a:lstStyle/>
                    <a:p>
                      <a:pPr algn="ctr"/>
                      <a:r>
                        <a:rPr lang="ru-RU" sz="2400" dirty="0"/>
                        <a:t>Неонатальный скрининг</a:t>
                      </a:r>
                    </a:p>
                  </a:txBody>
                  <a:tcPr/>
                </a:tc>
                <a:tc>
                  <a:txBody>
                    <a:bodyPr/>
                    <a:lstStyle/>
                    <a:p>
                      <a:pPr algn="ctr"/>
                      <a:r>
                        <a:rPr lang="ru-RU" sz="2400" dirty="0"/>
                        <a:t>бессимптомная</a:t>
                      </a:r>
                    </a:p>
                  </a:txBody>
                  <a:tcPr/>
                </a:tc>
                <a:tc>
                  <a:txBody>
                    <a:bodyPr/>
                    <a:lstStyle/>
                    <a:p>
                      <a:pPr algn="ctr"/>
                      <a:r>
                        <a:rPr lang="ru-RU" sz="2400" dirty="0"/>
                        <a:t>10 000-10 000 000</a:t>
                      </a:r>
                    </a:p>
                  </a:txBody>
                  <a:tcPr/>
                </a:tc>
                <a:tc>
                  <a:txBody>
                    <a:bodyPr/>
                    <a:lstStyle/>
                    <a:p>
                      <a:pPr algn="ctr"/>
                      <a:r>
                        <a:rPr lang="ru-RU" sz="2400" dirty="0"/>
                        <a:t>1:10 000-1: 500 000</a:t>
                      </a:r>
                    </a:p>
                  </a:txBody>
                  <a:tcPr/>
                </a:tc>
                <a:extLst>
                  <a:ext uri="{0D108BD9-81ED-4DB2-BD59-A6C34878D82A}">
                    <a16:rowId xmlns:a16="http://schemas.microsoft.com/office/drawing/2014/main" val="2779738532"/>
                  </a:ext>
                </a:extLst>
              </a:tr>
              <a:tr h="895787">
                <a:tc>
                  <a:txBody>
                    <a:bodyPr/>
                    <a:lstStyle/>
                    <a:p>
                      <a:pPr algn="ctr"/>
                      <a:r>
                        <a:rPr lang="ru-RU" sz="2400" dirty="0"/>
                        <a:t>Селективный скрининг</a:t>
                      </a:r>
                    </a:p>
                  </a:txBody>
                  <a:tcPr/>
                </a:tc>
                <a:tc>
                  <a:txBody>
                    <a:bodyPr/>
                    <a:lstStyle/>
                    <a:p>
                      <a:pPr algn="ctr"/>
                      <a:r>
                        <a:rPr lang="ru-RU" sz="2400" dirty="0"/>
                        <a:t>начальная</a:t>
                      </a:r>
                    </a:p>
                  </a:txBody>
                  <a:tcPr/>
                </a:tc>
                <a:tc>
                  <a:txBody>
                    <a:bodyPr/>
                    <a:lstStyle/>
                    <a:p>
                      <a:pPr algn="ctr"/>
                      <a:r>
                        <a:rPr lang="ru-RU" sz="2400" dirty="0"/>
                        <a:t>1 000- 20 000</a:t>
                      </a:r>
                    </a:p>
                  </a:txBody>
                  <a:tcPr/>
                </a:tc>
                <a:tc>
                  <a:txBody>
                    <a:bodyPr/>
                    <a:lstStyle/>
                    <a:p>
                      <a:pPr algn="ctr"/>
                      <a:r>
                        <a:rPr lang="ru-RU" sz="2400" dirty="0"/>
                        <a:t>1: 50-1:200</a:t>
                      </a:r>
                    </a:p>
                  </a:txBody>
                  <a:tcPr/>
                </a:tc>
                <a:extLst>
                  <a:ext uri="{0D108BD9-81ED-4DB2-BD59-A6C34878D82A}">
                    <a16:rowId xmlns:a16="http://schemas.microsoft.com/office/drawing/2014/main" val="3032730639"/>
                  </a:ext>
                </a:extLst>
              </a:tr>
              <a:tr h="895787">
                <a:tc>
                  <a:txBody>
                    <a:bodyPr/>
                    <a:lstStyle/>
                    <a:p>
                      <a:pPr algn="ctr"/>
                      <a:r>
                        <a:rPr lang="ru-RU" sz="2400" dirty="0"/>
                        <a:t>Текущая диагностика</a:t>
                      </a:r>
                    </a:p>
                  </a:txBody>
                  <a:tcPr/>
                </a:tc>
                <a:tc>
                  <a:txBody>
                    <a:bodyPr/>
                    <a:lstStyle/>
                    <a:p>
                      <a:pPr algn="ctr"/>
                      <a:r>
                        <a:rPr lang="ru-RU" sz="2400" dirty="0"/>
                        <a:t>Начальная/развернутая</a:t>
                      </a:r>
                    </a:p>
                  </a:txBody>
                  <a:tcPr/>
                </a:tc>
                <a:tc>
                  <a:txBody>
                    <a:bodyPr/>
                    <a:lstStyle/>
                    <a:p>
                      <a:pPr algn="ctr"/>
                      <a:r>
                        <a:rPr lang="ru-RU" sz="2400" dirty="0"/>
                        <a:t>100-1000</a:t>
                      </a:r>
                    </a:p>
                  </a:txBody>
                  <a:tcPr/>
                </a:tc>
                <a:tc>
                  <a:txBody>
                    <a:bodyPr/>
                    <a:lstStyle/>
                    <a:p>
                      <a:pPr algn="ctr"/>
                      <a:r>
                        <a:rPr lang="ru-RU" sz="2400" dirty="0"/>
                        <a:t>1:4-1:10</a:t>
                      </a:r>
                    </a:p>
                  </a:txBody>
                  <a:tcPr/>
                </a:tc>
                <a:extLst>
                  <a:ext uri="{0D108BD9-81ED-4DB2-BD59-A6C34878D82A}">
                    <a16:rowId xmlns:a16="http://schemas.microsoft.com/office/drawing/2014/main" val="835735053"/>
                  </a:ext>
                </a:extLst>
              </a:tr>
            </a:tbl>
          </a:graphicData>
        </a:graphic>
      </p:graphicFrame>
    </p:spTree>
    <p:extLst>
      <p:ext uri="{BB962C8B-B14F-4D97-AF65-F5344CB8AC3E}">
        <p14:creationId xmlns:p14="http://schemas.microsoft.com/office/powerpoint/2010/main" val="247291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a:extLst>
              <a:ext uri="{FF2B5EF4-FFF2-40B4-BE49-F238E27FC236}">
                <a16:creationId xmlns:a16="http://schemas.microsoft.com/office/drawing/2014/main" id="{9AEA5B53-2A39-53C6-21D8-5D2DACFE2CE3}"/>
              </a:ext>
            </a:extLst>
          </p:cNvPr>
          <p:cNvSpPr>
            <a:spLocks noGrp="1"/>
          </p:cNvSpPr>
          <p:nvPr>
            <p:ph type="title"/>
          </p:nvPr>
        </p:nvSpPr>
        <p:spPr/>
        <p:txBody>
          <a:bodyPr>
            <a:normAutofit fontScale="90000"/>
          </a:bodyPr>
          <a:lstStyle/>
          <a:p>
            <a:pPr algn="ctr"/>
            <a:r>
              <a:rPr lang="ru-RU" altLang="ru-RU" sz="3600" dirty="0">
                <a:solidFill>
                  <a:srgbClr val="0070C0"/>
                </a:solidFill>
              </a:rPr>
              <a:t>Неонатальный скрининг- одно из важнейших профилактических мероприятий в сфере здравоохранения</a:t>
            </a:r>
          </a:p>
        </p:txBody>
      </p:sp>
      <p:sp>
        <p:nvSpPr>
          <p:cNvPr id="3" name="Объект 2">
            <a:extLst>
              <a:ext uri="{FF2B5EF4-FFF2-40B4-BE49-F238E27FC236}">
                <a16:creationId xmlns:a16="http://schemas.microsoft.com/office/drawing/2014/main" id="{13706D26-2BA4-3BF3-F44A-D84B4BCB3C0D}"/>
              </a:ext>
            </a:extLst>
          </p:cNvPr>
          <p:cNvSpPr>
            <a:spLocks noGrp="1"/>
          </p:cNvSpPr>
          <p:nvPr>
            <p:ph idx="1"/>
          </p:nvPr>
        </p:nvSpPr>
        <p:spPr>
          <a:xfrm>
            <a:off x="964096" y="2141538"/>
            <a:ext cx="5014673" cy="4351337"/>
          </a:xfrm>
        </p:spPr>
        <p:txBody>
          <a:bodyPr>
            <a:normAutofit/>
          </a:bodyPr>
          <a:lstStyle/>
          <a:p>
            <a:pPr marL="0" indent="0" algn="just">
              <a:lnSpc>
                <a:spcPct val="110000"/>
              </a:lnSpc>
              <a:spcBef>
                <a:spcPts val="0"/>
              </a:spcBef>
              <a:buFont typeface="Arial" panose="020B0604020202020204" pitchFamily="34" charset="0"/>
              <a:buNone/>
              <a:defRPr/>
            </a:pPr>
            <a:r>
              <a:rPr lang="ru-RU" sz="2000" dirty="0">
                <a:solidFill>
                  <a:schemeClr val="tx1"/>
                </a:solidFill>
              </a:rPr>
              <a:t>«Скрининг включает клинические и/или лабораторные обследования индивидуумов, у которых на момент обследования нет проблем со здоровьем, с целью выявления заболевания, предрасположенности к болезни»</a:t>
            </a:r>
          </a:p>
          <a:p>
            <a:pPr marL="0" indent="0" algn="just">
              <a:lnSpc>
                <a:spcPct val="110000"/>
              </a:lnSpc>
              <a:spcBef>
                <a:spcPts val="0"/>
              </a:spcBef>
              <a:buFont typeface="Arial" panose="020B0604020202020204" pitchFamily="34" charset="0"/>
              <a:buNone/>
              <a:defRPr/>
            </a:pPr>
            <a:endParaRPr lang="ru-RU" sz="2000" dirty="0">
              <a:solidFill>
                <a:schemeClr val="tx1"/>
              </a:solidFill>
            </a:endParaRPr>
          </a:p>
          <a:p>
            <a:pPr marL="0" indent="0" algn="just">
              <a:lnSpc>
                <a:spcPct val="110000"/>
              </a:lnSpc>
              <a:spcBef>
                <a:spcPts val="0"/>
              </a:spcBef>
              <a:buFont typeface="Arial" panose="020B0604020202020204" pitchFamily="34" charset="0"/>
              <a:buNone/>
              <a:defRPr/>
            </a:pPr>
            <a:r>
              <a:rPr lang="ru-RU" sz="2000" dirty="0">
                <a:solidFill>
                  <a:schemeClr val="tx1"/>
                </a:solidFill>
              </a:rPr>
              <a:t>Главная цель неонатального скрининга — предотвращение развития болезни и тем самым сохранение жизни и здоровья родившемуся младенцу</a:t>
            </a:r>
          </a:p>
          <a:p>
            <a:pPr marL="0" indent="0" algn="ctr">
              <a:lnSpc>
                <a:spcPct val="120000"/>
              </a:lnSpc>
              <a:spcBef>
                <a:spcPts val="0"/>
              </a:spcBef>
              <a:buFont typeface="Arial" panose="020B0604020202020204" pitchFamily="34" charset="0"/>
              <a:buNone/>
              <a:defRPr/>
            </a:pPr>
            <a:r>
              <a:rPr lang="ru-RU" sz="2000" dirty="0">
                <a:solidFill>
                  <a:schemeClr val="tx1"/>
                </a:solidFill>
              </a:rPr>
              <a:t> </a:t>
            </a:r>
          </a:p>
        </p:txBody>
      </p:sp>
      <p:pic>
        <p:nvPicPr>
          <p:cNvPr id="2" name="Picture 2">
            <a:extLst>
              <a:ext uri="{FF2B5EF4-FFF2-40B4-BE49-F238E27FC236}">
                <a16:creationId xmlns:a16="http://schemas.microsoft.com/office/drawing/2014/main" id="{93382CCF-2D34-7883-6854-3F5DCDB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226" y="2484913"/>
            <a:ext cx="4276070" cy="236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7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B3C87E-4828-6923-CA48-57CDA0A3C48B}"/>
              </a:ext>
            </a:extLst>
          </p:cNvPr>
          <p:cNvSpPr>
            <a:spLocks noGrp="1"/>
          </p:cNvSpPr>
          <p:nvPr>
            <p:ph type="title"/>
          </p:nvPr>
        </p:nvSpPr>
        <p:spPr>
          <a:xfrm>
            <a:off x="158291" y="365125"/>
            <a:ext cx="11523635" cy="1325563"/>
          </a:xfrm>
        </p:spPr>
        <p:txBody>
          <a:bodyPr/>
          <a:lstStyle/>
          <a:p>
            <a:pPr algn="ctr"/>
            <a:r>
              <a:rPr lang="ru-RU" dirty="0">
                <a:solidFill>
                  <a:srgbClr val="0070C0"/>
                </a:solidFill>
              </a:rPr>
              <a:t>Расширенный неонатальный скрининг- настоящее  </a:t>
            </a:r>
          </a:p>
        </p:txBody>
      </p:sp>
      <p:sp>
        <p:nvSpPr>
          <p:cNvPr id="3" name="Объект 2">
            <a:extLst>
              <a:ext uri="{FF2B5EF4-FFF2-40B4-BE49-F238E27FC236}">
                <a16:creationId xmlns:a16="http://schemas.microsoft.com/office/drawing/2014/main" id="{5F91CF79-347C-C3CC-728D-99F143CC419D}"/>
              </a:ext>
            </a:extLst>
          </p:cNvPr>
          <p:cNvSpPr>
            <a:spLocks noGrp="1"/>
          </p:cNvSpPr>
          <p:nvPr>
            <p:ph idx="1"/>
          </p:nvPr>
        </p:nvSpPr>
        <p:spPr>
          <a:xfrm>
            <a:off x="158291" y="1897490"/>
            <a:ext cx="4816151" cy="4960510"/>
          </a:xfrm>
        </p:spPr>
        <p:txBody>
          <a:bodyPr>
            <a:normAutofit fontScale="77500" lnSpcReduction="20000"/>
          </a:bodyPr>
          <a:lstStyle/>
          <a:p>
            <a:pPr algn="just">
              <a:lnSpc>
                <a:spcPct val="120000"/>
              </a:lnSpc>
              <a:spcBef>
                <a:spcPts val="0"/>
              </a:spcBef>
            </a:pPr>
            <a:r>
              <a:rPr lang="ru-RU" dirty="0">
                <a:solidFill>
                  <a:srgbClr val="0097A9"/>
                </a:solidFill>
              </a:rPr>
              <a:t>1963</a:t>
            </a:r>
            <a:r>
              <a:rPr lang="ru-RU" dirty="0"/>
              <a:t> год – начало массового скрининга на ФКУ  в мире</a:t>
            </a:r>
          </a:p>
          <a:p>
            <a:pPr algn="just">
              <a:lnSpc>
                <a:spcPct val="120000"/>
              </a:lnSpc>
              <a:spcBef>
                <a:spcPts val="0"/>
              </a:spcBef>
            </a:pPr>
            <a:r>
              <a:rPr lang="ru-RU" dirty="0">
                <a:solidFill>
                  <a:srgbClr val="0097A9"/>
                </a:solidFill>
              </a:rPr>
              <a:t>1986</a:t>
            </a:r>
            <a:r>
              <a:rPr lang="ru-RU" dirty="0"/>
              <a:t> год - начало массового скрининга на ФКУ в нашей стране</a:t>
            </a:r>
          </a:p>
          <a:p>
            <a:pPr algn="just">
              <a:lnSpc>
                <a:spcPct val="120000"/>
              </a:lnSpc>
              <a:spcBef>
                <a:spcPts val="0"/>
              </a:spcBef>
            </a:pPr>
            <a:r>
              <a:rPr lang="ru-RU" dirty="0">
                <a:solidFill>
                  <a:srgbClr val="0097A9"/>
                </a:solidFill>
              </a:rPr>
              <a:t>2006 –2022 </a:t>
            </a:r>
            <a:r>
              <a:rPr lang="ru-RU" dirty="0"/>
              <a:t>годы скрининг в РФ проводится на 5 заболеваний </a:t>
            </a:r>
          </a:p>
          <a:p>
            <a:pPr algn="just">
              <a:lnSpc>
                <a:spcPct val="120000"/>
              </a:lnSpc>
              <a:spcBef>
                <a:spcPts val="0"/>
              </a:spcBef>
            </a:pPr>
            <a:r>
              <a:rPr lang="ru-RU" dirty="0">
                <a:solidFill>
                  <a:srgbClr val="0097A9"/>
                </a:solidFill>
              </a:rPr>
              <a:t>2020 </a:t>
            </a:r>
            <a:r>
              <a:rPr lang="ru-RU" dirty="0"/>
              <a:t>год – в США скрининг проводится на 50 болезней в большинстве штатов</a:t>
            </a:r>
          </a:p>
          <a:p>
            <a:pPr algn="just">
              <a:lnSpc>
                <a:spcPct val="120000"/>
              </a:lnSpc>
              <a:spcBef>
                <a:spcPts val="0"/>
              </a:spcBef>
            </a:pPr>
            <a:r>
              <a:rPr lang="ru-RU" b="1" dirty="0">
                <a:solidFill>
                  <a:srgbClr val="0097A9"/>
                </a:solidFill>
              </a:rPr>
              <a:t>2023</a:t>
            </a:r>
            <a:r>
              <a:rPr lang="ru-RU" b="1" dirty="0"/>
              <a:t> </a:t>
            </a:r>
            <a:r>
              <a:rPr lang="ru-RU" dirty="0"/>
              <a:t>год</a:t>
            </a:r>
            <a:r>
              <a:rPr lang="ru-RU" b="1" dirty="0"/>
              <a:t> </a:t>
            </a:r>
            <a:r>
              <a:rPr lang="ru-RU" dirty="0"/>
              <a:t>–</a:t>
            </a:r>
            <a:r>
              <a:rPr lang="ru-RU" b="1" dirty="0"/>
              <a:t> </a:t>
            </a:r>
            <a:r>
              <a:rPr lang="ru-RU" b="1" dirty="0">
                <a:solidFill>
                  <a:srgbClr val="0097A9"/>
                </a:solidFill>
              </a:rPr>
              <a:t>в РФ  расширение скрининга до 36 болезней</a:t>
            </a:r>
          </a:p>
          <a:p>
            <a:pPr algn="just">
              <a:lnSpc>
                <a:spcPct val="120000"/>
              </a:lnSpc>
              <a:spcBef>
                <a:spcPts val="0"/>
              </a:spcBef>
            </a:pPr>
            <a:r>
              <a:rPr lang="ru-RU" b="1" dirty="0"/>
              <a:t>Российская Федерация </a:t>
            </a:r>
            <a:r>
              <a:rPr lang="ru-RU" b="1" dirty="0">
                <a:solidFill>
                  <a:schemeClr val="accent2"/>
                </a:solidFill>
              </a:rPr>
              <a:t>на 2 месте </a:t>
            </a:r>
            <a:r>
              <a:rPr lang="ru-RU" b="1" dirty="0"/>
              <a:t>в Европе по числу тестируемых заболеваний</a:t>
            </a:r>
          </a:p>
          <a:p>
            <a:pPr marL="0" indent="0">
              <a:buNone/>
            </a:pPr>
            <a:endParaRPr lang="ru-RU" dirty="0"/>
          </a:p>
        </p:txBody>
      </p:sp>
      <p:pic>
        <p:nvPicPr>
          <p:cNvPr id="4" name="Picture 2" descr="Ireland continues to fall behind European peers in the heel prick test –  SMA Ireland">
            <a:extLst>
              <a:ext uri="{FF2B5EF4-FFF2-40B4-BE49-F238E27FC236}">
                <a16:creationId xmlns:a16="http://schemas.microsoft.com/office/drawing/2014/main" id="{0D384527-E511-244E-011A-04F90FDAF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14" y="1690688"/>
            <a:ext cx="6996386" cy="496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3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a:extLst>
              <a:ext uri="{FF2B5EF4-FFF2-40B4-BE49-F238E27FC236}">
                <a16:creationId xmlns:a16="http://schemas.microsoft.com/office/drawing/2014/main" id="{D6DF49E9-B6A2-83FA-CBA4-A3DC7AFFB485}"/>
              </a:ext>
            </a:extLst>
          </p:cNvPr>
          <p:cNvSpPr>
            <a:spLocks noGrp="1"/>
          </p:cNvSpPr>
          <p:nvPr>
            <p:ph type="title"/>
          </p:nvPr>
        </p:nvSpPr>
        <p:spPr>
          <a:xfrm>
            <a:off x="866775" y="234536"/>
            <a:ext cx="10515600" cy="1325563"/>
          </a:xfrm>
        </p:spPr>
        <p:txBody>
          <a:bodyPr/>
          <a:lstStyle/>
          <a:p>
            <a:pPr algn="ctr"/>
            <a:r>
              <a:rPr lang="ru-RU" altLang="ru-RU" dirty="0">
                <a:solidFill>
                  <a:schemeClr val="accent1"/>
                </a:solidFill>
              </a:rPr>
              <a:t> Расширение неонатального скрининга с </a:t>
            </a:r>
            <a:br>
              <a:rPr lang="ru-RU" altLang="ru-RU" dirty="0">
                <a:solidFill>
                  <a:schemeClr val="accent1"/>
                </a:solidFill>
              </a:rPr>
            </a:br>
            <a:r>
              <a:rPr lang="ru-RU" altLang="ru-RU" dirty="0">
                <a:solidFill>
                  <a:schemeClr val="accent1"/>
                </a:solidFill>
              </a:rPr>
              <a:t>1 января 2023 года</a:t>
            </a:r>
          </a:p>
        </p:txBody>
      </p:sp>
      <p:sp>
        <p:nvSpPr>
          <p:cNvPr id="18434" name="Объект 2">
            <a:extLst>
              <a:ext uri="{FF2B5EF4-FFF2-40B4-BE49-F238E27FC236}">
                <a16:creationId xmlns:a16="http://schemas.microsoft.com/office/drawing/2014/main" id="{C23F0384-E609-153A-1B45-B7A58779726A}"/>
              </a:ext>
            </a:extLst>
          </p:cNvPr>
          <p:cNvSpPr>
            <a:spLocks noGrp="1"/>
          </p:cNvSpPr>
          <p:nvPr>
            <p:ph idx="1"/>
          </p:nvPr>
        </p:nvSpPr>
        <p:spPr>
          <a:xfrm>
            <a:off x="407988" y="2033587"/>
            <a:ext cx="10974387" cy="4351337"/>
          </a:xfrm>
        </p:spPr>
        <p:txBody>
          <a:bodyPr/>
          <a:lstStyle/>
          <a:p>
            <a:pPr lvl="1" algn="just"/>
            <a:r>
              <a:rPr lang="ru-RU" altLang="ru-RU" sz="2400" dirty="0">
                <a:solidFill>
                  <a:schemeClr val="tx1"/>
                </a:solidFill>
              </a:rPr>
              <a:t>29 наследственных болезней обмена, выявляемых </a:t>
            </a:r>
            <a:r>
              <a:rPr lang="ru-RU" altLang="ru-RU" sz="2400" b="1" dirty="0">
                <a:solidFill>
                  <a:schemeClr val="tx1"/>
                </a:solidFill>
              </a:rPr>
              <a:t>методом тандемной масс-спектрометрии (ТМС)</a:t>
            </a:r>
          </a:p>
          <a:p>
            <a:pPr lvl="1" algn="just"/>
            <a:r>
              <a:rPr lang="ru-RU" altLang="ru-RU" sz="2400" dirty="0">
                <a:solidFill>
                  <a:schemeClr val="tx1"/>
                </a:solidFill>
              </a:rPr>
              <a:t>2 наследственных заболевания обмена (</a:t>
            </a:r>
            <a:r>
              <a:rPr lang="ru-RU" altLang="ru-RU" sz="2400" dirty="0" err="1">
                <a:solidFill>
                  <a:schemeClr val="tx1"/>
                </a:solidFill>
              </a:rPr>
              <a:t>галактоземия</a:t>
            </a:r>
            <a:r>
              <a:rPr lang="ru-RU" altLang="ru-RU" sz="2400" dirty="0">
                <a:solidFill>
                  <a:schemeClr val="tx1"/>
                </a:solidFill>
              </a:rPr>
              <a:t>, дефицит </a:t>
            </a:r>
            <a:r>
              <a:rPr lang="ru-RU" altLang="ru-RU" sz="2400" dirty="0" err="1">
                <a:solidFill>
                  <a:schemeClr val="tx1"/>
                </a:solidFill>
              </a:rPr>
              <a:t>биотинидазы</a:t>
            </a:r>
            <a:r>
              <a:rPr lang="ru-RU" altLang="ru-RU" sz="2400" dirty="0">
                <a:solidFill>
                  <a:schemeClr val="tx1"/>
                </a:solidFill>
              </a:rPr>
              <a:t>), выявляемых на уже имеющемся оборудовании для </a:t>
            </a:r>
            <a:r>
              <a:rPr lang="ru-RU" altLang="ru-RU" sz="2400" b="1" dirty="0" err="1">
                <a:solidFill>
                  <a:schemeClr val="tx1"/>
                </a:solidFill>
              </a:rPr>
              <a:t>флуориметрического</a:t>
            </a:r>
            <a:r>
              <a:rPr lang="ru-RU" altLang="ru-RU" sz="2400" b="1" dirty="0">
                <a:solidFill>
                  <a:schemeClr val="tx1"/>
                </a:solidFill>
              </a:rPr>
              <a:t> анализа</a:t>
            </a:r>
          </a:p>
          <a:p>
            <a:pPr lvl="1" algn="just"/>
            <a:r>
              <a:rPr lang="ru-RU" altLang="ru-RU" sz="2400" dirty="0">
                <a:solidFill>
                  <a:schemeClr val="tx1"/>
                </a:solidFill>
              </a:rPr>
              <a:t>3 заболевания (врожденный гипотиреоз, муковисцидоз, </a:t>
            </a:r>
            <a:r>
              <a:rPr lang="ru-RU" altLang="ru-RU" sz="2400" dirty="0" err="1">
                <a:solidFill>
                  <a:schemeClr val="tx1"/>
                </a:solidFill>
              </a:rPr>
              <a:t>адрено</a:t>
            </a:r>
            <a:r>
              <a:rPr lang="ru-RU" altLang="ru-RU" sz="2400" dirty="0">
                <a:solidFill>
                  <a:schemeClr val="tx1"/>
                </a:solidFill>
              </a:rPr>
              <a:t>-генитальный синдром), выявляемых на уже имеющемся в медико-генетических консультациях (центрах) оборудовании для </a:t>
            </a:r>
            <a:r>
              <a:rPr lang="ru-RU" altLang="ru-RU" sz="2400" b="1" dirty="0">
                <a:solidFill>
                  <a:schemeClr val="tx1"/>
                </a:solidFill>
              </a:rPr>
              <a:t>иммуноферментного анализа</a:t>
            </a:r>
          </a:p>
          <a:p>
            <a:pPr lvl="1" algn="just"/>
            <a:r>
              <a:rPr lang="ru-RU" altLang="ru-RU" sz="2400" dirty="0">
                <a:solidFill>
                  <a:schemeClr val="tx1"/>
                </a:solidFill>
              </a:rPr>
              <a:t>2 наследственных заболевания/группы болезней (спинальная мышечная атрофия, первичные иммунодефициты), выявляемое </a:t>
            </a:r>
            <a:r>
              <a:rPr lang="ru-RU" altLang="ru-RU" sz="2400" b="1" dirty="0">
                <a:solidFill>
                  <a:schemeClr val="tx1"/>
                </a:solidFill>
              </a:rPr>
              <a:t>молекулярно-генетическим методом</a:t>
            </a:r>
          </a:p>
          <a:p>
            <a:pPr lvl="1" algn="just"/>
            <a:endParaRPr lang="ru-RU" altLang="ru-RU" sz="1600" b="1" dirty="0"/>
          </a:p>
        </p:txBody>
      </p:sp>
    </p:spTree>
    <p:extLst>
      <p:ext uri="{BB962C8B-B14F-4D97-AF65-F5344CB8AC3E}">
        <p14:creationId xmlns:p14="http://schemas.microsoft.com/office/powerpoint/2010/main" val="383966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37A84-726D-7309-2556-468EE7A5137F}"/>
              </a:ext>
            </a:extLst>
          </p:cNvPr>
          <p:cNvSpPr>
            <a:spLocks noGrp="1"/>
          </p:cNvSpPr>
          <p:nvPr>
            <p:ph type="title"/>
          </p:nvPr>
        </p:nvSpPr>
        <p:spPr>
          <a:xfrm>
            <a:off x="838200" y="221690"/>
            <a:ext cx="10515600" cy="1325563"/>
          </a:xfrm>
        </p:spPr>
        <p:txBody>
          <a:bodyPr/>
          <a:lstStyle/>
          <a:p>
            <a:pPr algn="ctr"/>
            <a:r>
              <a:rPr lang="ru-RU" dirty="0">
                <a:solidFill>
                  <a:schemeClr val="accent1"/>
                </a:solidFill>
              </a:rPr>
              <a:t>Роль федеральных и региональных центров в неонатальном скрининге</a:t>
            </a:r>
          </a:p>
        </p:txBody>
      </p:sp>
      <p:sp>
        <p:nvSpPr>
          <p:cNvPr id="3" name="Объект 2">
            <a:extLst>
              <a:ext uri="{FF2B5EF4-FFF2-40B4-BE49-F238E27FC236}">
                <a16:creationId xmlns:a16="http://schemas.microsoft.com/office/drawing/2014/main" id="{D1CA713E-F2D9-A65D-2821-A153C2728B6C}"/>
              </a:ext>
            </a:extLst>
          </p:cNvPr>
          <p:cNvSpPr>
            <a:spLocks noGrp="1"/>
          </p:cNvSpPr>
          <p:nvPr>
            <p:ph idx="1"/>
          </p:nvPr>
        </p:nvSpPr>
        <p:spPr>
          <a:xfrm>
            <a:off x="658906" y="2120624"/>
            <a:ext cx="5257800" cy="4351338"/>
          </a:xfrm>
        </p:spPr>
        <p:txBody>
          <a:bodyPr>
            <a:normAutofit/>
          </a:bodyPr>
          <a:lstStyle/>
          <a:p>
            <a:pPr marL="0" indent="0">
              <a:buNone/>
            </a:pPr>
            <a:r>
              <a:rPr lang="ru-RU" b="1" dirty="0"/>
              <a:t>Федеральные центры</a:t>
            </a:r>
          </a:p>
          <a:p>
            <a:r>
              <a:rPr lang="ru-RU" dirty="0"/>
              <a:t>Телемедицинские консультации</a:t>
            </a:r>
          </a:p>
          <a:p>
            <a:r>
              <a:rPr lang="ru-RU" dirty="0"/>
              <a:t>Помощь в  назначении терапии в соответствии с клиническими рекомендациями</a:t>
            </a:r>
          </a:p>
          <a:p>
            <a:r>
              <a:rPr lang="ru-RU" dirty="0"/>
              <a:t>Госпитализация в сложных случаях</a:t>
            </a:r>
          </a:p>
          <a:p>
            <a:endParaRPr lang="ru-RU" dirty="0"/>
          </a:p>
        </p:txBody>
      </p:sp>
      <p:sp>
        <p:nvSpPr>
          <p:cNvPr id="4" name="Объект 2">
            <a:extLst>
              <a:ext uri="{FF2B5EF4-FFF2-40B4-BE49-F238E27FC236}">
                <a16:creationId xmlns:a16="http://schemas.microsoft.com/office/drawing/2014/main" id="{EB2EE875-434B-4F09-7268-78D6EDD64BE1}"/>
              </a:ext>
            </a:extLst>
          </p:cNvPr>
          <p:cNvSpPr txBox="1">
            <a:spLocks/>
          </p:cNvSpPr>
          <p:nvPr/>
        </p:nvSpPr>
        <p:spPr>
          <a:xfrm>
            <a:off x="6742044" y="2120624"/>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t>Региональные центры/ЛПУ</a:t>
            </a:r>
          </a:p>
          <a:p>
            <a:r>
              <a:rPr lang="ru-RU" dirty="0"/>
              <a:t>Необходимость быстрой закупки лечебного питания/ лекарственных препаратов  </a:t>
            </a:r>
          </a:p>
          <a:p>
            <a:r>
              <a:rPr lang="ru-RU" dirty="0"/>
              <a:t> Образовательные программы для врачей</a:t>
            </a:r>
          </a:p>
          <a:p>
            <a:r>
              <a:rPr lang="ru-RU" dirty="0"/>
              <a:t>Информационная работа с семьями и населением в целом</a:t>
            </a:r>
          </a:p>
          <a:p>
            <a:endParaRPr lang="ru-RU" dirty="0"/>
          </a:p>
          <a:p>
            <a:endParaRPr lang="ru-RU" dirty="0"/>
          </a:p>
        </p:txBody>
      </p:sp>
    </p:spTree>
    <p:extLst>
      <p:ext uri="{BB962C8B-B14F-4D97-AF65-F5344CB8AC3E}">
        <p14:creationId xmlns:p14="http://schemas.microsoft.com/office/powerpoint/2010/main" val="417809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a:extLst>
              <a:ext uri="{FF2B5EF4-FFF2-40B4-BE49-F238E27FC236}">
                <a16:creationId xmlns:a16="http://schemas.microsoft.com/office/drawing/2014/main" id="{50ABD45C-1AC8-1E90-C5ED-4D7834976272}"/>
              </a:ext>
            </a:extLst>
          </p:cNvPr>
          <p:cNvSpPr>
            <a:spLocks noGrp="1"/>
          </p:cNvSpPr>
          <p:nvPr>
            <p:ph type="title"/>
          </p:nvPr>
        </p:nvSpPr>
        <p:spPr>
          <a:xfrm>
            <a:off x="293688" y="407988"/>
            <a:ext cx="11387137" cy="1143000"/>
          </a:xfrm>
        </p:spPr>
        <p:txBody>
          <a:bodyPr>
            <a:normAutofit/>
          </a:bodyPr>
          <a:lstStyle/>
          <a:p>
            <a:pPr algn="ctr"/>
            <a:r>
              <a:rPr lang="ru-RU" altLang="ru-RU" sz="4000" dirty="0">
                <a:solidFill>
                  <a:srgbClr val="0070C0"/>
                </a:solidFill>
              </a:rPr>
              <a:t>Неонатальный скрининг в РФ: законодательство</a:t>
            </a:r>
          </a:p>
        </p:txBody>
      </p:sp>
      <p:sp>
        <p:nvSpPr>
          <p:cNvPr id="16386" name="Текст 2">
            <a:extLst>
              <a:ext uri="{FF2B5EF4-FFF2-40B4-BE49-F238E27FC236}">
                <a16:creationId xmlns:a16="http://schemas.microsoft.com/office/drawing/2014/main" id="{2C7B0EE7-6997-D27C-A1F5-E2FDA5733D66}"/>
              </a:ext>
            </a:extLst>
          </p:cNvPr>
          <p:cNvSpPr>
            <a:spLocks noGrp="1"/>
          </p:cNvSpPr>
          <p:nvPr>
            <p:ph type="body" sz="half" idx="1"/>
          </p:nvPr>
        </p:nvSpPr>
        <p:spPr>
          <a:xfrm>
            <a:off x="868017" y="1550988"/>
            <a:ext cx="10455965" cy="4120962"/>
          </a:xfrm>
        </p:spPr>
        <p:txBody>
          <a:bodyPr>
            <a:normAutofit/>
          </a:bodyPr>
          <a:lstStyle/>
          <a:p>
            <a:pPr marL="0" indent="0" algn="just">
              <a:spcBef>
                <a:spcPct val="0"/>
              </a:spcBef>
              <a:buNone/>
            </a:pPr>
            <a:endParaRPr lang="ru-RU" altLang="ru-RU" dirty="0">
              <a:solidFill>
                <a:schemeClr val="tx1"/>
              </a:solidFill>
            </a:endParaRPr>
          </a:p>
          <a:p>
            <a:pPr algn="just">
              <a:spcBef>
                <a:spcPct val="0"/>
              </a:spcBef>
            </a:pPr>
            <a:r>
              <a:rPr lang="ru-RU" altLang="ru-RU" dirty="0">
                <a:solidFill>
                  <a:schemeClr val="tx1"/>
                </a:solidFill>
              </a:rPr>
              <a:t>Приказ Министерства здравоохранения Российской Федерации от 21.04.2022 № 274н"Об утверждении Порядка оказания медицинской помощи пациентам с врожденными и (или) наследственными заболеваниями»</a:t>
            </a:r>
          </a:p>
          <a:p>
            <a:pPr algn="just">
              <a:spcBef>
                <a:spcPct val="0"/>
              </a:spcBef>
            </a:pPr>
            <a:r>
              <a:rPr lang="ru-RU" altLang="ru-RU" dirty="0">
                <a:solidFill>
                  <a:schemeClr val="tx1"/>
                </a:solidFill>
              </a:rPr>
              <a:t>Приказ Минздравсоцразвития РФ от 22.03.2006 №185   "О массовом обследовании новорожденных детей на наследственные заболевания»- </a:t>
            </a:r>
            <a:r>
              <a:rPr lang="ru-RU" altLang="ru-RU" b="1" dirty="0">
                <a:solidFill>
                  <a:schemeClr val="tx1"/>
                </a:solidFill>
              </a:rPr>
              <a:t>действует, но не регулирует расширенный скрининг,   сроки проведения скрининга, маршрутизация не соответствует приказу </a:t>
            </a:r>
            <a:r>
              <a:rPr lang="ru-RU" altLang="ru-RU" dirty="0">
                <a:solidFill>
                  <a:schemeClr val="tx1"/>
                </a:solidFill>
              </a:rPr>
              <a:t>№ </a:t>
            </a:r>
            <a:r>
              <a:rPr lang="ru-RU" altLang="ru-RU" b="1" dirty="0">
                <a:solidFill>
                  <a:schemeClr val="tx1"/>
                </a:solidFill>
              </a:rPr>
              <a:t>274н</a:t>
            </a:r>
          </a:p>
          <a:p>
            <a:pPr marL="0" indent="0" algn="just">
              <a:spcBef>
                <a:spcPct val="0"/>
              </a:spcBef>
              <a:buNone/>
            </a:pPr>
            <a:endParaRPr lang="ru-RU" altLang="ru-RU" sz="2400" b="1" dirty="0">
              <a:solidFill>
                <a:schemeClr val="tx1"/>
              </a:solidFill>
            </a:endParaRPr>
          </a:p>
          <a:p>
            <a:pPr algn="just">
              <a:spcBef>
                <a:spcPct val="0"/>
              </a:spcBef>
            </a:pPr>
            <a:endParaRPr lang="ru-RU" altLang="ru-RU" sz="2400" dirty="0">
              <a:solidFill>
                <a:schemeClr val="tx1"/>
              </a:solidFill>
            </a:endParaRPr>
          </a:p>
          <a:p>
            <a:pPr algn="just">
              <a:spcBef>
                <a:spcPct val="0"/>
              </a:spcBef>
            </a:pPr>
            <a:endParaRPr lang="ru-RU" altLang="ru-RU" sz="2400" dirty="0">
              <a:solidFill>
                <a:schemeClr val="tx1"/>
              </a:solidFill>
            </a:endParaRPr>
          </a:p>
        </p:txBody>
      </p:sp>
    </p:spTree>
    <p:extLst>
      <p:ext uri="{BB962C8B-B14F-4D97-AF65-F5344CB8AC3E}">
        <p14:creationId xmlns:p14="http://schemas.microsoft.com/office/powerpoint/2010/main" val="3812851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6014</TotalTime>
  <Words>2624</Words>
  <Application>Microsoft Macintosh PowerPoint</Application>
  <PresentationFormat>Широкоэкранный</PresentationFormat>
  <Paragraphs>294</Paragraphs>
  <Slides>23</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Courier New</vt:lpstr>
      <vt:lpstr>Grandview Display</vt:lpstr>
      <vt:lpstr>Тема Office</vt:lpstr>
      <vt:lpstr>Ранняя диагностика редких болезней. Актуальные вопросы взаимодействия после постановки диагноза</vt:lpstr>
      <vt:lpstr>Презентация PowerPoint</vt:lpstr>
      <vt:lpstr>Маршрут пациента с редким заболеванием</vt:lpstr>
      <vt:lpstr>Диагностика орфанных заболеваний</vt:lpstr>
      <vt:lpstr>Неонатальный скрининг- одно из важнейших профилактических мероприятий в сфере здравоохранения</vt:lpstr>
      <vt:lpstr>Расширенный неонатальный скрининг- настоящее  </vt:lpstr>
      <vt:lpstr> Расширение неонатального скрининга с  1 января 2023 года</vt:lpstr>
      <vt:lpstr>Роль федеральных и региональных центров в неонатальном скрининге</vt:lpstr>
      <vt:lpstr>Неонатальный скрининг в РФ: законодательство</vt:lpstr>
      <vt:lpstr>Проблемы </vt:lpstr>
      <vt:lpstr>Неонатальный скрининг: острые вопросы</vt:lpstr>
      <vt:lpstr>Маршрут пациента с редким заболеванием</vt:lpstr>
      <vt:lpstr> Селективный скрининг на редкие болезни для которых существует эффективная терапия</vt:lpstr>
      <vt:lpstr>Орфанная настороженность и создание региональных программ селективного скрининга</vt:lpstr>
      <vt:lpstr>Примеры региональных программ</vt:lpstr>
      <vt:lpstr>Генетические обследования на бюджетной основе </vt:lpstr>
      <vt:lpstr>Пример : Синдром холестаза у детей</vt:lpstr>
      <vt:lpstr>Редкие (орфанные) причины развития холестаза у детей</vt:lpstr>
      <vt:lpstr>Презентация PowerPoint</vt:lpstr>
      <vt:lpstr>Пример: мышечная дистрофия Дюшенна</vt:lpstr>
      <vt:lpstr>Презентация PowerPoint</vt:lpstr>
      <vt:lpstr>Маршрут пациента с редким заболеванием</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Маршрутизация от федерального центра в региональный</dc:title>
  <dc:creator>Екатерина Захарова</dc:creator>
  <cp:lastModifiedBy>Ekaterina zakharova</cp:lastModifiedBy>
  <cp:revision>38</cp:revision>
  <dcterms:created xsi:type="dcterms:W3CDTF">2023-11-04T09:26:05Z</dcterms:created>
  <dcterms:modified xsi:type="dcterms:W3CDTF">2024-11-10T17:39:56Z</dcterms:modified>
</cp:coreProperties>
</file>