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5" r:id="rId2"/>
    <p:sldId id="472" r:id="rId3"/>
    <p:sldId id="471" r:id="rId4"/>
    <p:sldId id="481" r:id="rId5"/>
    <p:sldId id="473" r:id="rId6"/>
    <p:sldId id="474" r:id="rId7"/>
    <p:sldId id="475" r:id="rId8"/>
    <p:sldId id="476" r:id="rId9"/>
    <p:sldId id="477" r:id="rId10"/>
    <p:sldId id="485" r:id="rId11"/>
    <p:sldId id="486" r:id="rId12"/>
    <p:sldId id="524" r:id="rId13"/>
    <p:sldId id="503" r:id="rId14"/>
    <p:sldId id="507" r:id="rId15"/>
    <p:sldId id="508" r:id="rId16"/>
    <p:sldId id="509" r:id="rId17"/>
    <p:sldId id="517" r:id="rId18"/>
    <p:sldId id="518" r:id="rId19"/>
    <p:sldId id="519" r:id="rId20"/>
    <p:sldId id="520" r:id="rId21"/>
    <p:sldId id="526" r:id="rId22"/>
    <p:sldId id="527" r:id="rId23"/>
    <p:sldId id="450" r:id="rId24"/>
    <p:sldId id="528" r:id="rId25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70B"/>
    <a:srgbClr val="15D6DB"/>
    <a:srgbClr val="0959FF"/>
    <a:srgbClr val="BEF801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4514" autoAdjust="0"/>
  </p:normalViewPr>
  <p:slideViewPr>
    <p:cSldViewPr snapToGrid="0" showGuides="1">
      <p:cViewPr>
        <p:scale>
          <a:sx n="157" d="100"/>
          <a:sy n="157" d="100"/>
        </p:scale>
        <p:origin x="-450" y="210"/>
      </p:cViewPr>
      <p:guideLst>
        <p:guide orient="horz" pos="1620"/>
        <p:guide pos="2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E748A-4D5A-4B10-B9FF-3E9BF93A696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7B12A4-FE9C-4DC9-AAFB-7C555EC0CF1D}">
      <dgm:prSet phldrT="[Текст]"/>
      <dgm:spPr>
        <a:solidFill>
          <a:srgbClr val="C00000"/>
        </a:solidFill>
      </dgm:spPr>
      <dgm:t>
        <a:bodyPr/>
        <a:lstStyle/>
        <a:p>
          <a:r>
            <a:rPr lang="ru-RU" smtClean="0"/>
            <a:t>МГЦ</a:t>
          </a:r>
          <a:endParaRPr lang="ru-RU" dirty="0"/>
        </a:p>
      </dgm:t>
    </dgm:pt>
    <dgm:pt modelId="{FD070617-9C2E-4F30-A251-9586B3944F12}" type="parTrans" cxnId="{0E1AB8D8-AF1F-4840-9B4A-20B2F5E8D2E9}">
      <dgm:prSet/>
      <dgm:spPr/>
      <dgm:t>
        <a:bodyPr/>
        <a:lstStyle/>
        <a:p>
          <a:endParaRPr lang="ru-RU"/>
        </a:p>
      </dgm:t>
    </dgm:pt>
    <dgm:pt modelId="{E703442E-0E8F-4FDB-95CB-7174257250BB}" type="sibTrans" cxnId="{0E1AB8D8-AF1F-4840-9B4A-20B2F5E8D2E9}">
      <dgm:prSet/>
      <dgm:spPr/>
      <dgm:t>
        <a:bodyPr/>
        <a:lstStyle/>
        <a:p>
          <a:endParaRPr lang="ru-RU"/>
        </a:p>
      </dgm:t>
    </dgm:pt>
    <dgm:pt modelId="{835DA80C-A0D7-4F44-A02E-BE1906FBE38C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Диагностика</a:t>
          </a:r>
          <a:endParaRPr lang="ru-RU" sz="1500" b="1" dirty="0">
            <a:solidFill>
              <a:srgbClr val="002060"/>
            </a:solidFill>
          </a:endParaRPr>
        </a:p>
      </dgm:t>
    </dgm:pt>
    <dgm:pt modelId="{1B8B574D-B6BB-46A0-B974-05CF3CC4A920}" type="parTrans" cxnId="{2ECB3DE5-52D8-4D8F-8859-4E9D35453183}">
      <dgm:prSet/>
      <dgm:spPr/>
      <dgm:t>
        <a:bodyPr/>
        <a:lstStyle/>
        <a:p>
          <a:endParaRPr lang="ru-RU"/>
        </a:p>
      </dgm:t>
    </dgm:pt>
    <dgm:pt modelId="{4EA89BA9-812B-4442-AA15-FAB901FB14BC}" type="sibTrans" cxnId="{2ECB3DE5-52D8-4D8F-8859-4E9D35453183}">
      <dgm:prSet/>
      <dgm:spPr/>
      <dgm:t>
        <a:bodyPr/>
        <a:lstStyle/>
        <a:p>
          <a:endParaRPr lang="ru-RU"/>
        </a:p>
      </dgm:t>
    </dgm:pt>
    <dgm:pt modelId="{2DA56620-143E-4849-B66F-6E3F5FFA0ED2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Лечение </a:t>
          </a:r>
          <a:r>
            <a:rPr lang="en-US" sz="1500" b="1" dirty="0" smtClean="0">
              <a:solidFill>
                <a:srgbClr val="002060"/>
              </a:solidFill>
            </a:rPr>
            <a:t>/</a:t>
          </a:r>
          <a:r>
            <a:rPr lang="ru-RU" sz="1500" b="1" dirty="0" smtClean="0">
              <a:solidFill>
                <a:srgbClr val="002060"/>
              </a:solidFill>
            </a:rPr>
            <a:t> Наблюдение</a:t>
          </a:r>
          <a:endParaRPr lang="ru-RU" sz="1500" b="1" dirty="0">
            <a:solidFill>
              <a:srgbClr val="002060"/>
            </a:solidFill>
          </a:endParaRPr>
        </a:p>
      </dgm:t>
    </dgm:pt>
    <dgm:pt modelId="{1716971B-820E-45DB-9F31-5D7E78F5C273}" type="parTrans" cxnId="{6299D8BB-A1B6-45AD-A672-8DC6B42540AB}">
      <dgm:prSet/>
      <dgm:spPr/>
      <dgm:t>
        <a:bodyPr/>
        <a:lstStyle/>
        <a:p>
          <a:endParaRPr lang="ru-RU"/>
        </a:p>
      </dgm:t>
    </dgm:pt>
    <dgm:pt modelId="{110F041B-D389-471B-8BE0-42913B65C76F}" type="sibTrans" cxnId="{6299D8BB-A1B6-45AD-A672-8DC6B42540AB}">
      <dgm:prSet/>
      <dgm:spPr/>
      <dgm:t>
        <a:bodyPr/>
        <a:lstStyle/>
        <a:p>
          <a:endParaRPr lang="ru-RU"/>
        </a:p>
      </dgm:t>
    </dgm:pt>
    <dgm:pt modelId="{790E4BA8-1C00-4BF2-8BAC-96E7EEC8D757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Планирование деторождения</a:t>
          </a:r>
          <a:endParaRPr lang="ru-RU" sz="1500" b="1" dirty="0">
            <a:solidFill>
              <a:srgbClr val="002060"/>
            </a:solidFill>
          </a:endParaRPr>
        </a:p>
      </dgm:t>
    </dgm:pt>
    <dgm:pt modelId="{21CCD405-72A6-4B3A-876E-7C15625997DA}" type="parTrans" cxnId="{4291157B-19F4-4D27-B5D2-1C4B6A94CD9B}">
      <dgm:prSet/>
      <dgm:spPr/>
      <dgm:t>
        <a:bodyPr/>
        <a:lstStyle/>
        <a:p>
          <a:endParaRPr lang="ru-RU"/>
        </a:p>
      </dgm:t>
    </dgm:pt>
    <dgm:pt modelId="{62A2BD4E-3DFC-40BB-81D4-8DBDEA6AA535}" type="sibTrans" cxnId="{4291157B-19F4-4D27-B5D2-1C4B6A94CD9B}">
      <dgm:prSet/>
      <dgm:spPr/>
      <dgm:t>
        <a:bodyPr/>
        <a:lstStyle/>
        <a:p>
          <a:endParaRPr lang="ru-RU"/>
        </a:p>
      </dgm:t>
    </dgm:pt>
    <dgm:pt modelId="{017DE352-988D-4E58-B591-F5E724B5DC39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Профилактика</a:t>
          </a:r>
          <a:endParaRPr lang="ru-RU" sz="1500" b="1" dirty="0">
            <a:solidFill>
              <a:srgbClr val="002060"/>
            </a:solidFill>
          </a:endParaRPr>
        </a:p>
      </dgm:t>
    </dgm:pt>
    <dgm:pt modelId="{427A623C-70CA-41CA-BE1F-4D6A17C7F40F}" type="sibTrans" cxnId="{B23828EC-E68E-45FB-B1EF-49B7F1A311DD}">
      <dgm:prSet/>
      <dgm:spPr/>
      <dgm:t>
        <a:bodyPr/>
        <a:lstStyle/>
        <a:p>
          <a:endParaRPr lang="ru-RU"/>
        </a:p>
      </dgm:t>
    </dgm:pt>
    <dgm:pt modelId="{422D333F-460C-4B19-B823-16D16F9F5D48}" type="parTrans" cxnId="{B23828EC-E68E-45FB-B1EF-49B7F1A311DD}">
      <dgm:prSet/>
      <dgm:spPr/>
      <dgm:t>
        <a:bodyPr/>
        <a:lstStyle/>
        <a:p>
          <a:endParaRPr lang="ru-RU"/>
        </a:p>
      </dgm:t>
    </dgm:pt>
    <dgm:pt modelId="{BD98B127-D423-430A-A296-D6CDCAE56664}" type="pres">
      <dgm:prSet presAssocID="{3EEE748A-4D5A-4B10-B9FF-3E9BF93A69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BC945-F2B0-4966-9078-0D8179F3B001}" type="pres">
      <dgm:prSet presAssocID="{EF7B12A4-FE9C-4DC9-AAFB-7C555EC0CF1D}" presName="centerShape" presStyleLbl="node0" presStyleIdx="0" presStyleCnt="1"/>
      <dgm:spPr/>
      <dgm:t>
        <a:bodyPr/>
        <a:lstStyle/>
        <a:p>
          <a:endParaRPr lang="ru-RU"/>
        </a:p>
      </dgm:t>
    </dgm:pt>
    <dgm:pt modelId="{2A5E336E-9677-40E9-9E1D-B73A892F2F7C}" type="pres">
      <dgm:prSet presAssocID="{835DA80C-A0D7-4F44-A02E-BE1906FBE38C}" presName="node" presStyleLbl="node1" presStyleIdx="0" presStyleCnt="4" custScaleX="15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D2D23-375F-4366-81AC-EB0D9E1945B1}" type="pres">
      <dgm:prSet presAssocID="{835DA80C-A0D7-4F44-A02E-BE1906FBE38C}" presName="dummy" presStyleCnt="0"/>
      <dgm:spPr/>
    </dgm:pt>
    <dgm:pt modelId="{B5C99656-A494-44C1-A04D-8BEAEE567013}" type="pres">
      <dgm:prSet presAssocID="{4EA89BA9-812B-4442-AA15-FAB901FB14B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2364292-A6CE-4DE6-A497-82D06D64ABAC}" type="pres">
      <dgm:prSet presAssocID="{2DA56620-143E-4849-B66F-6E3F5FFA0ED2}" presName="node" presStyleLbl="node1" presStyleIdx="1" presStyleCnt="4" custScaleX="157280" custRadScaleRad="122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7909F-2FC3-4367-8488-1A3307BFC1AC}" type="pres">
      <dgm:prSet presAssocID="{2DA56620-143E-4849-B66F-6E3F5FFA0ED2}" presName="dummy" presStyleCnt="0"/>
      <dgm:spPr/>
    </dgm:pt>
    <dgm:pt modelId="{8C1EBF77-C4B4-45CF-AC86-9F9D71CE32C8}" type="pres">
      <dgm:prSet presAssocID="{110F041B-D389-471B-8BE0-42913B65C76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6CB196F-1742-495F-BF57-E87796E2FF93}" type="pres">
      <dgm:prSet presAssocID="{790E4BA8-1C00-4BF2-8BAC-96E7EEC8D757}" presName="node" presStyleLbl="node1" presStyleIdx="2" presStyleCnt="4" custScaleX="201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2A97-8FDE-4B58-81D7-CF584FD3D38E}" type="pres">
      <dgm:prSet presAssocID="{790E4BA8-1C00-4BF2-8BAC-96E7EEC8D757}" presName="dummy" presStyleCnt="0"/>
      <dgm:spPr/>
    </dgm:pt>
    <dgm:pt modelId="{0487165C-690D-4E08-B1D4-EE286AD102B0}" type="pres">
      <dgm:prSet presAssocID="{62A2BD4E-3DFC-40BB-81D4-8DBDEA6AA53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CDEB72-FCBE-425D-B3EB-C495FEF10211}" type="pres">
      <dgm:prSet presAssocID="{017DE352-988D-4E58-B591-F5E724B5DC39}" presName="node" presStyleLbl="node1" presStyleIdx="3" presStyleCnt="4" custScaleX="180765" custRadScaleRad="121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840E5-867A-4CF8-BACE-E9F65E1B6699}" type="pres">
      <dgm:prSet presAssocID="{017DE352-988D-4E58-B591-F5E724B5DC39}" presName="dummy" presStyleCnt="0"/>
      <dgm:spPr/>
    </dgm:pt>
    <dgm:pt modelId="{1417E48B-C68B-4478-9DE6-E8279A6FF466}" type="pres">
      <dgm:prSet presAssocID="{427A623C-70CA-41CA-BE1F-4D6A17C7F40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7600DF9-2454-4499-91C3-9AF2C8C09D15}" type="presOf" srcId="{110F041B-D389-471B-8BE0-42913B65C76F}" destId="{8C1EBF77-C4B4-45CF-AC86-9F9D71CE32C8}" srcOrd="0" destOrd="0" presId="urn:microsoft.com/office/officeart/2005/8/layout/radial6"/>
    <dgm:cxn modelId="{4291157B-19F4-4D27-B5D2-1C4B6A94CD9B}" srcId="{EF7B12A4-FE9C-4DC9-AAFB-7C555EC0CF1D}" destId="{790E4BA8-1C00-4BF2-8BAC-96E7EEC8D757}" srcOrd="2" destOrd="0" parTransId="{21CCD405-72A6-4B3A-876E-7C15625997DA}" sibTransId="{62A2BD4E-3DFC-40BB-81D4-8DBDEA6AA535}"/>
    <dgm:cxn modelId="{0E1AB8D8-AF1F-4840-9B4A-20B2F5E8D2E9}" srcId="{3EEE748A-4D5A-4B10-B9FF-3E9BF93A6961}" destId="{EF7B12A4-FE9C-4DC9-AAFB-7C555EC0CF1D}" srcOrd="0" destOrd="0" parTransId="{FD070617-9C2E-4F30-A251-9586B3944F12}" sibTransId="{E703442E-0E8F-4FDB-95CB-7174257250BB}"/>
    <dgm:cxn modelId="{6299D8BB-A1B6-45AD-A672-8DC6B42540AB}" srcId="{EF7B12A4-FE9C-4DC9-AAFB-7C555EC0CF1D}" destId="{2DA56620-143E-4849-B66F-6E3F5FFA0ED2}" srcOrd="1" destOrd="0" parTransId="{1716971B-820E-45DB-9F31-5D7E78F5C273}" sibTransId="{110F041B-D389-471B-8BE0-42913B65C76F}"/>
    <dgm:cxn modelId="{5CDB66A5-30BD-43A2-97C3-923ECB580FBA}" type="presOf" srcId="{790E4BA8-1C00-4BF2-8BAC-96E7EEC8D757}" destId="{C6CB196F-1742-495F-BF57-E87796E2FF93}" srcOrd="0" destOrd="0" presId="urn:microsoft.com/office/officeart/2005/8/layout/radial6"/>
    <dgm:cxn modelId="{E2C51D6A-FF3C-4AE0-ACFB-43F3534D28DD}" type="presOf" srcId="{835DA80C-A0D7-4F44-A02E-BE1906FBE38C}" destId="{2A5E336E-9677-40E9-9E1D-B73A892F2F7C}" srcOrd="0" destOrd="0" presId="urn:microsoft.com/office/officeart/2005/8/layout/radial6"/>
    <dgm:cxn modelId="{1B27CB0A-5DB3-4AA2-B9BC-C31F6F26FD1F}" type="presOf" srcId="{3EEE748A-4D5A-4B10-B9FF-3E9BF93A6961}" destId="{BD98B127-D423-430A-A296-D6CDCAE56664}" srcOrd="0" destOrd="0" presId="urn:microsoft.com/office/officeart/2005/8/layout/radial6"/>
    <dgm:cxn modelId="{9A09E552-7634-47E0-AF30-00E608ED693C}" type="presOf" srcId="{017DE352-988D-4E58-B591-F5E724B5DC39}" destId="{76CDEB72-FCBE-425D-B3EB-C495FEF10211}" srcOrd="0" destOrd="0" presId="urn:microsoft.com/office/officeart/2005/8/layout/radial6"/>
    <dgm:cxn modelId="{CA116155-EB06-4CE4-87E8-E93C32151A87}" type="presOf" srcId="{2DA56620-143E-4849-B66F-6E3F5FFA0ED2}" destId="{E2364292-A6CE-4DE6-A497-82D06D64ABAC}" srcOrd="0" destOrd="0" presId="urn:microsoft.com/office/officeart/2005/8/layout/radial6"/>
    <dgm:cxn modelId="{6FEEEEB3-26E1-41D8-BE77-45FF1ED112AF}" type="presOf" srcId="{EF7B12A4-FE9C-4DC9-AAFB-7C555EC0CF1D}" destId="{665BC945-F2B0-4966-9078-0D8179F3B001}" srcOrd="0" destOrd="0" presId="urn:microsoft.com/office/officeart/2005/8/layout/radial6"/>
    <dgm:cxn modelId="{8AD92E0A-AB09-4768-B0F4-45E6941B9AE0}" type="presOf" srcId="{427A623C-70CA-41CA-BE1F-4D6A17C7F40F}" destId="{1417E48B-C68B-4478-9DE6-E8279A6FF466}" srcOrd="0" destOrd="0" presId="urn:microsoft.com/office/officeart/2005/8/layout/radial6"/>
    <dgm:cxn modelId="{B23828EC-E68E-45FB-B1EF-49B7F1A311DD}" srcId="{EF7B12A4-FE9C-4DC9-AAFB-7C555EC0CF1D}" destId="{017DE352-988D-4E58-B591-F5E724B5DC39}" srcOrd="3" destOrd="0" parTransId="{422D333F-460C-4B19-B823-16D16F9F5D48}" sibTransId="{427A623C-70CA-41CA-BE1F-4D6A17C7F40F}"/>
    <dgm:cxn modelId="{2ECB3DE5-52D8-4D8F-8859-4E9D35453183}" srcId="{EF7B12A4-FE9C-4DC9-AAFB-7C555EC0CF1D}" destId="{835DA80C-A0D7-4F44-A02E-BE1906FBE38C}" srcOrd="0" destOrd="0" parTransId="{1B8B574D-B6BB-46A0-B974-05CF3CC4A920}" sibTransId="{4EA89BA9-812B-4442-AA15-FAB901FB14BC}"/>
    <dgm:cxn modelId="{6EF9D1AC-7443-467F-A48C-A3A4DA191645}" type="presOf" srcId="{62A2BD4E-3DFC-40BB-81D4-8DBDEA6AA535}" destId="{0487165C-690D-4E08-B1D4-EE286AD102B0}" srcOrd="0" destOrd="0" presId="urn:microsoft.com/office/officeart/2005/8/layout/radial6"/>
    <dgm:cxn modelId="{BAB9456F-008A-4656-AE0C-E4757A1AE101}" type="presOf" srcId="{4EA89BA9-812B-4442-AA15-FAB901FB14BC}" destId="{B5C99656-A494-44C1-A04D-8BEAEE567013}" srcOrd="0" destOrd="0" presId="urn:microsoft.com/office/officeart/2005/8/layout/radial6"/>
    <dgm:cxn modelId="{6108D2E9-A1CD-4B97-9821-8FF30379CF54}" type="presParOf" srcId="{BD98B127-D423-430A-A296-D6CDCAE56664}" destId="{665BC945-F2B0-4966-9078-0D8179F3B001}" srcOrd="0" destOrd="0" presId="urn:microsoft.com/office/officeart/2005/8/layout/radial6"/>
    <dgm:cxn modelId="{10B12B4D-C668-45D4-90D9-F34A22668281}" type="presParOf" srcId="{BD98B127-D423-430A-A296-D6CDCAE56664}" destId="{2A5E336E-9677-40E9-9E1D-B73A892F2F7C}" srcOrd="1" destOrd="0" presId="urn:microsoft.com/office/officeart/2005/8/layout/radial6"/>
    <dgm:cxn modelId="{3AAF0379-2FB4-471F-BC95-BDC97CF5890C}" type="presParOf" srcId="{BD98B127-D423-430A-A296-D6CDCAE56664}" destId="{E9BD2D23-375F-4366-81AC-EB0D9E1945B1}" srcOrd="2" destOrd="0" presId="urn:microsoft.com/office/officeart/2005/8/layout/radial6"/>
    <dgm:cxn modelId="{AB39AB29-356C-471F-A056-1F33185F7739}" type="presParOf" srcId="{BD98B127-D423-430A-A296-D6CDCAE56664}" destId="{B5C99656-A494-44C1-A04D-8BEAEE567013}" srcOrd="3" destOrd="0" presId="urn:microsoft.com/office/officeart/2005/8/layout/radial6"/>
    <dgm:cxn modelId="{06B996B9-CE9C-437B-8441-3CABDEA039E9}" type="presParOf" srcId="{BD98B127-D423-430A-A296-D6CDCAE56664}" destId="{E2364292-A6CE-4DE6-A497-82D06D64ABAC}" srcOrd="4" destOrd="0" presId="urn:microsoft.com/office/officeart/2005/8/layout/radial6"/>
    <dgm:cxn modelId="{E30CED9F-8F00-4CF1-853B-3069C866F1E3}" type="presParOf" srcId="{BD98B127-D423-430A-A296-D6CDCAE56664}" destId="{A517909F-2FC3-4367-8488-1A3307BFC1AC}" srcOrd="5" destOrd="0" presId="urn:microsoft.com/office/officeart/2005/8/layout/radial6"/>
    <dgm:cxn modelId="{C76FA433-CFBD-4753-B79A-479C503805F9}" type="presParOf" srcId="{BD98B127-D423-430A-A296-D6CDCAE56664}" destId="{8C1EBF77-C4B4-45CF-AC86-9F9D71CE32C8}" srcOrd="6" destOrd="0" presId="urn:microsoft.com/office/officeart/2005/8/layout/radial6"/>
    <dgm:cxn modelId="{50A33EE5-0440-4E42-B5CC-C98FAB8D89F4}" type="presParOf" srcId="{BD98B127-D423-430A-A296-D6CDCAE56664}" destId="{C6CB196F-1742-495F-BF57-E87796E2FF93}" srcOrd="7" destOrd="0" presId="urn:microsoft.com/office/officeart/2005/8/layout/radial6"/>
    <dgm:cxn modelId="{EA756925-828F-434B-AA3A-95BC68283F60}" type="presParOf" srcId="{BD98B127-D423-430A-A296-D6CDCAE56664}" destId="{21642A97-8FDE-4B58-81D7-CF584FD3D38E}" srcOrd="8" destOrd="0" presId="urn:microsoft.com/office/officeart/2005/8/layout/radial6"/>
    <dgm:cxn modelId="{1CD53D1C-C826-4980-AF84-D32B6B5D96CB}" type="presParOf" srcId="{BD98B127-D423-430A-A296-D6CDCAE56664}" destId="{0487165C-690D-4E08-B1D4-EE286AD102B0}" srcOrd="9" destOrd="0" presId="urn:microsoft.com/office/officeart/2005/8/layout/radial6"/>
    <dgm:cxn modelId="{234EA3A6-F868-4A25-B81C-B3D79481C0A6}" type="presParOf" srcId="{BD98B127-D423-430A-A296-D6CDCAE56664}" destId="{76CDEB72-FCBE-425D-B3EB-C495FEF10211}" srcOrd="10" destOrd="0" presId="urn:microsoft.com/office/officeart/2005/8/layout/radial6"/>
    <dgm:cxn modelId="{E1CC3806-F534-4A49-B989-B7142B5DE51A}" type="presParOf" srcId="{BD98B127-D423-430A-A296-D6CDCAE56664}" destId="{EE6840E5-867A-4CF8-BACE-E9F65E1B6699}" srcOrd="11" destOrd="0" presId="urn:microsoft.com/office/officeart/2005/8/layout/radial6"/>
    <dgm:cxn modelId="{43B7F13A-D998-450B-A845-4CF02F27EBA5}" type="presParOf" srcId="{BD98B127-D423-430A-A296-D6CDCAE56664}" destId="{1417E48B-C68B-4478-9DE6-E8279A6FF46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7E48B-C68B-4478-9DE6-E8279A6FF466}">
      <dsp:nvSpPr>
        <dsp:cNvPr id="0" name=""/>
        <dsp:cNvSpPr/>
      </dsp:nvSpPr>
      <dsp:spPr>
        <a:xfrm>
          <a:off x="1217515" y="433866"/>
          <a:ext cx="3125428" cy="3125428"/>
        </a:xfrm>
        <a:prstGeom prst="blockArc">
          <a:avLst>
            <a:gd name="adj1" fmla="val 10720225"/>
            <a:gd name="adj2" fmla="val 16942008"/>
            <a:gd name="adj3" fmla="val 464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7165C-690D-4E08-B1D4-EE286AD102B0}">
      <dsp:nvSpPr>
        <dsp:cNvPr id="0" name=""/>
        <dsp:cNvSpPr/>
      </dsp:nvSpPr>
      <dsp:spPr>
        <a:xfrm>
          <a:off x="1217515" y="504704"/>
          <a:ext cx="3125428" cy="3125428"/>
        </a:xfrm>
        <a:prstGeom prst="blockArc">
          <a:avLst>
            <a:gd name="adj1" fmla="val 4657992"/>
            <a:gd name="adj2" fmla="val 10879775"/>
            <a:gd name="adj3" fmla="val 4642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EBF77-C4B4-45CF-AC86-9F9D71CE32C8}">
      <dsp:nvSpPr>
        <dsp:cNvPr id="0" name=""/>
        <dsp:cNvSpPr/>
      </dsp:nvSpPr>
      <dsp:spPr>
        <a:xfrm>
          <a:off x="1882293" y="507145"/>
          <a:ext cx="3125428" cy="3125428"/>
        </a:xfrm>
        <a:prstGeom prst="blockArc">
          <a:avLst>
            <a:gd name="adj1" fmla="val 21514726"/>
            <a:gd name="adj2" fmla="val 6167257"/>
            <a:gd name="adj3" fmla="val 4642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99656-A494-44C1-A04D-8BEAEE567013}">
      <dsp:nvSpPr>
        <dsp:cNvPr id="0" name=""/>
        <dsp:cNvSpPr/>
      </dsp:nvSpPr>
      <dsp:spPr>
        <a:xfrm>
          <a:off x="1882293" y="431425"/>
          <a:ext cx="3125428" cy="3125428"/>
        </a:xfrm>
        <a:prstGeom prst="blockArc">
          <a:avLst>
            <a:gd name="adj1" fmla="val 15432743"/>
            <a:gd name="adj2" fmla="val 85274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BC945-F2B0-4966-9078-0D8179F3B001}">
      <dsp:nvSpPr>
        <dsp:cNvPr id="0" name=""/>
        <dsp:cNvSpPr/>
      </dsp:nvSpPr>
      <dsp:spPr>
        <a:xfrm>
          <a:off x="2387564" y="1312416"/>
          <a:ext cx="1439167" cy="143916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МГЦ</a:t>
          </a:r>
          <a:endParaRPr lang="ru-RU" sz="3700" kern="1200" dirty="0"/>
        </a:p>
      </dsp:txBody>
      <dsp:txXfrm>
        <a:off x="2598325" y="1523177"/>
        <a:ext cx="1017645" cy="1017645"/>
      </dsp:txXfrm>
    </dsp:sp>
    <dsp:sp modelId="{2A5E336E-9677-40E9-9E1D-B73A892F2F7C}">
      <dsp:nvSpPr>
        <dsp:cNvPr id="0" name=""/>
        <dsp:cNvSpPr/>
      </dsp:nvSpPr>
      <dsp:spPr>
        <a:xfrm>
          <a:off x="2334237" y="1843"/>
          <a:ext cx="1545821" cy="10074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Диагностика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2560617" y="149376"/>
        <a:ext cx="1093061" cy="712351"/>
      </dsp:txXfrm>
    </dsp:sp>
    <dsp:sp modelId="{E2364292-A6CE-4DE6-A497-82D06D64ABAC}">
      <dsp:nvSpPr>
        <dsp:cNvPr id="0" name=""/>
        <dsp:cNvSpPr/>
      </dsp:nvSpPr>
      <dsp:spPr>
        <a:xfrm>
          <a:off x="4178752" y="1528291"/>
          <a:ext cx="1584466" cy="1007417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Лечение </a:t>
          </a:r>
          <a:r>
            <a:rPr lang="en-US" sz="1500" b="1" kern="1200" dirty="0" smtClean="0">
              <a:solidFill>
                <a:srgbClr val="002060"/>
              </a:solidFill>
            </a:rPr>
            <a:t>/</a:t>
          </a:r>
          <a:r>
            <a:rPr lang="ru-RU" sz="1500" b="1" kern="1200" dirty="0" smtClean="0">
              <a:solidFill>
                <a:srgbClr val="002060"/>
              </a:solidFill>
            </a:rPr>
            <a:t> Наблюдение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410792" y="1675824"/>
        <a:ext cx="1120386" cy="712351"/>
      </dsp:txXfrm>
    </dsp:sp>
    <dsp:sp modelId="{C6CB196F-1742-495F-BF57-E87796E2FF93}">
      <dsp:nvSpPr>
        <dsp:cNvPr id="0" name=""/>
        <dsp:cNvSpPr/>
      </dsp:nvSpPr>
      <dsp:spPr>
        <a:xfrm>
          <a:off x="2093821" y="3054738"/>
          <a:ext cx="2026652" cy="1007417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Планирование деторождения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2390617" y="3202271"/>
        <a:ext cx="1433060" cy="712351"/>
      </dsp:txXfrm>
    </dsp:sp>
    <dsp:sp modelId="{76CDEB72-FCBE-425D-B3EB-C495FEF10211}">
      <dsp:nvSpPr>
        <dsp:cNvPr id="0" name=""/>
        <dsp:cNvSpPr/>
      </dsp:nvSpPr>
      <dsp:spPr>
        <a:xfrm>
          <a:off x="343664" y="1528291"/>
          <a:ext cx="1821058" cy="1007417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Профилактика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610352" y="1675824"/>
        <a:ext cx="1287682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2BC4-76ED-452D-9D48-30AFFE1515C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C8C2F-A578-4F5D-B364-13CE7BFD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6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6A505-79EE-824A-918E-1E87CA1D87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725BF-359D-7A42-866E-E49C0CBAA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9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725BF-359D-7A42-866E-E49C0CBAADF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5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2103629-05BA-B94B-640F-4D2343EA6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9"/>
            <a:ext cx="9145565" cy="51426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C5BC27A-2FAE-57E4-2976-D62688B83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243" b="81836"/>
          <a:stretch/>
        </p:blipFill>
        <p:spPr>
          <a:xfrm>
            <a:off x="0" y="0"/>
            <a:ext cx="4087133" cy="9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7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F1CCA0E-8205-19B4-27DA-8A91BB13E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70" t="17749" r="4609" b="-4408"/>
          <a:stretch/>
        </p:blipFill>
        <p:spPr>
          <a:xfrm>
            <a:off x="0" y="0"/>
            <a:ext cx="9144000" cy="51219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A3248-1168-A08F-CF6A-7916C08F0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71" y="316782"/>
            <a:ext cx="5899817" cy="885717"/>
          </a:xfrm>
        </p:spPr>
        <p:txBody>
          <a:bodyPr anchor="t">
            <a:noAutofit/>
          </a:bodyPr>
          <a:lstStyle>
            <a:lvl1pPr>
              <a:defRPr sz="1800" b="1">
                <a:solidFill>
                  <a:srgbClr val="095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C35AFE-568D-B7AC-02D4-F6C590EB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470" y="4869657"/>
            <a:ext cx="3086100" cy="273844"/>
          </a:xfrm>
        </p:spPr>
        <p:txBody>
          <a:bodyPr anchor="t"/>
          <a:lstStyle>
            <a:lvl1pPr algn="l">
              <a:defRPr sz="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СОДРУЖЕСТВО БЕЗ ГРАНИЦ | ПРАВИЛА ВЗЯТИЯ БИОМАТЕРИАЛА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C2E1D8-6D63-98C4-A524-CDA8C1DA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702" y="4813328"/>
            <a:ext cx="2057400" cy="27384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0A2C09-09AE-1142-9A9D-D2DC2505F57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EE20AD-966A-8D45-EC2C-E4A4149DF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243" b="81836"/>
          <a:stretch/>
        </p:blipFill>
        <p:spPr>
          <a:xfrm>
            <a:off x="6916996" y="65724"/>
            <a:ext cx="2048099" cy="467368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F9BDC52-F3BD-DE56-613F-D977F3E2D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481" y="1409700"/>
            <a:ext cx="8472488" cy="3033713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49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34A544-5BDE-2603-9946-2DA8EDBEA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3F5A4F-8303-F8BA-0CE1-7EF150926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3BDC-C24D-45D9-A755-07AF0DF330C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FF2-4162-45B0-B055-459BD0A69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3BDC-C24D-45D9-A755-07AF0DF330C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8FF2-4162-45B0-B055-459BD0A69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1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8A2BF-6978-4A11-3BF0-67040767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FC0EEA-B84A-BB00-5400-912D1461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6DAF0D-0B43-C0E2-857B-7DB27F9A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DE25-5863-9843-A0DC-FE14FEF776F1}" type="datetime1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8FF6D2-DB12-1300-5CCF-B9312C172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СОДРУЖЕСТВО БЕЗ ГРАНИЦ | ПРАВИЛА ВЗЯТИЯ БИОМАТЕРИАЛА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05F837-714D-7E90-C28E-B783851A0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2C09-09AE-1142-9A9D-D2DC2505F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9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6254" y="1479793"/>
            <a:ext cx="7858127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000" b="1" dirty="0" smtClean="0"/>
              <a:t>Генетическая </a:t>
            </a:r>
            <a:r>
              <a:rPr lang="ru-RU" sz="3000" b="1" dirty="0"/>
              <a:t>клиника НИИ медицинской генетики Томского НИМЦ, как модель федерального </a:t>
            </a:r>
            <a:r>
              <a:rPr lang="ru-RU" sz="3000" b="1" dirty="0" err="1"/>
              <a:t>орфанного</a:t>
            </a:r>
            <a:r>
              <a:rPr lang="ru-RU" sz="3000" b="1" dirty="0"/>
              <a:t> </a:t>
            </a:r>
            <a:r>
              <a:rPr lang="ru-RU" sz="3000" b="1" dirty="0" smtClean="0"/>
              <a:t>центра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49" y="3344835"/>
            <a:ext cx="8515351" cy="342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_ФИРСТИЛЬ_\НИИ МГ\лого ТНИМЦ + НИИ М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20" y="101566"/>
            <a:ext cx="3190626" cy="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1" y="174781"/>
            <a:ext cx="425767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000" dirty="0"/>
              <a:t>Межрегиональная экспертная сессия в НИИ медицинской генетики Томского НИМЦ с участием ведущих экспертов и специалистов по организации медицинской помощи пациентам с редкими заболеваниями в субъектах </a:t>
            </a:r>
            <a:r>
              <a:rPr lang="ru-RU" sz="1000" dirty="0" smtClean="0"/>
              <a:t>РФ «</a:t>
            </a:r>
            <a:r>
              <a:rPr lang="ru-RU" sz="1000" dirty="0"/>
              <a:t>РЕДКАЯ ГЕОГРАФИЯ РФ»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723" y="3478641"/>
            <a:ext cx="829641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Сеитова Гульнара </a:t>
            </a:r>
            <a:r>
              <a:rPr lang="ru-RU" sz="15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Наримановна</a:t>
            </a:r>
            <a:endParaRPr lang="ru-RU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722" y="3916690"/>
            <a:ext cx="797765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главный врач Медико-генетического центра (Генетическая клиника) .</a:t>
            </a:r>
            <a:b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Научно-исследовательский институт медицинской генетики </a:t>
            </a:r>
            <a:b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Томский национальный исследовательский центр Российской академии наук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8532" y="4680445"/>
            <a:ext cx="586740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11 ноября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2024 г., 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Томск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3553" y="9661"/>
            <a:ext cx="87284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95"/>
          <a:stretch/>
        </p:blipFill>
        <p:spPr>
          <a:xfrm>
            <a:off x="0" y="9660"/>
            <a:ext cx="7939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59533" y="839722"/>
            <a:ext cx="4176464" cy="115212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Мероприятия по </a:t>
            </a:r>
            <a:r>
              <a:rPr lang="ru-RU" sz="2000" dirty="0" err="1"/>
              <a:t>пренатальному</a:t>
            </a:r>
            <a:r>
              <a:rPr lang="ru-RU" sz="2000" dirty="0"/>
              <a:t> скринингу организованы по принципу «клиники одного дня»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5604" y="1939036"/>
            <a:ext cx="4428492" cy="1800200"/>
          </a:xfrm>
          <a:prstGeom prst="rect">
            <a:avLst/>
          </a:prstGeom>
        </p:spPr>
        <p:txBody>
          <a:bodyPr vert="horz" lIns="91438" tIns="45719" rIns="91438" bIns="45719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 случае выявления у пациентки отклонений по результатам скрининга в этот же день пациентке проводится медико-генетическое консультирование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504" y="3579862"/>
            <a:ext cx="8748972" cy="4104456"/>
          </a:xfrm>
          <a:prstGeom prst="rect">
            <a:avLst/>
          </a:prstGeom>
        </p:spPr>
        <p:txBody>
          <a:bodyPr vert="horz" lIns="91438" tIns="45719" rIns="91438" bIns="45719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dirty="0"/>
              <a:t>При наличии показаний к проведению дополнительных исследований в </a:t>
            </a:r>
            <a:r>
              <a:rPr lang="ru-RU" sz="2000" dirty="0" err="1"/>
              <a:t>т.ч</a:t>
            </a:r>
            <a:r>
              <a:rPr lang="ru-RU" sz="2000" dirty="0"/>
              <a:t>. экспертное промежуточное УЗИ, инвазивная </a:t>
            </a:r>
            <a:r>
              <a:rPr lang="ru-RU" sz="2000" dirty="0" err="1"/>
              <a:t>пренатальная</a:t>
            </a:r>
            <a:r>
              <a:rPr lang="ru-RU" sz="2000" dirty="0"/>
              <a:t> диагностика, пациентке назначается дата и время проведения процедуры. При наличии возможности ИПД проводится по </a:t>
            </a:r>
            <a:r>
              <a:rPr lang="en-US" sz="2000" dirty="0"/>
              <a:t>CITO</a:t>
            </a:r>
            <a:r>
              <a:rPr lang="ru-RU" sz="2000" dirty="0"/>
              <a:t>! в этот же день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23" y="941610"/>
            <a:ext cx="3773283" cy="251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"/>
            <a:ext cx="4602822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err="1" smtClean="0">
                <a:solidFill>
                  <a:srgbClr val="002060"/>
                </a:solidFill>
              </a:rPr>
              <a:t>Пренатальная</a:t>
            </a:r>
            <a:r>
              <a:rPr lang="ru-RU" sz="2700" b="1" dirty="0" smtClean="0">
                <a:solidFill>
                  <a:srgbClr val="002060"/>
                </a:solidFill>
              </a:rPr>
              <a:t> диагностика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3815"/>
              </p:ext>
            </p:extLst>
          </p:nvPr>
        </p:nvGraphicFramePr>
        <p:xfrm>
          <a:off x="518554" y="1275607"/>
          <a:ext cx="8111732" cy="235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704"/>
                <a:gridCol w="1825140"/>
                <a:gridCol w="1689944"/>
                <a:gridCol w="1689944"/>
              </a:tblGrid>
              <a:tr h="472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</a:p>
                  </a:txBody>
                  <a:tcPr marL="68580" marR="68580" marT="0" marB="0" anchor="ctr"/>
                </a:tc>
              </a:tr>
              <a:tr h="6835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Выявлено плодов с ВПР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</a:tr>
              <a:tr h="5190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ИПД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T="34290" marB="34290" anchor="ctr"/>
                </a:tc>
              </a:tr>
              <a:tr h="6835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Выявлено плодов с ХА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4602822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err="1" smtClean="0">
                <a:solidFill>
                  <a:srgbClr val="002060"/>
                </a:solidFill>
              </a:rPr>
              <a:t>Пренатальная</a:t>
            </a:r>
            <a:r>
              <a:rPr lang="ru-RU" sz="2700" b="1" dirty="0" smtClean="0">
                <a:solidFill>
                  <a:srgbClr val="002060"/>
                </a:solidFill>
              </a:rPr>
              <a:t> диагностика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5399" y="2617628"/>
            <a:ext cx="8048522" cy="19897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dirty="0"/>
              <a:t>Моногенные заболевания</a:t>
            </a:r>
          </a:p>
          <a:p>
            <a:r>
              <a:rPr lang="ru-RU" sz="2100" dirty="0" err="1"/>
              <a:t>фенилкетонурия</a:t>
            </a:r>
            <a:r>
              <a:rPr lang="ru-RU" sz="2100" dirty="0"/>
              <a:t>, </a:t>
            </a:r>
            <a:r>
              <a:rPr lang="ru-RU" sz="2100" dirty="0" err="1"/>
              <a:t>муковисцидоз</a:t>
            </a:r>
            <a:r>
              <a:rPr lang="ru-RU" sz="2100" dirty="0"/>
              <a:t>, СМА, </a:t>
            </a:r>
            <a:r>
              <a:rPr lang="ru-RU" sz="2100" dirty="0" err="1"/>
              <a:t>миодистрофия</a:t>
            </a:r>
            <a:r>
              <a:rPr lang="ru-RU" sz="2100" dirty="0"/>
              <a:t> </a:t>
            </a:r>
            <a:r>
              <a:rPr lang="ru-RU" sz="2100" dirty="0" err="1"/>
              <a:t>Дюшенна</a:t>
            </a:r>
            <a:r>
              <a:rPr lang="ru-RU" sz="2100" dirty="0"/>
              <a:t>, синдром Хантера, адреногенитальный синдром, </a:t>
            </a:r>
            <a:r>
              <a:rPr lang="ru-RU" sz="2100" dirty="0" err="1"/>
              <a:t>галактоземия</a:t>
            </a:r>
            <a:r>
              <a:rPr lang="ru-RU" sz="2100" dirty="0"/>
              <a:t>, синдром </a:t>
            </a:r>
            <a:r>
              <a:rPr lang="ru-RU" sz="2100" dirty="0" err="1"/>
              <a:t>Жубера</a:t>
            </a:r>
            <a:r>
              <a:rPr lang="ru-RU" sz="21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1980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766661"/>
              </p:ext>
            </p:extLst>
          </p:nvPr>
        </p:nvGraphicFramePr>
        <p:xfrm>
          <a:off x="305526" y="1005576"/>
          <a:ext cx="8352006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126997" marR="0" indent="-126997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 Федеральное </a:t>
                      </a:r>
                      <a:r>
                        <a:rPr kumimoji="0" lang="ru-RU" sz="1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государственное бюджетное научное учреждение «Томский национальный исследовательский медицинский центр Российской академии наук»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6997" marR="0" indent="-126997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 Республика </a:t>
                      </a:r>
                      <a:r>
                        <a:rPr kumimoji="0" lang="ru-RU" sz="1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Алтай, Алтайский край, Кемеровская область, Красноярский край, Новосибирская область, </a:t>
                      </a:r>
                      <a:r>
                        <a:rPr kumimoji="0" lang="ru-RU" sz="18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Oмская</a:t>
                      </a:r>
                      <a:r>
                        <a:rPr kumimoji="0" lang="ru-RU" sz="1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область, Томская область, Республика Тыва, Республика Хакасия, Республика Саха (Якутия)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2D4A93E-8E43-4173-B671-26471A9C0BF5}"/>
              </a:ext>
            </a:extLst>
          </p:cNvPr>
          <p:cNvSpPr txBox="1">
            <a:spLocks/>
          </p:cNvSpPr>
          <p:nvPr/>
        </p:nvSpPr>
        <p:spPr>
          <a:xfrm>
            <a:off x="538844" y="3111810"/>
            <a:ext cx="8390004" cy="6245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За </a:t>
            </a:r>
            <a:r>
              <a:rPr lang="ru-RU" sz="2000" dirty="0" smtClean="0"/>
              <a:t>2023 -2024 (9 месяцев) </a:t>
            </a:r>
            <a:r>
              <a:rPr lang="ru-RU" sz="2000" dirty="0"/>
              <a:t>обследовано </a:t>
            </a:r>
            <a:r>
              <a:rPr lang="ru-RU" sz="2000" dirty="0" smtClean="0"/>
              <a:t>223 108 </a:t>
            </a:r>
            <a:r>
              <a:rPr lang="ru-RU" sz="2000" dirty="0"/>
              <a:t>новорожденных</a:t>
            </a:r>
          </a:p>
          <a:p>
            <a:r>
              <a:rPr lang="ru-RU" sz="2000" dirty="0"/>
              <a:t>Группа риска составила </a:t>
            </a:r>
            <a:r>
              <a:rPr lang="ru-RU" sz="2000" dirty="0" smtClean="0"/>
              <a:t>4 408 </a:t>
            </a:r>
            <a:r>
              <a:rPr lang="ru-RU" sz="2000" dirty="0"/>
              <a:t>ребенка</a:t>
            </a:r>
          </a:p>
          <a:p>
            <a:r>
              <a:rPr lang="ru-RU" sz="2000" dirty="0"/>
              <a:t>Подтверждено </a:t>
            </a:r>
            <a:r>
              <a:rPr lang="ru-RU" sz="2000" dirty="0" smtClean="0"/>
              <a:t>118 </a:t>
            </a:r>
            <a:r>
              <a:rPr lang="ru-RU" sz="2000" dirty="0"/>
              <a:t>наследственных заболеваний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6760396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Расширенный неонатальный скрининг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F3E2E3-2B22-1927-06CE-CFA78C4EA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41" y="4564754"/>
            <a:ext cx="1866059" cy="54087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2D4A93E-8E43-4173-B671-26471A9C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73" y="696189"/>
            <a:ext cx="8790709" cy="4042066"/>
          </a:xfrm>
        </p:spPr>
        <p:txBody>
          <a:bodyPr>
            <a:noAutofit/>
          </a:bodyPr>
          <a:lstStyle/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Разработаны и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или обновлены НПА</a:t>
            </a:r>
          </a:p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Разработаны </a:t>
            </a:r>
            <a:r>
              <a:rPr lang="ru-RU" sz="2000" dirty="0" err="1">
                <a:ea typeface="DengXian" panose="02010600030101010101" pitchFamily="2" charset="-122"/>
                <a:cs typeface="Times New Roman" panose="02020603050405020304" pitchFamily="18" charset="0"/>
              </a:rPr>
              <a:t>СОПы</a:t>
            </a:r>
            <a:endParaRPr lang="ru-RU" sz="2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Отработан алгоритм работы с закрепленными за </a:t>
            </a:r>
            <a:r>
              <a:rPr lang="ru-RU" sz="2000" dirty="0" err="1">
                <a:ea typeface="DengXian" panose="02010600030101010101" pitchFamily="2" charset="-122"/>
                <a:cs typeface="Times New Roman" panose="02020603050405020304" pitchFamily="18" charset="0"/>
              </a:rPr>
              <a:t>ТНИМЦем</a:t>
            </a: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территориями:</a:t>
            </a:r>
          </a:p>
          <a:p>
            <a:pPr marL="0" indent="0">
              <a:buNone/>
            </a:pP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    - по доставке биологического материала (пробные отправки в 2022 г.)</a:t>
            </a:r>
          </a:p>
          <a:p>
            <a:pPr marL="0" indent="0">
              <a:buNone/>
            </a:pP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    - по получению результатов исследования (закрытый канал связи)</a:t>
            </a:r>
          </a:p>
          <a:p>
            <a:pPr marL="0" indent="0">
              <a:buNone/>
            </a:pP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    - оперативный обмен информацией </a:t>
            </a:r>
            <a:r>
              <a:rPr lang="en-US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техническая поддержка (чат)</a:t>
            </a:r>
          </a:p>
          <a:p>
            <a:pPr marL="0" indent="0">
              <a:buNone/>
            </a:pP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    - контроль и работа над ошибками (регулярные ВКС с территориями)</a:t>
            </a:r>
          </a:p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Санпросвет работа с населением (памятки, работа с СМИ)</a:t>
            </a:r>
          </a:p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Вступление Томского НИМЦ в систему ТМК Минздрава</a:t>
            </a:r>
          </a:p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Оптимизация работы федерального консилиума на базе ТНИМЦ</a:t>
            </a:r>
          </a:p>
          <a:p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Работа по </a:t>
            </a:r>
            <a:r>
              <a:rPr lang="ru-RU" sz="2000" dirty="0" err="1">
                <a:ea typeface="DengXian" panose="02010600030101010101" pitchFamily="2" charset="-122"/>
                <a:cs typeface="Times New Roman" panose="02020603050405020304" pitchFamily="18" charset="0"/>
              </a:rPr>
              <a:t>цифровизации</a:t>
            </a:r>
            <a:r>
              <a:rPr lang="ru-RU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 передачи данных (ВИМИС)</a:t>
            </a:r>
          </a:p>
          <a:p>
            <a:pPr marL="0" indent="0">
              <a:buNone/>
            </a:pPr>
            <a:endParaRPr lang="ru-RU" sz="18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4676695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Организация </a:t>
            </a:r>
            <a:r>
              <a:rPr lang="ru-RU" sz="2700" b="1" dirty="0" smtClean="0">
                <a:solidFill>
                  <a:srgbClr val="002060"/>
                </a:solidFill>
              </a:rPr>
              <a:t>работы по РНС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801" y="861952"/>
            <a:ext cx="8463030" cy="4000994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AutoNum type="arabicPeriod"/>
            </a:pPr>
            <a:r>
              <a:rPr lang="ru-RU" sz="2300" b="1" dirty="0"/>
              <a:t>Факторы, влияющие на качество </a:t>
            </a:r>
          </a:p>
          <a:p>
            <a:pPr marL="0" indent="0">
              <a:buNone/>
            </a:pPr>
            <a:r>
              <a:rPr lang="ru-RU" sz="2300" b="1" dirty="0"/>
              <a:t>анализа:</a:t>
            </a:r>
          </a:p>
          <a:p>
            <a:pPr marL="0" indent="0">
              <a:buNone/>
            </a:pPr>
            <a:r>
              <a:rPr lang="ru-RU" sz="2300" dirty="0"/>
              <a:t>- </a:t>
            </a:r>
            <a:r>
              <a:rPr lang="ru-RU" sz="2300" dirty="0" err="1"/>
              <a:t>Преаналитический</a:t>
            </a:r>
            <a:r>
              <a:rPr lang="ru-RU" sz="2300" dirty="0"/>
              <a:t> этап</a:t>
            </a:r>
          </a:p>
          <a:p>
            <a:pPr>
              <a:buFontTx/>
              <a:buChar char="-"/>
            </a:pPr>
            <a:r>
              <a:rPr lang="ru-RU" sz="2300" dirty="0"/>
              <a:t>Аналитический этап</a:t>
            </a:r>
          </a:p>
          <a:p>
            <a:pPr>
              <a:buFontTx/>
              <a:buChar char="-"/>
            </a:pPr>
            <a:r>
              <a:rPr lang="ru-RU" sz="2300" dirty="0"/>
              <a:t>Интерпретация результатов</a:t>
            </a: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r>
              <a:rPr lang="ru-RU" sz="2300" b="1" dirty="0"/>
              <a:t>2. Организационные моменты: </a:t>
            </a:r>
          </a:p>
          <a:p>
            <a:pPr marL="0" indent="0">
              <a:buNone/>
            </a:pPr>
            <a:r>
              <a:rPr lang="ru-RU" sz="2300" dirty="0"/>
              <a:t>- Соблюдение сроков доставки </a:t>
            </a:r>
            <a:r>
              <a:rPr lang="ru-RU" sz="2300" dirty="0" err="1"/>
              <a:t>биообразцов</a:t>
            </a:r>
            <a:endParaRPr lang="ru-RU" sz="2300" dirty="0"/>
          </a:p>
          <a:p>
            <a:pPr>
              <a:buFontTx/>
              <a:buChar char="-"/>
            </a:pPr>
            <a:r>
              <a:rPr lang="ru-RU" sz="2300" dirty="0"/>
              <a:t>Процесс организации подтверждающей диагностики</a:t>
            </a:r>
          </a:p>
          <a:p>
            <a:pPr>
              <a:buFontTx/>
              <a:buChar char="-"/>
            </a:pPr>
            <a:r>
              <a:rPr lang="ru-RU" sz="2300" dirty="0"/>
              <a:t>Проблемы при регистрации пациентов в ВИМИС</a:t>
            </a:r>
          </a:p>
          <a:p>
            <a:pPr>
              <a:buFontTx/>
              <a:buChar char="-"/>
            </a:pPr>
            <a:r>
              <a:rPr lang="ru-RU" sz="2300" dirty="0"/>
              <a:t>Несовершенство нормативно-правовой базы, регулирующей РНС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-164205"/>
            <a:ext cx="3160050" cy="554874"/>
          </a:xfrm>
          <a:prstGeom prst="rect">
            <a:avLst/>
          </a:prstGeom>
          <a:solidFill>
            <a:srgbClr val="5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49" y="-164206"/>
            <a:ext cx="5983950" cy="554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5441" y="-169216"/>
            <a:ext cx="6320943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2600" b="1" dirty="0">
                <a:solidFill>
                  <a:srgbClr val="002060"/>
                </a:solidFill>
              </a:rPr>
              <a:t>      Сложности работы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45" y="405242"/>
            <a:ext cx="3844637" cy="30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9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4757" y="861952"/>
            <a:ext cx="4150217" cy="275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 err="1"/>
              <a:t>Преаналитический</a:t>
            </a:r>
            <a:r>
              <a:rPr lang="ru-RU" sz="2300" b="1" dirty="0"/>
              <a:t> этап:</a:t>
            </a:r>
          </a:p>
          <a:p>
            <a:pPr marL="0" indent="0">
              <a:buNone/>
            </a:pPr>
            <a:r>
              <a:rPr lang="ru-RU" sz="2300" dirty="0"/>
              <a:t>- Ошибки техники забора крови</a:t>
            </a:r>
          </a:p>
          <a:p>
            <a:pPr marL="0" indent="0">
              <a:buNone/>
            </a:pPr>
            <a:r>
              <a:rPr lang="ru-RU" sz="2300" dirty="0"/>
              <a:t>- Нарушения условий хранения</a:t>
            </a:r>
          </a:p>
          <a:p>
            <a:pPr marL="0" indent="0">
              <a:buNone/>
            </a:pPr>
            <a:r>
              <a:rPr lang="ru-RU" sz="2300" dirty="0"/>
              <a:t>- Нарушения при транспортировке</a:t>
            </a:r>
          </a:p>
          <a:p>
            <a:pPr>
              <a:buFontTx/>
              <a:buChar char="-"/>
            </a:pPr>
            <a:r>
              <a:rPr lang="ru-RU" sz="2300" dirty="0"/>
              <a:t>Несоблюдение сроков забора крови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-164205"/>
            <a:ext cx="3160050" cy="554874"/>
          </a:xfrm>
          <a:prstGeom prst="rect">
            <a:avLst/>
          </a:prstGeom>
          <a:solidFill>
            <a:srgbClr val="5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49" y="-164206"/>
            <a:ext cx="5983950" cy="554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32" y="1137870"/>
            <a:ext cx="3686175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160" y="4026984"/>
            <a:ext cx="8625626" cy="8089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2300" b="1" dirty="0"/>
              <a:t>Забор крови без учета предшествующей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2300" b="1" dirty="0"/>
              <a:t>или продолжающейся терапии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441" y="-169216"/>
            <a:ext cx="6320943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Факторы, влияющие на результат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42908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CF3E2E3-2B22-1927-06CE-CFA78C4EA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41" y="4400548"/>
            <a:ext cx="1866059" cy="540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-164205"/>
            <a:ext cx="3160050" cy="554874"/>
          </a:xfrm>
          <a:prstGeom prst="rect">
            <a:avLst/>
          </a:prstGeom>
          <a:solidFill>
            <a:srgbClr val="5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49" y="-164206"/>
            <a:ext cx="5983950" cy="5548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17" y="1548115"/>
            <a:ext cx="5390383" cy="285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441" y="-169216"/>
            <a:ext cx="6320943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Факторы, влияющие на результат анализа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229762" y="598867"/>
            <a:ext cx="3694166" cy="424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90" rIns="34289" bIns="34290">
            <a:normAutofit fontScale="9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lang="ru-RU" sz="2300" b="1" dirty="0"/>
          </a:p>
          <a:p>
            <a:pPr hangingPunct="1"/>
            <a:r>
              <a:rPr lang="ru-RU" sz="2300" b="1" dirty="0"/>
              <a:t>Аналитический этап</a:t>
            </a:r>
          </a:p>
          <a:p>
            <a:pPr hangingPunct="1"/>
            <a:r>
              <a:rPr lang="ru-RU" sz="2300" b="1" dirty="0"/>
              <a:t>Ошибки интерпретации анализа:</a:t>
            </a:r>
          </a:p>
          <a:p>
            <a:pPr hangingPunct="1"/>
            <a:endParaRPr lang="ru-RU" sz="23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Отсутствие корректных данных о предшествующей терапии, как самого  новорожденного, так и его матери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Отсутствие </a:t>
            </a:r>
            <a:r>
              <a:rPr lang="ru-RU" sz="1900" dirty="0" err="1"/>
              <a:t>референсных</a:t>
            </a:r>
            <a:r>
              <a:rPr lang="ru-RU" sz="1900" dirty="0"/>
              <a:t> значений показателей для недоношенных с разным сроком </a:t>
            </a:r>
            <a:r>
              <a:rPr lang="ru-RU" sz="1900" dirty="0" err="1"/>
              <a:t>гестации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5406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442" y="-5440"/>
            <a:ext cx="6437415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54" y="29623"/>
            <a:ext cx="633279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ru-RU" sz="2700" b="1" dirty="0">
                <a:solidFill>
                  <a:srgbClr val="002060"/>
                </a:solidFill>
              </a:rPr>
              <a:t>Индикативные показатели ТНИМЦ - 2024</a:t>
            </a:r>
            <a:endParaRPr lang="ru-RU" sz="27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37566"/>
              </p:ext>
            </p:extLst>
          </p:nvPr>
        </p:nvGraphicFramePr>
        <p:xfrm>
          <a:off x="550070" y="1478756"/>
          <a:ext cx="8122444" cy="248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508"/>
                <a:gridCol w="1818404"/>
                <a:gridCol w="1700213"/>
                <a:gridCol w="1728788"/>
                <a:gridCol w="1964531"/>
              </a:tblGrid>
              <a:tr h="548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исследовано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Подтверждено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 в России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НБО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93 140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2 910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3 888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СМА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93 140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7 761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10 789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74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ПИД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93 140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23 285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6 872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4350" y="4275245"/>
            <a:ext cx="8101013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по данным ФГБНУ «МГНЦ им. </a:t>
            </a:r>
            <a:r>
              <a:rPr lang="ru-RU" dirty="0" err="1"/>
              <a:t>ак</a:t>
            </a:r>
            <a:r>
              <a:rPr lang="ru-RU" dirty="0"/>
              <a:t>. Н.П. Бочкова», опубликованным на официальном сайте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8997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442" y="-5440"/>
            <a:ext cx="6593279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53" y="29623"/>
            <a:ext cx="657178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ru-RU" sz="2700" b="1" dirty="0">
                <a:solidFill>
                  <a:srgbClr val="002060"/>
                </a:solidFill>
              </a:rPr>
              <a:t>Индикативные показатели ТНИМЦ - 2023</a:t>
            </a:r>
            <a:endParaRPr lang="ru-RU" sz="27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99916"/>
              </p:ext>
            </p:extLst>
          </p:nvPr>
        </p:nvGraphicFramePr>
        <p:xfrm>
          <a:off x="550070" y="1478756"/>
          <a:ext cx="8122444" cy="248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508"/>
                <a:gridCol w="1818404"/>
                <a:gridCol w="1700213"/>
                <a:gridCol w="1728788"/>
                <a:gridCol w="1964531"/>
              </a:tblGrid>
              <a:tr h="548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исследовано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Подтверждено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 в России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НБО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129 968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2 888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3 888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СМА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129 968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10 831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10 789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74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ПИД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129 968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: 6 872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4350" y="4275245"/>
            <a:ext cx="8101013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по данным ФГБНУ «МГНЦ им. </a:t>
            </a:r>
            <a:r>
              <a:rPr lang="ru-RU" dirty="0" err="1"/>
              <a:t>ак</a:t>
            </a:r>
            <a:r>
              <a:rPr lang="ru-RU" dirty="0"/>
              <a:t>. Н.П. Бочкова», опубликованным на официальном сайте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181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2D4A93E-8E43-4173-B671-26471A9C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8" y="706240"/>
            <a:ext cx="8810175" cy="3097808"/>
          </a:xfrm>
        </p:spPr>
        <p:txBody>
          <a:bodyPr>
            <a:noAutofit/>
          </a:bodyPr>
          <a:lstStyle/>
          <a:p>
            <a:r>
              <a:rPr lang="ru-RU" sz="2000" dirty="0"/>
              <a:t>Недостаточность длинноцепочечной 3-гидрокси-ацил-КоА </a:t>
            </a:r>
            <a:r>
              <a:rPr lang="ru-RU" sz="2000" dirty="0" err="1"/>
              <a:t>дегидрогеназы</a:t>
            </a:r>
            <a:r>
              <a:rPr lang="ru-RU" sz="2000" dirty="0"/>
              <a:t> жирных кислот</a:t>
            </a:r>
          </a:p>
          <a:p>
            <a:r>
              <a:rPr lang="ru-RU" sz="2000" dirty="0" err="1"/>
              <a:t>Гомоцистинурия</a:t>
            </a:r>
            <a:endParaRPr lang="ru-RU" sz="2000" dirty="0"/>
          </a:p>
          <a:p>
            <a:r>
              <a:rPr lang="ru-RU" sz="2000" dirty="0"/>
              <a:t>Дефицит </a:t>
            </a:r>
            <a:r>
              <a:rPr lang="ru-RU" sz="2000" dirty="0" err="1"/>
              <a:t>ацил-Коа-дегидрогеназы</a:t>
            </a:r>
            <a:r>
              <a:rPr lang="ru-RU" sz="2000" dirty="0"/>
              <a:t> </a:t>
            </a:r>
            <a:r>
              <a:rPr lang="ru-RU" sz="2000" dirty="0" err="1"/>
              <a:t>среднецепочечных</a:t>
            </a:r>
            <a:r>
              <a:rPr lang="ru-RU" sz="2000" dirty="0"/>
              <a:t> жирных кислот</a:t>
            </a:r>
          </a:p>
          <a:p>
            <a:r>
              <a:rPr lang="ru-RU" sz="2000" dirty="0" err="1"/>
              <a:t>Цитруллинемия</a:t>
            </a:r>
            <a:endParaRPr lang="ru-RU" sz="2000" dirty="0"/>
          </a:p>
          <a:p>
            <a:r>
              <a:rPr lang="ru-RU" sz="2000" dirty="0" err="1"/>
              <a:t>Гомоцистинурия</a:t>
            </a:r>
            <a:endParaRPr lang="ru-RU" sz="2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000" b="1" dirty="0"/>
              <a:t>Недостаточность </a:t>
            </a:r>
            <a:r>
              <a:rPr lang="ru-RU" sz="2000" b="1" dirty="0" err="1"/>
              <a:t>митохондриальной</a:t>
            </a:r>
            <a:r>
              <a:rPr lang="ru-RU" sz="2000" b="1" dirty="0"/>
              <a:t> </a:t>
            </a:r>
            <a:r>
              <a:rPr lang="ru-RU" sz="2000" b="1" dirty="0" err="1"/>
              <a:t>ацето</a:t>
            </a:r>
            <a:r>
              <a:rPr lang="ru-RU" sz="2000" b="1" dirty="0"/>
              <a:t>-ацетил КОА </a:t>
            </a:r>
            <a:r>
              <a:rPr lang="ru-RU" sz="2000" b="1" dirty="0" err="1"/>
              <a:t>тиолазы</a:t>
            </a:r>
            <a:endParaRPr lang="ru-RU" sz="2000" b="1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000" b="1" dirty="0"/>
              <a:t>Синдром истощения </a:t>
            </a:r>
            <a:r>
              <a:rPr lang="ru-RU" sz="2000" b="1" dirty="0" err="1"/>
              <a:t>митохондриальной</a:t>
            </a:r>
            <a:r>
              <a:rPr lang="ru-RU" sz="2000" b="1" dirty="0"/>
              <a:t> ДНК 5 тип, </a:t>
            </a:r>
            <a:r>
              <a:rPr lang="ru-RU" sz="2000" b="1" dirty="0" err="1"/>
              <a:t>энцефаломио-патическая</a:t>
            </a:r>
            <a:r>
              <a:rPr lang="ru-RU" sz="2000" b="1" dirty="0"/>
              <a:t> форма</a:t>
            </a:r>
            <a:r>
              <a:rPr lang="en-US" sz="2000" b="1" dirty="0"/>
              <a:t> </a:t>
            </a:r>
            <a:r>
              <a:rPr lang="ru-RU" sz="2000" b="1" dirty="0"/>
              <a:t>с </a:t>
            </a:r>
            <a:r>
              <a:rPr lang="ru-RU" sz="2000" b="1" dirty="0" err="1"/>
              <a:t>метилмалоновой</a:t>
            </a:r>
            <a:r>
              <a:rPr lang="ru-RU" sz="2000" b="1" dirty="0"/>
              <a:t> </a:t>
            </a:r>
            <a:r>
              <a:rPr lang="ru-RU" sz="2000" b="1" dirty="0" err="1"/>
              <a:t>ацидурией</a:t>
            </a:r>
            <a:r>
              <a:rPr lang="ru-RU" sz="2000" b="1" dirty="0"/>
              <a:t> и без нее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000" b="1" dirty="0">
                <a:ea typeface="DengXian" panose="02010600030101010101" pitchFamily="2" charset="-122"/>
                <a:cs typeface="Times New Roman" panose="02020603050405020304" pitchFamily="18" charset="0"/>
              </a:rPr>
              <a:t>Первичный </a:t>
            </a:r>
            <a:r>
              <a:rPr lang="ru-RU" sz="2000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гиперальдостеронизм</a:t>
            </a:r>
            <a:endParaRPr lang="ru-RU" sz="2000" b="1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sz="26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5442" y="-5440"/>
            <a:ext cx="5980214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Подтвержденные диагнозы НБО в 2023</a:t>
            </a:r>
          </a:p>
        </p:txBody>
      </p:sp>
    </p:spTree>
    <p:extLst>
      <p:ext uri="{BB962C8B-B14F-4D97-AF65-F5344CB8AC3E}">
        <p14:creationId xmlns:p14="http://schemas.microsoft.com/office/powerpoint/2010/main" val="39937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29" y="920357"/>
            <a:ext cx="4278834" cy="8857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«замкнутого круга». Оказание медицинской помощи пациентам с наследственной патологией в амбулаторных условиях и в стационаре: преемственность работы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13328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1752641"/>
              </p:ext>
            </p:extLst>
          </p:nvPr>
        </p:nvGraphicFramePr>
        <p:xfrm>
          <a:off x="3200384" y="7844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7" y="3321844"/>
            <a:ext cx="24145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5280917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Этапы наблюдения пациентов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442" y="-5440"/>
            <a:ext cx="4770323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54" y="29623"/>
            <a:ext cx="4748827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ru-RU" sz="2700" b="1" dirty="0">
                <a:solidFill>
                  <a:srgbClr val="002060"/>
                </a:solidFill>
              </a:rPr>
              <a:t>Индикативные показатели</a:t>
            </a:r>
            <a:endParaRPr lang="ru-RU" sz="27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79146"/>
              </p:ext>
            </p:extLst>
          </p:nvPr>
        </p:nvGraphicFramePr>
        <p:xfrm>
          <a:off x="214314" y="728663"/>
          <a:ext cx="8693944" cy="403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637"/>
                <a:gridCol w="1864519"/>
                <a:gridCol w="1728788"/>
              </a:tblGrid>
              <a:tr h="302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новорожденных, обследованных на врожденные и (или) наследственные заболевания (РНС), от общего числа новорожденных, родившихся живыми, не менее (%)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80%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5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новорожденных группы высокого риска, направленных для проведения подтверждающей диагностики в рамках РНС, от общего числа новорожденных, обследованных на РНС, не менее (%)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90%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74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новорожденных с впервые в жизни установленными врожденными и (или) наследственными заболеваниями, выявленными при проведении РНС, от общего числа новорожденных, обследованных на РНС  (%)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0,1%;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1044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новорожденных с впервые в жизни установленными врожденными и (или) наследственными заболеваниями, выявленными при проведении РНС, в отношении которых установлено Д наблюдение, от общего числа новорожденных с впервые в жизни установленными врожденными и (или) наследственными заболеваниями, не менее (%)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90%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746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новорожденных с установленными врожденными и (или) наследственными заболеваниями, выявленными при проведении РНС, получающих патогенетическую терапию ЛП и СПЛП от общего числа детей, которым установлено Д наблюдение,  (%)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95%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66249" y="768929"/>
            <a:ext cx="5164282" cy="39485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2D4A93E-8E43-4173-B671-26471A9C0BF5}"/>
              </a:ext>
            </a:extLst>
          </p:cNvPr>
          <p:cNvSpPr txBox="1">
            <a:spLocks/>
          </p:cNvSpPr>
          <p:nvPr/>
        </p:nvSpPr>
        <p:spPr>
          <a:xfrm>
            <a:off x="581890" y="1247241"/>
            <a:ext cx="4428122" cy="309780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>
                <a:solidFill>
                  <a:schemeClr val="bg1"/>
                </a:solidFill>
              </a:rPr>
              <a:t>Этническая специфика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Миграционные процессы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Отказ от обследования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Трудности диагностики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Эффективные профилактические мероприятия (ПД и ПГТ-М)</a:t>
            </a:r>
          </a:p>
        </p:txBody>
      </p:sp>
    </p:spTree>
    <p:extLst>
      <p:ext uri="{BB962C8B-B14F-4D97-AF65-F5344CB8AC3E}">
        <p14:creationId xmlns:p14="http://schemas.microsoft.com/office/powerpoint/2010/main" val="20195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95936" y="555526"/>
            <a:ext cx="5040560" cy="4176464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002060"/>
                </a:solidFill>
              </a:rPr>
              <a:t>Зависит от уровня организации медико-генетической помощи в субъект</a:t>
            </a:r>
            <a:endParaRPr lang="ru-RU" sz="1900" dirty="0">
              <a:solidFill>
                <a:srgbClr val="002060"/>
              </a:solidFill>
            </a:endParaRPr>
          </a:p>
          <a:p>
            <a:r>
              <a:rPr lang="ru-RU" sz="1900" dirty="0" smtClean="0">
                <a:solidFill>
                  <a:srgbClr val="002060"/>
                </a:solidFill>
              </a:rPr>
              <a:t>Консультационная помощь :</a:t>
            </a:r>
          </a:p>
          <a:p>
            <a:pPr marL="109728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- амбулаторная помощь</a:t>
            </a:r>
          </a:p>
          <a:p>
            <a:pPr marL="109728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- телемедицинские консультации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 - заочные, выездные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 </a:t>
            </a:r>
            <a:r>
              <a:rPr lang="ru-RU" sz="1900" dirty="0" err="1" smtClean="0">
                <a:solidFill>
                  <a:srgbClr val="002060"/>
                </a:solidFill>
              </a:rPr>
              <a:t>Пренатальная</a:t>
            </a:r>
            <a:r>
              <a:rPr lang="ru-RU" sz="1900" dirty="0" smtClean="0">
                <a:solidFill>
                  <a:srgbClr val="002060"/>
                </a:solidFill>
              </a:rPr>
              <a:t> диагностика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Обследование и лечение в условиях круглосуточного стационара  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Работа федерального консилиума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Подготовка кадров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Организационно-методическая работа</a:t>
            </a:r>
            <a:endParaRPr lang="ru-RU" sz="1900" dirty="0"/>
          </a:p>
        </p:txBody>
      </p:sp>
      <p:sp>
        <p:nvSpPr>
          <p:cNvPr id="3" name="AutoShape 2" descr="Сибирский федеральный округ — Википедия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3397895" cy="40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49" y="-164206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-153384"/>
            <a:ext cx="3883630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Работа с регионами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555526"/>
            <a:ext cx="8731696" cy="4176464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2019</a:t>
            </a:r>
            <a:r>
              <a:rPr lang="ru-RU" sz="1700" dirty="0" smtClean="0"/>
              <a:t> на </a:t>
            </a:r>
            <a:r>
              <a:rPr lang="ru-RU" sz="1700" dirty="0"/>
              <a:t>территории Томской области </a:t>
            </a:r>
            <a:r>
              <a:rPr lang="ru-RU" sz="1700" dirty="0" smtClean="0"/>
              <a:t>«Пилотный </a:t>
            </a:r>
            <a:r>
              <a:rPr lang="ru-RU" sz="1700" dirty="0"/>
              <a:t>проект по внедрению нового алгоритма проведения скрининга 1-го триместра с дополнительной оценкой риска преждевременных родов, задержки развития плода и </a:t>
            </a:r>
            <a:r>
              <a:rPr lang="ru-RU" sz="1700" dirty="0" err="1"/>
              <a:t>преэклампсии</a:t>
            </a:r>
            <a:r>
              <a:rPr lang="ru-RU" sz="1700" dirty="0"/>
              <a:t> до 34 </a:t>
            </a:r>
            <a:r>
              <a:rPr lang="ru-RU" sz="1700" dirty="0" smtClean="0"/>
              <a:t>недель». </a:t>
            </a:r>
          </a:p>
          <a:p>
            <a:pPr marL="0" indent="0">
              <a:buNone/>
            </a:pPr>
            <a:r>
              <a:rPr lang="ru-RU" sz="1700" dirty="0" smtClean="0"/>
              <a:t>Результаты:</a:t>
            </a:r>
            <a:r>
              <a:rPr lang="en-US" sz="1700" dirty="0" smtClean="0"/>
              <a:t> </a:t>
            </a:r>
            <a:r>
              <a:rPr lang="ru-RU" sz="1700" dirty="0" smtClean="0"/>
              <a:t>на </a:t>
            </a:r>
            <a:r>
              <a:rPr lang="ru-RU" sz="1700" dirty="0"/>
              <a:t>момент </a:t>
            </a:r>
            <a:r>
              <a:rPr lang="ru-RU" sz="1700" dirty="0" smtClean="0"/>
              <a:t>выхода </a:t>
            </a:r>
            <a:r>
              <a:rPr lang="ru-RU" sz="1700" dirty="0"/>
              <a:t>Приказа 1130н новый алгоритм был полностью отработан и внедрен в работу. По итогам Проекта разработаны новые схемы маршрутизации беременных, в учреждениях родовспоможения внедрены алгоритмы ранней профилактики ПЭ и ПР. </a:t>
            </a:r>
          </a:p>
          <a:p>
            <a:r>
              <a:rPr lang="ru-RU" sz="1700" b="1" dirty="0" smtClean="0"/>
              <a:t>2024</a:t>
            </a:r>
            <a:r>
              <a:rPr lang="ru-RU" sz="1700" dirty="0" smtClean="0"/>
              <a:t> – дополнительное наблюдение новорожденных, попавших в «серую» зону по </a:t>
            </a:r>
            <a:r>
              <a:rPr lang="ru-RU" sz="1700" dirty="0" err="1" smtClean="0"/>
              <a:t>ПИДам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Результаты: диспансерное наблюдение детей, дополнительное обследование с целью исключения </a:t>
            </a:r>
            <a:r>
              <a:rPr lang="ru-RU" sz="1700" dirty="0" err="1" smtClean="0"/>
              <a:t>ПИДа</a:t>
            </a:r>
            <a:r>
              <a:rPr lang="ru-RU" sz="1700" dirty="0" smtClean="0"/>
              <a:t>, не диагностированного по результатам РНС</a:t>
            </a:r>
          </a:p>
          <a:p>
            <a:r>
              <a:rPr lang="ru-RU" sz="1700" b="1" dirty="0" smtClean="0"/>
              <a:t>2025</a:t>
            </a:r>
            <a:r>
              <a:rPr lang="ru-RU" sz="1700" dirty="0" smtClean="0"/>
              <a:t> – на территории Томской области запланирован старт скрининг на наследственные заболевания, нерегламентированные приказом 274 н (миопатия </a:t>
            </a:r>
            <a:r>
              <a:rPr lang="ru-RU" sz="1700" dirty="0" err="1" smtClean="0"/>
              <a:t>Дюшенна</a:t>
            </a:r>
            <a:r>
              <a:rPr lang="ru-RU" sz="1700" dirty="0" smtClean="0"/>
              <a:t>, </a:t>
            </a:r>
            <a:r>
              <a:rPr lang="ru-RU" sz="1700" dirty="0" err="1" smtClean="0"/>
              <a:t>гипофосфатазия</a:t>
            </a:r>
            <a:r>
              <a:rPr lang="ru-RU" sz="1700" dirty="0" smtClean="0"/>
              <a:t> и др.)</a:t>
            </a:r>
          </a:p>
          <a:p>
            <a:pPr marL="0" lvl="0" indent="0">
              <a:buNone/>
            </a:pPr>
            <a:r>
              <a:rPr lang="ru-RU" sz="1700" dirty="0" smtClean="0"/>
              <a:t>Ожидаемые результаты: ранняя (доклиническая) диагностика, своевременное начало терапии, проведение профилактических мероприятий в семье при планировании последующего деторождения (ИПД, ПГТ-М)</a:t>
            </a:r>
          </a:p>
        </p:txBody>
      </p:sp>
      <p:sp>
        <p:nvSpPr>
          <p:cNvPr id="3" name="AutoShape 2" descr="Сибирский федеральный округ — Википедия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49" y="-164206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153384"/>
            <a:ext cx="5815173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   Проекты: вчера, сегодня, завтра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8">
            <a:extLst>
              <a:ext uri="{FF2B5EF4-FFF2-40B4-BE49-F238E27FC236}">
                <a16:creationId xmlns="" xmlns:a16="http://schemas.microsoft.com/office/drawing/2014/main" id="{768201B9-DF90-BE91-D9B7-A53383FF3292}"/>
              </a:ext>
            </a:extLst>
          </p:cNvPr>
          <p:cNvSpPr txBox="1">
            <a:spLocks/>
          </p:cNvSpPr>
          <p:nvPr/>
        </p:nvSpPr>
        <p:spPr>
          <a:xfrm>
            <a:off x="4488872" y="623730"/>
            <a:ext cx="4525971" cy="4114525"/>
          </a:xfrm>
          <a:prstGeom prst="rect">
            <a:avLst/>
          </a:prstGeom>
        </p:spPr>
        <p:txBody>
          <a:bodyPr lIns="68580" tIns="34290" rIns="68580" bIns="3429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ru-RU" sz="2300" dirty="0"/>
              <a:t>Ранняя диагностика</a:t>
            </a:r>
          </a:p>
          <a:p>
            <a:pPr fontAlgn="base">
              <a:lnSpc>
                <a:spcPct val="120000"/>
              </a:lnSpc>
            </a:pPr>
            <a:r>
              <a:rPr lang="ru-RU" sz="2300" dirty="0"/>
              <a:t>Подбор эффективной патогенетической терапии</a:t>
            </a:r>
          </a:p>
          <a:p>
            <a:pPr fontAlgn="base">
              <a:lnSpc>
                <a:spcPct val="120000"/>
              </a:lnSpc>
            </a:pPr>
            <a:r>
              <a:rPr lang="ru-RU" sz="2300" dirty="0"/>
              <a:t>Наблюдение пациента, семьи</a:t>
            </a:r>
          </a:p>
          <a:p>
            <a:pPr fontAlgn="base">
              <a:lnSpc>
                <a:spcPct val="120000"/>
              </a:lnSpc>
            </a:pPr>
            <a:r>
              <a:rPr lang="ru-RU" sz="2300" dirty="0" err="1"/>
              <a:t>Мультидисциплинарный</a:t>
            </a:r>
            <a:r>
              <a:rPr lang="ru-RU" sz="2300" dirty="0"/>
              <a:t> подход </a:t>
            </a:r>
          </a:p>
          <a:p>
            <a:pPr fontAlgn="base">
              <a:lnSpc>
                <a:spcPct val="120000"/>
              </a:lnSpc>
            </a:pPr>
            <a:r>
              <a:rPr lang="ru-RU" sz="2300" dirty="0"/>
              <a:t>Планирование деторождения в отягощенных семьях</a:t>
            </a:r>
          </a:p>
          <a:p>
            <a:pPr fontAlgn="base">
              <a:lnSpc>
                <a:spcPct val="120000"/>
              </a:lnSpc>
            </a:pPr>
            <a:r>
              <a:rPr lang="ru-RU" sz="2300" dirty="0"/>
              <a:t>Дородовая диагностика (инвазивная </a:t>
            </a:r>
            <a:r>
              <a:rPr lang="ru-RU" sz="2300" dirty="0" err="1"/>
              <a:t>пренатальная</a:t>
            </a:r>
            <a:r>
              <a:rPr lang="ru-RU" sz="2300" dirty="0"/>
              <a:t> диагностика)</a:t>
            </a:r>
          </a:p>
          <a:p>
            <a:pPr fontAlgn="base">
              <a:lnSpc>
                <a:spcPct val="120000"/>
              </a:lnSpc>
            </a:pPr>
            <a:r>
              <a:rPr lang="ru-RU" sz="2300" dirty="0"/>
              <a:t>Преимплантационное генетическое тестирование в цикле ЭКО </a:t>
            </a:r>
          </a:p>
          <a:p>
            <a:pPr fontAlgn="base"/>
            <a:endParaRPr lang="ru-RU" dirty="0"/>
          </a:p>
        </p:txBody>
      </p:sp>
      <p:pic>
        <p:nvPicPr>
          <p:cNvPr id="9" name="Picture 2" descr="http://medgenetics.ru/UserFile/Image/Clinika/2018/cl-f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6" y="773310"/>
            <a:ext cx="3308333" cy="23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6" y="3225404"/>
            <a:ext cx="3308333" cy="17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49" y="-164206"/>
            <a:ext cx="5983950" cy="554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-164206"/>
            <a:ext cx="7427344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Эффективность медико-генетической помощи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6254" y="1042066"/>
            <a:ext cx="7858127" cy="114646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Благодарю </a:t>
            </a:r>
          </a:p>
          <a:p>
            <a:r>
              <a:rPr lang="ru-RU" sz="3500" b="1" dirty="0">
                <a:solidFill>
                  <a:srgbClr val="002060"/>
                </a:solidFill>
              </a:rPr>
              <a:t>за внимание</a:t>
            </a:r>
            <a:endParaRPr lang="ru-RU" sz="35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49" y="2050495"/>
            <a:ext cx="8515351" cy="342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_ФИРСТИЛЬ_\НИИ МГ\лого ТНИМЦ + НИИ М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55" y="4425695"/>
            <a:ext cx="3190626" cy="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3553" y="9661"/>
            <a:ext cx="87284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95"/>
          <a:stretch/>
        </p:blipFill>
        <p:spPr>
          <a:xfrm>
            <a:off x="0" y="9660"/>
            <a:ext cx="793937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2353" y="2364003"/>
            <a:ext cx="5282348" cy="243912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Контакты: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(3822) 53 56 83 / 53 56 83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clinic@medgenetics.ru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gulnara.seitova@medgenetics.ru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http://medgenetics.ru 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http://tnimc.ru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1" y="174781"/>
            <a:ext cx="425767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1" y="174781"/>
            <a:ext cx="425767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b="1" dirty="0">
                <a:latin typeface="Century Gothic" panose="020B0502020202020204" pitchFamily="34" charset="0"/>
              </a:rPr>
              <a:t>Ежегодная междисциплинарная научно-практическая конференция с международным участием</a:t>
            </a:r>
          </a:p>
          <a:p>
            <a:pPr algn="r"/>
            <a:r>
              <a:rPr lang="ru-RU" sz="1100" b="1" dirty="0">
                <a:latin typeface="Century Gothic" panose="020B0502020202020204" pitchFamily="34" charset="0"/>
              </a:rPr>
              <a:t>«Клиника, генетика, лаборатория – 2024»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21" y="208368"/>
            <a:ext cx="3929554" cy="39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13328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015098"/>
              </p:ext>
            </p:extLst>
          </p:nvPr>
        </p:nvGraphicFramePr>
        <p:xfrm>
          <a:off x="179512" y="699543"/>
          <a:ext cx="8784976" cy="434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7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0756"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rgbClr val="29FFFF"/>
                          </a:solidFill>
                          <a:latin typeface="+mn-lt"/>
                          <a:ea typeface="+mn-ea"/>
                          <a:cs typeface="+mn-cs"/>
                        </a:rPr>
                        <a:t>Виды профилактики</a:t>
                      </a:r>
                    </a:p>
                  </a:txBody>
                  <a:tcPr marL="34925" marR="34925" marT="26194" marB="2619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rgbClr val="29FFFF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профилактических мероприятий</a:t>
                      </a:r>
                    </a:p>
                  </a:txBody>
                  <a:tcPr marL="34925" marR="34925" marT="26194" marB="2619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02">
                <a:tc rowSpan="4"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(до зачатия)</a:t>
                      </a:r>
                    </a:p>
                  </a:txBody>
                  <a:tcPr marL="34925" marR="34925" marT="26194" marB="26194" anchor="ctr"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репродуктивного здоровья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Медико-генетическое консультирование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ВРТ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756"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Вторичная (пренатальная)</a:t>
                      </a:r>
                    </a:p>
                  </a:txBody>
                  <a:tcPr marL="34925" marR="34925" marT="26194" marB="26194" anchor="ctr"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всех видов </a:t>
                      </a:r>
                      <a:r>
                        <a:rPr kumimoji="0"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пренатальной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(дородовой) диагностики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02">
                <a:tc rowSpan="3"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Третичная (постнатальная)</a:t>
                      </a:r>
                    </a:p>
                  </a:txBody>
                  <a:tcPr marL="34925" marR="34925" marT="26194" marB="26194" anchor="ctr"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Ранняя идентификация патологии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Патогенетическая терапия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1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728" indent="0" algn="l" rtl="0" eaLnBrk="1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8000"/>
                        <a:buFont typeface="Wingdings 3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Предупреждение </a:t>
                      </a:r>
                      <a:r>
                        <a:rPr kumimoji="0"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инвалидизирующих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расстройств</a:t>
                      </a:r>
                    </a:p>
                  </a:txBody>
                  <a:tcPr marL="34925" marR="34925" marT="26194" marB="2619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3869141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13328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773D2BA7-5663-422A-844F-BA16AB7A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433" y="208181"/>
            <a:ext cx="2640696" cy="553995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29FFFF"/>
                </a:solidFill>
              </a:rPr>
              <a:t>Консультация </a:t>
            </a:r>
          </a:p>
          <a:p>
            <a:pPr algn="ctr"/>
            <a:r>
              <a:rPr lang="ru-RU" altLang="ru-RU" sz="1500" b="1" dirty="0">
                <a:solidFill>
                  <a:srgbClr val="29FFFF"/>
                </a:solidFill>
              </a:rPr>
              <a:t>генетика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21C4EB66-7BFB-4AA3-AA36-28F66221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58" y="1040680"/>
            <a:ext cx="2398713" cy="553995"/>
          </a:xfrm>
          <a:prstGeom prst="rect">
            <a:avLst/>
          </a:prstGeom>
          <a:solidFill>
            <a:srgbClr val="29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1500" b="1" dirty="0">
                <a:cs typeface="Arial" charset="0"/>
              </a:rPr>
              <a:t>Ретроспективное консультирование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21C4EB66-7BFB-4AA3-AA36-28F66221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446" y="1046125"/>
            <a:ext cx="2398713" cy="553995"/>
          </a:xfrm>
          <a:prstGeom prst="rect">
            <a:avLst/>
          </a:prstGeom>
          <a:solidFill>
            <a:srgbClr val="29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1500" b="1" dirty="0" err="1">
                <a:cs typeface="Arial" charset="0"/>
              </a:rPr>
              <a:t>Проспективное</a:t>
            </a:r>
            <a:r>
              <a:rPr lang="ru-RU" altLang="ru-RU" sz="1500" b="1" dirty="0">
                <a:cs typeface="Arial" charset="0"/>
              </a:rPr>
              <a:t> консультирование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21C4EB66-7BFB-4AA3-AA36-28F66221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052" y="2102006"/>
            <a:ext cx="2398713" cy="553995"/>
          </a:xfrm>
          <a:prstGeom prst="rect">
            <a:avLst/>
          </a:prstGeom>
          <a:solidFill>
            <a:srgbClr val="29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1500" b="1" dirty="0">
                <a:cs typeface="Arial" charset="0"/>
              </a:rPr>
              <a:t>Планирование беременности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D8CEF887-F7EC-48FF-9F93-62FD930F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754" y="3898365"/>
            <a:ext cx="2160240" cy="10156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 anchor="ctr">
            <a:spAutoFit/>
          </a:bodyPr>
          <a:lstStyle/>
          <a:p>
            <a:pPr marL="95248" indent="-95248" algn="ctr"/>
            <a:r>
              <a:rPr lang="ru-RU" altLang="ru-RU" sz="1500" b="1" dirty="0" err="1">
                <a:solidFill>
                  <a:srgbClr val="29FFFF"/>
                </a:solidFill>
              </a:rPr>
              <a:t>Пренатальная</a:t>
            </a:r>
            <a:r>
              <a:rPr lang="ru-RU" altLang="ru-RU" sz="1500" b="1" dirty="0">
                <a:solidFill>
                  <a:srgbClr val="29FFFF"/>
                </a:solidFill>
              </a:rPr>
              <a:t> диагностика (</a:t>
            </a:r>
            <a:r>
              <a:rPr lang="ru-RU" altLang="ru-RU" sz="1500" b="1" dirty="0" err="1">
                <a:solidFill>
                  <a:srgbClr val="29FFFF"/>
                </a:solidFill>
              </a:rPr>
              <a:t>неинвазивная</a:t>
            </a:r>
            <a:r>
              <a:rPr lang="ru-RU" altLang="ru-RU" sz="1500" b="1" dirty="0">
                <a:solidFill>
                  <a:srgbClr val="29FFFF"/>
                </a:solidFill>
              </a:rPr>
              <a:t>, инвазивная, НИПТ)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="" xmlns:a16="http://schemas.microsoft.com/office/drawing/2014/main" id="{D8CEF887-F7EC-48FF-9F93-62FD930F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006" y="3882039"/>
            <a:ext cx="2160240" cy="10156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 anchor="ctr">
            <a:spAutoFit/>
          </a:bodyPr>
          <a:lstStyle/>
          <a:p>
            <a:pPr marL="95248" indent="-95248" algn="ctr"/>
            <a:r>
              <a:rPr lang="ru-RU" altLang="ru-RU" sz="1500" b="1" dirty="0" err="1">
                <a:solidFill>
                  <a:srgbClr val="29FFFF"/>
                </a:solidFill>
              </a:rPr>
              <a:t>Преимплантационная</a:t>
            </a:r>
            <a:r>
              <a:rPr lang="ru-RU" altLang="ru-RU" sz="1500" b="1" dirty="0">
                <a:solidFill>
                  <a:srgbClr val="29FFFF"/>
                </a:solidFill>
              </a:rPr>
              <a:t> диагностика </a:t>
            </a:r>
          </a:p>
          <a:p>
            <a:pPr marL="95248" indent="-95248" algn="ctr"/>
            <a:r>
              <a:rPr lang="ru-RU" altLang="ru-RU" sz="1500" b="1" dirty="0">
                <a:solidFill>
                  <a:srgbClr val="29FFFF"/>
                </a:solidFill>
              </a:rPr>
              <a:t>(ПГТ-А, ПГТ-СП, ПГТ-М</a:t>
            </a:r>
          </a:p>
          <a:p>
            <a:pPr marL="95248" indent="-95248" algn="ctr"/>
            <a:endParaRPr lang="ru-RU" altLang="ru-RU" sz="1500" b="1" dirty="0">
              <a:solidFill>
                <a:srgbClr val="29FFFF"/>
              </a:solidFill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21C4EB66-7BFB-4AA3-AA36-28F66221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943" y="1998592"/>
            <a:ext cx="3341914" cy="1015660"/>
          </a:xfrm>
          <a:prstGeom prst="rect">
            <a:avLst/>
          </a:prstGeom>
          <a:solidFill>
            <a:srgbClr val="29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1500" b="1" dirty="0">
                <a:cs typeface="Arial" charset="0"/>
              </a:rPr>
              <a:t>Обследование (уточнение диагноза, установление носительства хромосомных перестроек</a:t>
            </a:r>
            <a:r>
              <a:rPr lang="en-US" altLang="ru-RU" sz="1500" b="1" dirty="0">
                <a:cs typeface="Arial" charset="0"/>
              </a:rPr>
              <a:t>/</a:t>
            </a:r>
            <a:r>
              <a:rPr lang="ru-RU" altLang="ru-RU" sz="1500" b="1" dirty="0">
                <a:cs typeface="Arial" charset="0"/>
              </a:rPr>
              <a:t>мутаций у супругов)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="" xmlns:a16="http://schemas.microsoft.com/office/drawing/2014/main" id="{D8CEF887-F7EC-48FF-9F93-62FD930F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2" y="3892925"/>
            <a:ext cx="2160240" cy="10156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 anchor="ctr">
            <a:spAutoFit/>
          </a:bodyPr>
          <a:lstStyle/>
          <a:p>
            <a:pPr marL="95248" indent="-95248" algn="ctr"/>
            <a:r>
              <a:rPr lang="ru-RU" altLang="ru-RU" sz="1500" b="1" dirty="0">
                <a:solidFill>
                  <a:srgbClr val="29FFFF"/>
                </a:solidFill>
              </a:rPr>
              <a:t>Наблюдение здоровой беременной </a:t>
            </a:r>
          </a:p>
          <a:p>
            <a:pPr marL="95248" indent="-95248" algn="ctr"/>
            <a:r>
              <a:rPr lang="ru-RU" altLang="ru-RU" sz="1500" b="1" dirty="0" err="1">
                <a:solidFill>
                  <a:srgbClr val="29FFFF"/>
                </a:solidFill>
              </a:rPr>
              <a:t>Пренатальный</a:t>
            </a:r>
            <a:r>
              <a:rPr lang="ru-RU" altLang="ru-RU" sz="1500" b="1" dirty="0">
                <a:solidFill>
                  <a:srgbClr val="29FFFF"/>
                </a:solidFill>
              </a:rPr>
              <a:t> скрининг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="" xmlns:a16="http://schemas.microsoft.com/office/drawing/2014/main" id="{21C4EB66-7BFB-4AA3-AA36-28F66221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10" y="3065375"/>
            <a:ext cx="1425890" cy="323162"/>
          </a:xfrm>
          <a:prstGeom prst="rect">
            <a:avLst/>
          </a:prstGeom>
          <a:solidFill>
            <a:srgbClr val="BEF70B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1500" b="1" dirty="0">
                <a:cs typeface="Arial" charset="0"/>
              </a:rPr>
              <a:t>Риск низкий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21C4EB66-7BFB-4AA3-AA36-28F66221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866" y="3038164"/>
            <a:ext cx="1425890" cy="323162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1500" b="1" dirty="0">
                <a:cs typeface="Arial" charset="0"/>
              </a:rPr>
              <a:t>Риск высокий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740802" y="1654629"/>
            <a:ext cx="0" cy="32219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02909" y="1703615"/>
            <a:ext cx="0" cy="32219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006" y="566058"/>
            <a:ext cx="447794" cy="337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685806" y="2684376"/>
            <a:ext cx="447794" cy="337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023520" y="3490155"/>
            <a:ext cx="447794" cy="337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34530" y="2684376"/>
            <a:ext cx="352235" cy="329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265409" y="3399423"/>
            <a:ext cx="352235" cy="329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335073" y="3411591"/>
            <a:ext cx="447794" cy="3374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97086" y="2379003"/>
            <a:ext cx="154444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83980" y="545333"/>
            <a:ext cx="352235" cy="329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2971800" y="1317678"/>
            <a:ext cx="2469727" cy="876031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 Box 7">
            <a:extLst>
              <a:ext uri="{FF2B5EF4-FFF2-40B4-BE49-F238E27FC236}">
                <a16:creationId xmlns="" xmlns:a16="http://schemas.microsoft.com/office/drawing/2014/main" id="{D8CEF887-F7EC-48FF-9F93-62FD930F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258" y="3878349"/>
            <a:ext cx="2160240" cy="101566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 anchor="ctr">
            <a:spAutoFit/>
          </a:bodyPr>
          <a:lstStyle/>
          <a:p>
            <a:pPr marL="95248" indent="-95248" algn="ctr"/>
            <a:r>
              <a:rPr lang="ru-RU" altLang="ru-RU" sz="1500" b="1" dirty="0">
                <a:solidFill>
                  <a:srgbClr val="29FFFF"/>
                </a:solidFill>
              </a:rPr>
              <a:t>Лечение, Диспансерный учет, Реабилитация</a:t>
            </a:r>
          </a:p>
          <a:p>
            <a:pPr marL="95248" indent="-95248" algn="ctr"/>
            <a:endParaRPr lang="ru-RU" altLang="ru-RU" sz="1500" b="1" dirty="0">
              <a:solidFill>
                <a:srgbClr val="29FFFF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758354" y="3065375"/>
            <a:ext cx="0" cy="762237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67" y="20075"/>
            <a:ext cx="2054533" cy="7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13328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42925" y="942975"/>
            <a:ext cx="3479006" cy="382905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Амбулаторное звено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900"/>
              </a:spcBef>
            </a:pPr>
            <a:r>
              <a:rPr lang="ru-RU" sz="2000" dirty="0">
                <a:cs typeface="Arial" panose="020B0604020202020204" pitchFamily="34" charset="0"/>
              </a:rPr>
              <a:t>Предположение диагноза</a:t>
            </a:r>
          </a:p>
          <a:p>
            <a:pPr marL="0">
              <a:lnSpc>
                <a:spcPct val="100000"/>
              </a:lnSpc>
              <a:spcBef>
                <a:spcPts val="900"/>
              </a:spcBef>
            </a:pPr>
            <a:r>
              <a:rPr lang="ru-RU" sz="2000" dirty="0">
                <a:cs typeface="Arial" panose="020B0604020202020204" pitchFamily="34" charset="0"/>
              </a:rPr>
              <a:t>Подтверждение диагноза 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ru-RU" sz="2000" dirty="0">
                <a:cs typeface="Arial" panose="020B0604020202020204" pitchFamily="34" charset="0"/>
              </a:rPr>
              <a:t>(по возможности)</a:t>
            </a:r>
          </a:p>
          <a:p>
            <a:pPr marL="0">
              <a:lnSpc>
                <a:spcPct val="100000"/>
              </a:lnSpc>
              <a:spcBef>
                <a:spcPts val="900"/>
              </a:spcBef>
            </a:pPr>
            <a:r>
              <a:rPr lang="ru-RU" sz="2000" dirty="0">
                <a:cs typeface="Arial" panose="020B0604020202020204" pitchFamily="34" charset="0"/>
              </a:rPr>
              <a:t>Контроль и коррекция лечения</a:t>
            </a:r>
          </a:p>
          <a:p>
            <a:pPr marL="0">
              <a:lnSpc>
                <a:spcPct val="100000"/>
              </a:lnSpc>
              <a:spcBef>
                <a:spcPts val="900"/>
              </a:spcBef>
            </a:pPr>
            <a:r>
              <a:rPr lang="ru-RU" sz="2000" dirty="0">
                <a:cs typeface="Arial" panose="020B0604020202020204" pitchFamily="34" charset="0"/>
              </a:rPr>
              <a:t>Диспансерное наблюдение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580172" y="809413"/>
            <a:ext cx="4064446" cy="36901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Стационар</a:t>
            </a:r>
          </a:p>
          <a:p>
            <a:pPr marL="0" indent="0" algn="ctr">
              <a:buNone/>
            </a:pPr>
            <a:endParaRPr lang="ru-RU" sz="2000" dirty="0">
              <a:latin typeface="+mn-lt"/>
            </a:endParaRPr>
          </a:p>
          <a:p>
            <a:pPr>
              <a:spcBef>
                <a:spcPts val="900"/>
              </a:spcBef>
            </a:pPr>
            <a:r>
              <a:rPr lang="ru-RU" sz="2000" dirty="0">
                <a:latin typeface="+mn-lt"/>
              </a:rPr>
              <a:t>Подтверждение диагноза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+mn-lt"/>
              </a:rPr>
              <a:t>Назначение и инициация терапии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+mn-lt"/>
              </a:rPr>
              <a:t>Контроль и коррекция лечения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+mn-lt"/>
              </a:rPr>
              <a:t>Реабилитация</a:t>
            </a:r>
          </a:p>
          <a:p>
            <a:pPr>
              <a:spcBef>
                <a:spcPts val="900"/>
              </a:spcBef>
            </a:pPr>
            <a:r>
              <a:rPr lang="ru-RU" sz="2000" dirty="0">
                <a:latin typeface="+mn-lt"/>
              </a:rPr>
              <a:t>Помощь в социальной адаптации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3869141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Основные задачи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95520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28587" y="1269083"/>
            <a:ext cx="3929063" cy="148068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>
                <a:cs typeface="Arial" panose="020B0604020202020204" pitchFamily="34" charset="0"/>
              </a:rPr>
              <a:t>Амбулаторное звено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700" b="1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cs typeface="Arial" panose="020B0604020202020204" pitchFamily="34" charset="0"/>
              </a:rPr>
              <a:t>консультация врача-генетика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7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cs typeface="Arial" panose="020B0604020202020204" pitchFamily="34" charset="0"/>
              </a:rPr>
              <a:t>специфические лабораторные исследования (специфические биохимические тесты, </a:t>
            </a:r>
            <a:r>
              <a:rPr lang="ru-RU" sz="1700" dirty="0" err="1">
                <a:cs typeface="Arial" panose="020B0604020202020204" pitchFamily="34" charset="0"/>
              </a:rPr>
              <a:t>энзимодиагностика</a:t>
            </a:r>
            <a:r>
              <a:rPr lang="ru-RU" sz="1700" dirty="0">
                <a:cs typeface="Arial" panose="020B0604020202020204" pitchFamily="34" charset="0"/>
              </a:rPr>
              <a:t>, </a:t>
            </a:r>
            <a:r>
              <a:rPr lang="ru-RU" sz="1700" dirty="0" err="1">
                <a:cs typeface="Arial" panose="020B0604020202020204" pitchFamily="34" charset="0"/>
              </a:rPr>
              <a:t>кариотипирование</a:t>
            </a:r>
            <a:r>
              <a:rPr lang="ru-RU" sz="1700" dirty="0">
                <a:cs typeface="Arial" panose="020B0604020202020204" pitchFamily="34" charset="0"/>
              </a:rPr>
              <a:t>, ДНК-диагностика)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376057" y="590237"/>
            <a:ext cx="3346337" cy="148068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>
                <a:cs typeface="Arial" panose="020B0604020202020204" pitchFamily="34" charset="0"/>
              </a:rPr>
              <a:t>Стационар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500" b="1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cs typeface="Arial" panose="020B0604020202020204" pitchFamily="34" charset="0"/>
              </a:rPr>
              <a:t>консультация врача-генетика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cs typeface="Arial" panose="020B0604020202020204" pitchFamily="34" charset="0"/>
              </a:rPr>
              <a:t>специфические лабораторные исследования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0437" y="1468853"/>
            <a:ext cx="3307556" cy="10644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консультации узких специалистов (невролог, кардиолог, диетолог, гастроэнтеролог, пульмонолог, хирург, ЛОР и др.)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4579144" y="1492116"/>
            <a:ext cx="571500" cy="53771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>
                <a:cs typeface="Arial" panose="020B0604020202020204" pitchFamily="34" charset="0"/>
              </a:rPr>
              <a:t>+</a:t>
            </a:r>
            <a:endParaRPr lang="ru-RU" sz="38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98326" y="3256391"/>
            <a:ext cx="3307556" cy="10287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Неспецифические лабораторные тесты (общие клинические анализы, иммунология, биохимия, гормоны и др.)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4586288" y="3128035"/>
            <a:ext cx="571500" cy="53771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>
                <a:cs typeface="Arial" panose="020B0604020202020204" pitchFamily="34" charset="0"/>
              </a:rPr>
              <a:t>+</a:t>
            </a:r>
            <a:endParaRPr lang="ru-RU" sz="38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3793331" y="1749291"/>
            <a:ext cx="3929063" cy="148068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5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5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35932" y="4493846"/>
            <a:ext cx="3307556" cy="5322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Инструментальные исследования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7832" y="4493846"/>
            <a:ext cx="3307556" cy="5322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Функциональная диагностика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3869141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Организация работы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792780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83382" y="789099"/>
            <a:ext cx="4140994" cy="25788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Сложный диагноз: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Низкая частота в популяции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Стертая или «необычная» клиническая картина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симптомов – разворачивание клинической картины с возрастом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«Маски» патологии, в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т.ч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фенокопии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Недостаточность знаний 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или опыта у медицинских работников</a:t>
            </a:r>
          </a:p>
        </p:txBody>
      </p:sp>
      <p:pic>
        <p:nvPicPr>
          <p:cNvPr id="1026" name="Picture 2" descr="https://bipbap.ru/wp-content/uploads/2019/05/620x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06" y="816826"/>
            <a:ext cx="4171950" cy="39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2143" y="3434955"/>
            <a:ext cx="4139123" cy="154185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- Концентрирование редких больных в одном медицинском учреждении (накопление опыта)</a:t>
            </a:r>
          </a:p>
          <a:p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- 1-2 лечащих врача в течение длительного периода жизни пациента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3869141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13328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50582" y="651753"/>
            <a:ext cx="4140994" cy="25693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Трудности организации медицинской помощи: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Недостаточность знаний 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или опыта у медицинских работников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Смена специалистов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текучка кадров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Невозможность за 1 визит в больницу пройти весь комплекс исследований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Низкое количество бесплатных исследований</a:t>
            </a:r>
          </a:p>
        </p:txBody>
      </p:sp>
      <p:pic>
        <p:nvPicPr>
          <p:cNvPr id="2050" name="Picture 2" descr="Задумчивый Доктор Клипарт Картинки | Премиум-изображения в высоком  разреш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2" y="1189434"/>
            <a:ext cx="3055144" cy="34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86943" y="3333750"/>
            <a:ext cx="4648199" cy="16109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57175" indent="-257175">
              <a:buFontTx/>
              <a:buChar char="-"/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Широкий спектр исследований в сжатые сроки</a:t>
            </a:r>
          </a:p>
          <a:p>
            <a:pPr marL="257175" indent="-257175">
              <a:buFontTx/>
              <a:buChar char="-"/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 Наличие государственных программ (региональных, федеральных) бесплатной медицинской помощи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3869141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836702" y="4813328"/>
            <a:ext cx="2057400" cy="273844"/>
          </a:xfrm>
          <a:prstGeom prst="rect">
            <a:avLst/>
          </a:prstGeom>
        </p:spPr>
        <p:txBody>
          <a:bodyPr/>
          <a:lstStyle/>
          <a:p>
            <a:fld id="{BB0A2C09-09AE-1142-9A9D-D2DC2505F57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94097" y="715918"/>
            <a:ext cx="4140994" cy="25074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Сложный характер пациента: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Трудности взаимодействия с большим количеством специалистов 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Психологический дискомфорт при посещении неспециализированных медицинских учреждений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Проблемы социальной адаптации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Озлобленность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Сутяжничество</a:t>
            </a:r>
          </a:p>
        </p:txBody>
      </p:sp>
      <p:pic>
        <p:nvPicPr>
          <p:cNvPr id="3074" name="Picture 2" descr="Карикатура «Врач», Владимир Лаптев. В своей авторской подборке. Карикатуры,  комиксы, шар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22771"/>
            <a:ext cx="4324349" cy="31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4097" y="3446534"/>
            <a:ext cx="3921919" cy="16109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Психологическая реабилитация и принятие ситуации внутри общей  проблемы – «Я не один такой…»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b="77576"/>
          <a:stretch/>
        </p:blipFill>
        <p:spPr>
          <a:xfrm>
            <a:off x="3160050" y="0"/>
            <a:ext cx="5983950" cy="554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3869141" cy="554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1349</Words>
  <Application>Microsoft Office PowerPoint</Application>
  <PresentationFormat>Экран (16:9)</PresentationFormat>
  <Paragraphs>293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Модель «замкнутого круга». Оказание медицинской помощи пациентам с наследственной патологией в амбулаторных условиях и в стационаре: преемственность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Сеитова Гульнара Наримановна</cp:lastModifiedBy>
  <cp:revision>353</cp:revision>
  <cp:lastPrinted>2024-11-11T04:23:02Z</cp:lastPrinted>
  <dcterms:created xsi:type="dcterms:W3CDTF">2022-09-12T11:09:28Z</dcterms:created>
  <dcterms:modified xsi:type="dcterms:W3CDTF">2024-11-11T05:00:12Z</dcterms:modified>
</cp:coreProperties>
</file>