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sldx" ContentType="application/vnd.openxmlformats-officedocument.presentationml.slide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80" r:id="rId2"/>
    <p:sldId id="267" r:id="rId3"/>
    <p:sldId id="269" r:id="rId4"/>
    <p:sldId id="270" r:id="rId5"/>
    <p:sldId id="271" r:id="rId6"/>
    <p:sldId id="273" r:id="rId7"/>
    <p:sldId id="268" r:id="rId8"/>
    <p:sldId id="272" r:id="rId9"/>
    <p:sldId id="263" r:id="rId10"/>
    <p:sldId id="275" r:id="rId11"/>
    <p:sldId id="274" r:id="rId12"/>
    <p:sldId id="277" r:id="rId13"/>
    <p:sldId id="279" r:id="rId14"/>
    <p:sldId id="278" r:id="rId15"/>
    <p:sldId id="259" r:id="rId16"/>
    <p:sldId id="260" r:id="rId17"/>
    <p:sldId id="261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3"/>
    <p:restoredTop sz="94613"/>
  </p:normalViewPr>
  <p:slideViewPr>
    <p:cSldViewPr snapToGrid="0" snapToObjects="1">
      <p:cViewPr>
        <p:scale>
          <a:sx n="110" d="100"/>
          <a:sy n="110" d="100"/>
        </p:scale>
        <p:origin x="6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71D15-146A-6049-AF6E-E9D8F6D262CE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785E8-0256-D44D-8AC0-663AC0295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4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97D19-D2D8-0A4C-93CF-42887BF5F70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6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0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4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6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0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8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6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8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9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3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4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CCCA-9DA9-684D-BCA6-1F1DA5ADA0FD}" type="datetimeFigureOut">
              <a:rPr lang="ru-RU" smtClean="0"/>
              <a:t>10.11.24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1575-04E3-8A48-B7D4-B6F97ABB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nline.consultant.ru/riv/cgi/online.cgi?req=doc&amp;rnd=9hgDdw&amp;base=LAW&amp;n=99661&amp;dst=100004&amp;field=13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ovp1.consultant.ru/cgi/online.cgi?rnd=257DC6D5B690A6050A79C75B39744102&amp;req=doc&amp;base=RZR&amp;n=185947&amp;dst=100078&amp;fld=134" TargetMode="External"/><Relationship Id="rId4" Type="http://schemas.openxmlformats.org/officeDocument/2006/relationships/hyperlink" Target="https://onlineovp1.consultant.ru/cgi/online.cgi?rnd=257DC6D5B690A6050A79C75B39744102&amp;req=doc&amp;base=RZR&amp;n=185947&amp;dst=100079&amp;fld=13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nlineovp1.consultant.ru/cgi/online.cgi?rnd=257DC6D5B690A6050A79C75B39744102&amp;req=doc&amp;base=RZR&amp;n=185947&amp;dst=100077&amp;fld=13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#Par150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nline.consultant.ru/riv/cgi/online.cgi?req=doc&amp;rnd=9hgDdw&amp;base=LAW&amp;n=99661&amp;dst=100004&amp;field=13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11111111111111111111111111.sldx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«</a:t>
            </a:r>
            <a:r>
              <a:rPr lang="ru-RU" sz="32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Нормативно-правовое регулирование вопросов организации помощи больным с редкими заболеваниями в учреждениях регионального и </a:t>
            </a:r>
            <a:r>
              <a:rPr lang="ru-RU" sz="3200" b="1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федерального уровня»  </a:t>
            </a:r>
            <a:endParaRPr lang="ru-RU" sz="3200" b="1" dirty="0">
              <a:solidFill>
                <a:srgbClr val="77BDB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9F6FF7CA-5192-45B4-B1AD-50A7FB505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2978" y="4571522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altLang="ru-RU" sz="2000" i="1" cap="none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Смирнова Наталья Сергеевна,</a:t>
            </a:r>
            <a:br>
              <a:rPr lang="ru-RU" altLang="ru-RU" sz="2000" i="1" cap="none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000" i="1" cap="none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юрист 1 </a:t>
            </a:r>
            <a:r>
              <a:rPr lang="ru-RU" altLang="ru-RU" sz="20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класса,</a:t>
            </a:r>
          </a:p>
          <a:p>
            <a:pPr algn="r"/>
            <a:r>
              <a:rPr lang="ru-RU" altLang="x-none" sz="20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член «Национального совета </a:t>
            </a:r>
            <a:r>
              <a:rPr lang="ru-RU" altLang="x-none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экспертов по редким болезням»</a:t>
            </a:r>
            <a:r>
              <a:rPr lang="ru-RU" altLang="ru-RU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член Общественного совета</a:t>
            </a:r>
            <a:r>
              <a:rPr lang="ru-RU" altLang="x-none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по редким (орфанным) заболеваниям </a:t>
            </a:r>
            <a:r>
              <a:rPr lang="ru-RU" altLang="ru-RU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Комитета Государственной Думы по охране здоровья</a:t>
            </a:r>
            <a:br>
              <a:rPr lang="ru-RU" altLang="ru-RU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ru-RU" altLang="ru-RU" sz="21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7000"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1019" y="2231806"/>
            <a:ext cx="8432798" cy="4743449"/>
          </a:xfrm>
          <a:prstGeom prst="rect">
            <a:avLst/>
          </a:prstGeom>
          <a:solidFill>
            <a:schemeClr val="bg1"/>
          </a:solidFill>
          <a:effectLst>
            <a:softEdge rad="12700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8217" y="914400"/>
            <a:ext cx="6532860" cy="5109883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Консилиум врачей созывается по инициативе лечащего врача в медицинской организации либо вне медицинской организации (включая дистанционный консилиум врачей).</a:t>
            </a:r>
          </a:p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Мнение участника дистанционного консилиума врачей с его слов вносится в протокол медицинским работником, находящимся рядом с пациентом.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831" y="311652"/>
            <a:ext cx="3898732" cy="3840309"/>
          </a:xfrm>
        </p:spPr>
        <p:txBody>
          <a:bodyPr>
            <a:noAutofit/>
          </a:bodyPr>
          <a:lstStyle/>
          <a:p>
            <a:pPr lvl="0" algn="ctr"/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Дистанционный консилиум</a:t>
            </a:r>
          </a:p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п. 4 ст. 48 Федерального закона 323-ФЗ</a:t>
            </a:r>
          </a:p>
        </p:txBody>
      </p:sp>
    </p:spTree>
    <p:extLst>
      <p:ext uri="{BB962C8B-B14F-4D97-AF65-F5344CB8AC3E}">
        <p14:creationId xmlns:p14="http://schemas.microsoft.com/office/powerpoint/2010/main" val="7234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088" y="357189"/>
            <a:ext cx="4314825" cy="3429000"/>
          </a:xfrm>
        </p:spPr>
        <p:txBody>
          <a:bodyPr>
            <a:noAutofit/>
          </a:bodyPr>
          <a:lstStyle/>
          <a:p>
            <a:pPr lvl="0"/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Возможности использования телемедицинских технологий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7000"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16732" y="2382984"/>
            <a:ext cx="8432798" cy="4743449"/>
          </a:xfrm>
          <a:prstGeom prst="rect">
            <a:avLst/>
          </a:prstGeom>
          <a:solidFill>
            <a:schemeClr val="bg1"/>
          </a:solidFill>
          <a:effectLst>
            <a:softEdge rad="12700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8217" y="914400"/>
            <a:ext cx="6532860" cy="5109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Доступность и качество медицинской помощи обеспечивается применением телемедицинских технологий (пункт 10 ст. 10 Федерального закона № 323-ФЗ от 21.11.2011 г. «Об основах охраны здоровья граждан в РФ»)</a:t>
            </a:r>
          </a:p>
          <a:p>
            <a:pPr marL="0" indent="0">
              <a:buNone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Проведении консультаций с применением телемедицинских технологий лечащим врачом может осуществляться по его запросу (ст. 36.2 Федерального закона 323-ФЗ и Приказ МЗ РФ от 30.11.2017 № 965н)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3780" y="180428"/>
            <a:ext cx="11110141" cy="48208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Право назначения ЛП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C75120B-A8D4-437C-B8AE-F5683F729C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3780" y="753284"/>
          <a:ext cx="11571147" cy="4919188"/>
        </p:xfrm>
        <a:graphic>
          <a:graphicData uri="http://schemas.openxmlformats.org/drawingml/2006/table">
            <a:tbl>
              <a:tblPr firstRow="1" bandRow="1">
                <a:solidFill>
                  <a:srgbClr val="C00000"/>
                </a:solidFill>
                <a:tableStyleId>{5C22544A-7EE6-4342-B048-85BDC9FD1C3A}</a:tableStyleId>
              </a:tblPr>
              <a:tblGrid>
                <a:gridCol w="6047738">
                  <a:extLst>
                    <a:ext uri="{9D8B030D-6E8A-4147-A177-3AD203B41FA5}">
                      <a16:colId xmlns:a16="http://schemas.microsoft.com/office/drawing/2014/main" xmlns="" val="3585008334"/>
                    </a:ext>
                  </a:extLst>
                </a:gridCol>
                <a:gridCol w="5523409">
                  <a:extLst>
                    <a:ext uri="{9D8B030D-6E8A-4147-A177-3AD203B41FA5}">
                      <a16:colId xmlns:a16="http://schemas.microsoft.com/office/drawing/2014/main" xmlns="" val="3396357602"/>
                    </a:ext>
                  </a:extLst>
                </a:gridCol>
              </a:tblGrid>
              <a:tr h="560548"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Консилиум врачей</a:t>
                      </a:r>
                      <a:endParaRPr lang="ru-RU" sz="1900" b="1" kern="12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Врачебная</a:t>
                      </a:r>
                      <a:r>
                        <a:rPr lang="ru-RU" sz="1900" b="1" kern="1200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комиссия</a:t>
                      </a:r>
                      <a:endParaRPr lang="ru-RU" sz="1900" b="1" kern="12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032733"/>
                  </a:ext>
                </a:extLst>
              </a:tr>
              <a:tr h="392176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Совещание нескольких врачей одной или нескольких специальностей</a:t>
                      </a:r>
                    </a:p>
                    <a:p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ВАЖНО! </a:t>
                      </a:r>
                      <a:r>
                        <a:rPr lang="ru-RU" sz="15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Консилиум может проводится как в медицинской организации, так и вне ее (включая дистанционный консилиум врачей).</a:t>
                      </a:r>
                      <a:endParaRPr lang="ru-RU" sz="15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Полномочия: установление состояния пациента, диагноза, определения прогноза и тактики обследования и лечения пациента, целесообразности направления в другие медицинские организации</a:t>
                      </a:r>
                    </a:p>
                    <a:p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ВАЖНО! </a:t>
                      </a:r>
                    </a:p>
                    <a:p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назначает ЛП, кроме незарегистрированных</a:t>
                      </a:r>
                    </a:p>
                    <a:p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Устанавливает диагноз и тактику лечения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Оформляется протоколом</a:t>
                      </a:r>
                      <a:endParaRPr lang="ru-RU" sz="1500" b="1" dirty="0" smtClean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 затруднении выбора метода лечения принимается решения консилиума врачей. - 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Приказ Минздрава России от 10.05.2017 № 203н</a:t>
                      </a: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 проведении экспертизы качества СМО в обязательном порядке проводит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оценку полноты выполнения медицинскими организациями рекомендаций данных при проведении консультаций/консилиумов с применением телемедицинских технологий (неисполнение, неполное исполнение их исполнение) - Приказ ФФОМС </a:t>
                      </a:r>
                      <a:r>
                        <a:rPr lang="hr-HR" sz="14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</a:t>
                      </a:r>
                      <a:r>
                        <a:rPr lang="hr-HR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19.03.2021 N 231н</a:t>
                      </a:r>
                      <a:endParaRPr lang="ru-RU" sz="1500" dirty="0" smtClean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7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1.Постоянно действующий орган, создается в медицинской организации, состоит из врачей этой медицинской организации и </a:t>
                      </a:r>
                      <a:r>
                        <a:rPr lang="ru-RU" sz="15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возглавляется ее руководителем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Полномочия: принятие решений по профилактике, диагностике и лечению в медицинской организации,  определению трудоспособности и профессиональной пригодности граждан, оценка качества эффективности лечебно-диагностических мероприятий, 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лекарственных препаратов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медицинской реабилитации.</a:t>
                      </a:r>
                    </a:p>
                    <a:p>
                      <a:pPr indent="342900" algn="just">
                        <a:spcBef>
                          <a:spcPts val="0"/>
                        </a:spcBef>
                      </a:pPr>
                      <a:r>
                        <a:rPr lang="ru-RU" sz="1500" b="1" i="1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Принимая решение ВК, врачи должны:</a:t>
                      </a:r>
                    </a:p>
                    <a:p>
                      <a:pPr algn="just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500" b="1" i="1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учитывать рекомендации врачей специалистов;</a:t>
                      </a:r>
                    </a:p>
                    <a:p>
                      <a:pPr algn="just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500" b="1" i="1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исполнять тактику лечения установленную консилиумом врачей;</a:t>
                      </a:r>
                    </a:p>
                    <a:p>
                      <a:pPr algn="just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500" b="1" i="1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оказывать медицинскую помощь в объеме не менее предусмотренной стандартами, но в четком соблюдении Клинических рекомендаций. 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Оформляется протоколом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841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0705" y="5928469"/>
            <a:ext cx="11477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! - КВ </a:t>
            </a:r>
            <a:r>
              <a:rPr lang="ru-RU" sz="1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имеет право назначать незарегистрированные </a:t>
            </a:r>
            <a:r>
              <a:rPr lang="ru-RU" sz="1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ЛП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(Постановление </a:t>
            </a:r>
            <a:r>
              <a:rPr lang="ru-RU" sz="14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Правительства РФ от 01.06.2021 № 853 «Об утверждении Правил ввоза лекарственных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средств для </a:t>
            </a:r>
            <a:r>
              <a:rPr lang="ru-RU" sz="14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медицинского применения в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РФ и </a:t>
            </a:r>
            <a:r>
              <a:rPr lang="ru-RU" sz="14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признании утратившими силу некоторых актов и отдельных положений некоторых актов Правительства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РФ» и Приказ МЗ РФ №494)</a:t>
            </a:r>
            <a:endParaRPr lang="ru-RU" sz="1400" i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9284" y="101500"/>
            <a:ext cx="11571147" cy="6450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286A79"/>
                </a:solidFill>
                <a:latin typeface="Times New Roman" charset="0"/>
                <a:ea typeface="Times New Roman" charset="0"/>
                <a:cs typeface="Times New Roman" charset="0"/>
              </a:rPr>
              <a:t>НПА устанавливающие порядок </a:t>
            </a:r>
            <a:r>
              <a:rPr lang="ru-RU" sz="2800" b="1" dirty="0" smtClean="0">
                <a:solidFill>
                  <a:srgbClr val="286A79"/>
                </a:solidFill>
                <a:latin typeface="Times New Roman" charset="0"/>
                <a:ea typeface="Times New Roman" charset="0"/>
                <a:cs typeface="Times New Roman" charset="0"/>
              </a:rPr>
              <a:t>оформления назначения </a:t>
            </a:r>
            <a:br>
              <a:rPr lang="ru-RU" sz="2800" b="1" dirty="0" smtClean="0">
                <a:solidFill>
                  <a:srgbClr val="286A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800" b="1" dirty="0" smtClean="0">
                <a:solidFill>
                  <a:srgbClr val="286A79"/>
                </a:solidFill>
                <a:latin typeface="Times New Roman" charset="0"/>
                <a:ea typeface="Times New Roman" charset="0"/>
                <a:cs typeface="Times New Roman" charset="0"/>
              </a:rPr>
              <a:t>незарегистрированных ЛП</a:t>
            </a:r>
            <a:endParaRPr lang="ru-RU" sz="2800" b="1" dirty="0">
              <a:solidFill>
                <a:srgbClr val="286A7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C75120B-A8D4-437C-B8AE-F5683F729C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318" y="892367"/>
          <a:ext cx="11889081" cy="5852160"/>
        </p:xfrm>
        <a:graphic>
          <a:graphicData uri="http://schemas.openxmlformats.org/drawingml/2006/table">
            <a:tbl>
              <a:tblPr firstRow="1" bandRow="1">
                <a:solidFill>
                  <a:srgbClr val="C00000"/>
                </a:solidFill>
                <a:tableStyleId>{5C22544A-7EE6-4342-B048-85BDC9FD1C3A}</a:tableStyleId>
              </a:tblPr>
              <a:tblGrid>
                <a:gridCol w="3368254">
                  <a:extLst>
                    <a:ext uri="{9D8B030D-6E8A-4147-A177-3AD203B41FA5}">
                      <a16:colId xmlns:a16="http://schemas.microsoft.com/office/drawing/2014/main" xmlns="" val="3585008334"/>
                    </a:ext>
                  </a:extLst>
                </a:gridCol>
                <a:gridCol w="8520827">
                  <a:extLst>
                    <a:ext uri="{9D8B030D-6E8A-4147-A177-3AD203B41FA5}">
                      <a16:colId xmlns:a16="http://schemas.microsoft.com/office/drawing/2014/main" xmlns="" val="3396357602"/>
                    </a:ext>
                  </a:extLst>
                </a:gridCol>
              </a:tblGrid>
              <a:tr h="15638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Минздравсоцразвития РФ от 09.08.2005 года № 494 «О порядке применения лекарственных средств у больных по жизненным показаниям»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8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Постановление Правительства РФ от 01.06.2021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853 "Об утверждении Правил ввоза лекарственных средств для медицинского применения в РФ и признании утратившими силу некоторых актов и отдельных положений некоторых актов Правительства РФ"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032733"/>
                  </a:ext>
                </a:extLst>
              </a:tr>
              <a:tr h="312082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Консилиумом федеральной специализированной медицинской организации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необходимости индивидуального применения по жизненным показаниям</a:t>
                      </a:r>
                      <a:endParaRPr lang="ru-RU" sz="1600" b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случае ввоза ЛП для оказания медицинской помощи по жизненным показаниям конкретного пациента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для получения разрешения на ввоз конкретной партии ЛП требуется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: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копия протокола заключения ВК либо КВ федерального учреждения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(ВК или КВ структурного подразделения научного или образовательного федерального учреждения), в котором оказывается медицинская помощь пациенту, о назначении пациенту незарегистрированного ЛП для оказания медицинской помощи по жизненным показаниям (с указанием торгового наименования либо международного непатентованного наименования, лекарственной формы, дозировки и количества незарегистрированного ЛП и обоснованием необходимости его ввоза) </a:t>
                      </a:r>
                    </a:p>
                    <a:p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или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обращение уполномоченного органа исполнительной власти субъекта РФ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о необходимости ввоза незарегистрированного ЛП для оказания медицинской помощи по жизненным показаниям конкретного пациента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 приложением копии протокола решения ВК либо КВ учреждения субъекта РФ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в котором оказывается медицинская помощь пациенту, о назначении пациенту незарегистрированного ЛП для оказания медицинской помощи по жизненным показаниям (с указанием торгового наименования либо международного непатентованного наименования, лекарственной формы, дозировки и количества незарегистрированного ЛП)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8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48267"/>
            <a:ext cx="10515600" cy="114300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Право врача при несогласии пациента с назначаемой терапией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2450" y="1473830"/>
            <a:ext cx="6712772" cy="503603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Лечащий врач имеет право: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Организовать проведение </a:t>
            </a:r>
            <a:r>
              <a:rPr lang="ru-RU" dirty="0"/>
              <a:t>теле консилиума/консультации </a:t>
            </a:r>
            <a:r>
              <a:rPr lang="ru-RU" sz="1800" i="1" dirty="0"/>
              <a:t>(Приказ Минздрава России от 30.11.2017 </a:t>
            </a:r>
            <a:r>
              <a:rPr lang="ru-RU" sz="1800" i="1" dirty="0" err="1"/>
              <a:t>N</a:t>
            </a:r>
            <a:r>
              <a:rPr lang="ru-RU" sz="1800" i="1" dirty="0"/>
              <a:t> </a:t>
            </a:r>
            <a:r>
              <a:rPr lang="ru-RU" sz="1800" i="1" dirty="0" smtClean="0"/>
              <a:t>965н)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Направить пациента в федеральную МО </a:t>
            </a:r>
            <a:r>
              <a:rPr lang="ru-RU" sz="1800" i="1" dirty="0" smtClean="0"/>
              <a:t>(</a:t>
            </a:r>
            <a:r>
              <a:rPr lang="ru-RU" sz="1800" i="1" dirty="0"/>
              <a:t>Минздрава России №796н от 02.12.2014 года  и №1363н от 23.12.2020 </a:t>
            </a:r>
            <a:r>
              <a:rPr lang="ru-RU" sz="1800" i="1" dirty="0" smtClean="0"/>
              <a:t>года)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КВ определяет тактику лечения </a:t>
            </a:r>
            <a:r>
              <a:rPr lang="ru-RU" sz="1800" i="1" dirty="0" smtClean="0"/>
              <a:t>(ст. 48 Федерального закона 323-ФЗ)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ВК и лечащий врач назначают лекарственные препараты </a:t>
            </a:r>
            <a:r>
              <a:rPr lang="ru-RU" sz="1800" i="1" dirty="0" smtClean="0"/>
              <a:t>(п</a:t>
            </a:r>
            <a:r>
              <a:rPr lang="ru-RU" sz="1800" i="1" dirty="0"/>
              <a:t>. 15 ст. 37 Федеральный закон 323-ФЗ, п. 15 ст. 37 Федеральный закон 323-ФЗ, приказ МЗ РФ № 502н)</a:t>
            </a:r>
          </a:p>
          <a:p>
            <a:pPr marL="0" lvl="0" indent="0">
              <a:spcBef>
                <a:spcPts val="600"/>
              </a:spcBef>
              <a:buNone/>
            </a:pP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30353" y="1353365"/>
            <a:ext cx="447518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Необходимым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предварительным условием медицинского вмешательства является дача информированного добровольного согласия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медицинское вмешательство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основании предоставленной медицинским работником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доступной форме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полной информации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 целях, методах оказания медицинской помощи, связанном с ними риске,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возможных вариантах медицинского вмешательства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2450" y="6327298"/>
            <a:ext cx="10515600" cy="365125"/>
          </a:xfrm>
        </p:spPr>
        <p:txBody>
          <a:bodyPr/>
          <a:lstStyle/>
          <a:p>
            <a:pPr algn="l"/>
            <a:r>
              <a:rPr lang="ru-RU" sz="800" i="1" dirty="0" smtClean="0">
                <a:solidFill>
                  <a:schemeClr val="tx1"/>
                </a:solidFill>
              </a:rPr>
              <a:t>Ст. 20 Федеральный </a:t>
            </a:r>
            <a:r>
              <a:rPr lang="ru-RU" sz="800" i="1" dirty="0">
                <a:solidFill>
                  <a:schemeClr val="tx1"/>
                </a:solidFill>
              </a:rPr>
              <a:t>закон от 21.11.2011 </a:t>
            </a:r>
            <a:r>
              <a:rPr lang="ru-RU" sz="800" i="1" dirty="0" err="1">
                <a:solidFill>
                  <a:schemeClr val="tx1"/>
                </a:solidFill>
              </a:rPr>
              <a:t>N</a:t>
            </a:r>
            <a:r>
              <a:rPr lang="ru-RU" sz="800" i="1" dirty="0">
                <a:solidFill>
                  <a:schemeClr val="tx1"/>
                </a:solidFill>
              </a:rPr>
              <a:t> </a:t>
            </a:r>
            <a:r>
              <a:rPr lang="ru-RU" sz="800" i="1" dirty="0" smtClean="0">
                <a:solidFill>
                  <a:schemeClr val="tx1"/>
                </a:solidFill>
              </a:rPr>
              <a:t>323-ФЗ </a:t>
            </a:r>
            <a:r>
              <a:rPr lang="ru-RU" sz="800" i="1" dirty="0">
                <a:solidFill>
                  <a:schemeClr val="tx1"/>
                </a:solidFill>
              </a:rPr>
              <a:t>"Об основах охраны здоровья граждан в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13693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r="3298"/>
          <a:stretch>
            <a:fillRect/>
          </a:stretch>
        </p:blipFill>
        <p:spPr>
          <a:xfrm>
            <a:off x="0" y="13685"/>
            <a:ext cx="8702936" cy="6871917"/>
          </a:xfr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2969" y="4752202"/>
            <a:ext cx="6942726" cy="2052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400" dirty="0">
                <a:latin typeface="Times New Roman" charset="0"/>
                <a:ea typeface="Times New Roman" charset="0"/>
                <a:cs typeface="Times New Roman" charset="0"/>
              </a:rPr>
              <a:t>Приказ Департамента здравоохранения г. Москвы от 14.06.2016 </a:t>
            </a:r>
            <a:r>
              <a:rPr lang="ru-RU" sz="1400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1400" dirty="0">
                <a:latin typeface="Times New Roman" charset="0"/>
                <a:ea typeface="Times New Roman" charset="0"/>
                <a:cs typeface="Times New Roman" charset="0"/>
              </a:rPr>
              <a:t> 500 "Об организации проведения селективного скрининга" (вместе с "Положением об организации проведения селективного скрининга </a:t>
            </a:r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на наследственные заболевания обмена у детей в городе Москве</a:t>
            </a:r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")</a:t>
            </a:r>
            <a:r>
              <a:rPr lang="ru-RU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fontAlgn="base"/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Скрининг </a:t>
            </a:r>
            <a:r>
              <a:rPr lang="ru-RU" sz="1400" dirty="0">
                <a:latin typeface="Times New Roman" charset="0"/>
                <a:ea typeface="Times New Roman" charset="0"/>
                <a:cs typeface="Times New Roman" charset="0"/>
              </a:rPr>
              <a:t>проводится методом ТМС различных форм наследственных заболеваний обмена.</a:t>
            </a:r>
          </a:p>
          <a:p>
            <a:pPr fontAlgn="base"/>
            <a:r>
              <a:rPr lang="ru-RU" sz="1400" dirty="0">
                <a:latin typeface="Times New Roman" charset="0"/>
                <a:ea typeface="Times New Roman" charset="0"/>
                <a:cs typeface="Times New Roman" charset="0"/>
              </a:rPr>
              <a:t>Направляются дети до 18 лет при выявлении определенных критериев / синдромов.</a:t>
            </a:r>
          </a:p>
          <a:p>
            <a:pPr fontAlgn="base"/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Основной целью селективного скрининга на НБО является выявление НБО, что позволяет выявлять отягощенные по генетическим отклонениям семьи и диагностировать НБО, не включенные в программы массового скрининга с целью своевременного назначения обследования  и лечения. 1</a:t>
            </a:r>
          </a:p>
          <a:p>
            <a:pPr fontAlgn="base"/>
            <a:endParaRPr lang="ru-RU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969" y="2059876"/>
            <a:ext cx="6942726" cy="1779828"/>
          </a:xfrm>
          <a:prstGeom prst="rect">
            <a:avLst/>
          </a:prstGeom>
          <a:solidFill>
            <a:srgbClr val="D9F7F3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За счет бюджетных ассигнований бюджетов субъектов Российской Федерации осуществляются: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перинатальная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(дородовая) </a:t>
            </a:r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диагностика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 нарушений развития ребенка у беременных женщин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неонатальный скрининг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на 5 наследственных и врожденных заболеваний в части исследований и консультаций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latin typeface="Times New Roman" charset="0"/>
                <a:ea typeface="Times New Roman" charset="0"/>
                <a:cs typeface="Times New Roman" charset="0"/>
              </a:rPr>
              <a:t>медико-генетических исследований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в соответствующих структурных подразделениях медицинских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организаций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latin typeface="Times New Roman" charset="0"/>
                <a:ea typeface="Times New Roman" charset="0"/>
                <a:cs typeface="Times New Roman" charset="0"/>
              </a:rPr>
              <a:t>За счет </a:t>
            </a:r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субсидий из федерального бюджета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в целях </a:t>
            </a:r>
            <a:r>
              <a:rPr lang="ru-RU" sz="1200" dirty="0" err="1" smtClean="0">
                <a:latin typeface="Times New Roman" charset="0"/>
                <a:ea typeface="Times New Roman" charset="0"/>
                <a:cs typeface="Times New Roman" charset="0"/>
              </a:rPr>
              <a:t>софинансирования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расходных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обязательств субъектов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РФ, возникающих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при реализации мероприятий по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проведению </a:t>
            </a:r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расширенного неонатального</a:t>
            </a:r>
            <a:r>
              <a:rPr lang="ru-RU" sz="1200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скрининга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969" y="997797"/>
            <a:ext cx="6942726" cy="1050135"/>
          </a:xfrm>
          <a:prstGeom prst="rect">
            <a:avLst/>
          </a:prstGeom>
          <a:solidFill>
            <a:srgbClr val="D9F7F3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За счет средств ОМС оплачивается определенные виды молекулярно-генетических исследований, в частности онкологические заболевания</a:t>
            </a:r>
          </a:p>
          <a:p>
            <a:r>
              <a:rPr lang="ru-RU" sz="1200" b="1" dirty="0" smtClean="0">
                <a:latin typeface="NotoSans" charset="0"/>
              </a:rPr>
              <a:t>Можно </a:t>
            </a:r>
            <a:r>
              <a:rPr lang="ru-RU" sz="1200" b="1" dirty="0">
                <a:latin typeface="NotoSans" charset="0"/>
              </a:rPr>
              <a:t>провести молекулярно-генетическую диагностику и получить консультацию врачей-генетиков в Медико-генетическом научном центре имени академика Бочкова (Москва) и Томском НИИ медицинской генетики.</a:t>
            </a:r>
            <a:endParaRPr lang="ru-RU" sz="1200" b="1" dirty="0"/>
          </a:p>
          <a:p>
            <a:endParaRPr lang="ru-RU" sz="12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52" y="236667"/>
            <a:ext cx="6024837" cy="8390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Скрининг неонатальный и </a:t>
            </a:r>
            <a:br>
              <a:rPr lang="ru-RU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4900" b="1" dirty="0" smtClean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селективный</a:t>
            </a:r>
            <a:endParaRPr lang="ru-RU" dirty="0">
              <a:solidFill>
                <a:srgbClr val="FFC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13" y="3064476"/>
            <a:ext cx="3304629" cy="36057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95" y="131148"/>
            <a:ext cx="4100673" cy="58666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0052" y="3952544"/>
            <a:ext cx="58544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Приказ Минздрава России от 21.04.2022 </a:t>
            </a:r>
            <a:r>
              <a:rPr lang="ru-RU" b="1" dirty="0" err="1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274н </a:t>
            </a:r>
          </a:p>
          <a:p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предусматривает проведение селективного скрининга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7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81" y="102470"/>
            <a:ext cx="10515600" cy="45245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Сроки прохождения заявок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239" y="636940"/>
            <a:ext cx="6167389" cy="598125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Обеспечение</a:t>
            </a:r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оказания медицинской помощи, обеспечение ЛП и МИ, а также ТСР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осуществляются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на основании заявок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исполнительных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органов субъектов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РФ и ФМО, </a:t>
            </a:r>
            <a:r>
              <a:rPr lang="ru-RU" sz="12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формируемых</a:t>
            </a:r>
            <a:r>
              <a:rPr lang="ru-RU" sz="1200" b="1" dirty="0">
                <a:latin typeface="Times New Roman" charset="0"/>
                <a:ea typeface="Times New Roman" charset="0"/>
                <a:cs typeface="Times New Roman" charset="0"/>
              </a:rPr>
              <a:t> на основании заявлений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и </a:t>
            </a:r>
            <a:r>
              <a:rPr lang="ru-RU" sz="1200" b="1" dirty="0">
                <a:latin typeface="Times New Roman" charset="0"/>
                <a:ea typeface="Times New Roman" charset="0"/>
                <a:cs typeface="Times New Roman" charset="0"/>
              </a:rPr>
              <a:t>заключения врачебной комиссии либо консилиума врачей федеральной медицинской организации </a:t>
            </a:r>
            <a:r>
              <a:rPr lang="ru-RU" sz="12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позднее 7 календарных дней со дня получения такого </a:t>
            </a:r>
            <a:r>
              <a:rPr lang="ru-RU" sz="12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заявления</a:t>
            </a:r>
            <a:r>
              <a:rPr lang="ru-RU" sz="1200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spcBef>
                <a:spcPts val="400"/>
              </a:spcBef>
            </a:pPr>
            <a:r>
              <a:rPr lang="ru-RU" sz="1200" b="1" i="1" dirty="0">
                <a:latin typeface="Times New Roman" charset="0"/>
                <a:ea typeface="Times New Roman" charset="0"/>
                <a:cs typeface="Times New Roman" charset="0"/>
              </a:rPr>
              <a:t>О принятых экспертным советом Фонда решениях, в том числе о необходимости доработки </a:t>
            </a:r>
            <a:r>
              <a:rPr lang="ru-RU" sz="1200" b="1" i="1" dirty="0" smtClean="0">
                <a:latin typeface="Times New Roman" charset="0"/>
                <a:ea typeface="Times New Roman" charset="0"/>
                <a:cs typeface="Times New Roman" charset="0"/>
              </a:rPr>
              <a:t>документов</a:t>
            </a:r>
            <a:r>
              <a:rPr lang="ru-RU" sz="12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1200" b="1" i="1" dirty="0">
                <a:latin typeface="Times New Roman" charset="0"/>
                <a:ea typeface="Times New Roman" charset="0"/>
                <a:cs typeface="Times New Roman" charset="0"/>
              </a:rPr>
              <a:t>Фонд извещает </a:t>
            </a:r>
            <a:r>
              <a:rPr lang="ru-RU" sz="1200" i="1" dirty="0" smtClean="0">
                <a:latin typeface="Times New Roman" charset="0"/>
                <a:ea typeface="Times New Roman" charset="0"/>
                <a:cs typeface="Times New Roman" charset="0"/>
              </a:rPr>
              <a:t>ИОСРФ и ФМО, </a:t>
            </a:r>
            <a:r>
              <a:rPr lang="ru-RU" sz="1200" b="1" i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позднее 3-го рабочего дня со дня принятия </a:t>
            </a:r>
            <a:r>
              <a:rPr lang="ru-RU" sz="1200" b="1" i="1" u="sng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решения</a:t>
            </a:r>
            <a:r>
              <a:rPr lang="ru-RU" sz="12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1200" b="1" i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а в случае </a:t>
            </a:r>
            <a:r>
              <a:rPr lang="ru-RU" sz="1200" b="1" i="1" u="sng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ЛП из резерва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12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или </a:t>
            </a:r>
            <a:r>
              <a:rPr lang="ru-RU" sz="1200" b="1" i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о необходимости доработки </a:t>
            </a:r>
            <a:r>
              <a:rPr lang="ru-RU" sz="1200" b="1" i="1" u="sng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документов</a:t>
            </a:r>
            <a:r>
              <a:rPr lang="ru-RU" sz="12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sz="1200" b="1" i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позднее одного рабочего дня со дня принятия соответствующего решения</a:t>
            </a:r>
            <a:r>
              <a:rPr lang="ru-RU" sz="12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br>
              <a:rPr lang="ru-RU" sz="12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1200" b="1" i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400"/>
              </a:spcBef>
            </a:pPr>
            <a:r>
              <a:rPr lang="ru-RU" sz="1200" b="1" i="1" dirty="0" smtClean="0">
                <a:latin typeface="Times New Roman" charset="0"/>
                <a:ea typeface="Times New Roman" charset="0"/>
                <a:cs typeface="Times New Roman" charset="0"/>
              </a:rPr>
              <a:t>ИОСРФ и ФМО</a:t>
            </a:r>
            <a:r>
              <a:rPr lang="ru-RU" sz="12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1200" b="1" i="1" dirty="0">
                <a:latin typeface="Times New Roman" charset="0"/>
                <a:ea typeface="Times New Roman" charset="0"/>
                <a:cs typeface="Times New Roman" charset="0"/>
              </a:rPr>
              <a:t>обязаны представить доработанные </a:t>
            </a:r>
            <a:r>
              <a:rPr lang="ru-RU" sz="1200" b="1" i="1" dirty="0" smtClean="0">
                <a:latin typeface="Times New Roman" charset="0"/>
                <a:ea typeface="Times New Roman" charset="0"/>
                <a:cs typeface="Times New Roman" charset="0"/>
              </a:rPr>
              <a:t>документы</a:t>
            </a:r>
            <a:r>
              <a:rPr lang="ru-RU" sz="12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1200" b="1" i="1" dirty="0">
                <a:latin typeface="Times New Roman" charset="0"/>
                <a:ea typeface="Times New Roman" charset="0"/>
                <a:cs typeface="Times New Roman" charset="0"/>
              </a:rPr>
              <a:t>приложенные к заявке, в течение 7 рабочих дней </a:t>
            </a:r>
            <a:r>
              <a:rPr lang="ru-RU" sz="12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после получения соответствующего уведомления Фонда, </a:t>
            </a:r>
            <a:r>
              <a:rPr lang="ru-RU" sz="1200" b="1" i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а в случае ЛП из резерва</a:t>
            </a:r>
            <a:r>
              <a:rPr lang="ru-RU" sz="12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или </a:t>
            </a:r>
            <a:r>
              <a:rPr lang="ru-RU" sz="1200" b="1" i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о необходимости доработки документов</a:t>
            </a:r>
            <a:r>
              <a:rPr lang="ru-RU" sz="12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12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 не позднее 2-го рабочего дня </a:t>
            </a:r>
            <a:r>
              <a:rPr lang="ru-RU" sz="1200" i="1" dirty="0">
                <a:latin typeface="Times New Roman" charset="0"/>
                <a:ea typeface="Times New Roman" charset="0"/>
                <a:cs typeface="Times New Roman" charset="0"/>
              </a:rPr>
              <a:t>после получения соответствующего уведомления Фонда.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>
              <a:spcBef>
                <a:spcPts val="0"/>
              </a:spcBef>
            </a:pP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Орган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исполнительной власти субъекта РФ в сфере охраны здоровья </a:t>
            </a:r>
            <a:r>
              <a:rPr lang="ru-RU" sz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в течение 3 рабочих дней со дня подписания заявки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 извещает законных представителей ребенка о включении его документов в заявку. </a:t>
            </a:r>
          </a:p>
          <a:p>
            <a:pPr fontAlgn="base">
              <a:spcBef>
                <a:spcPts val="0"/>
              </a:spcBef>
              <a:buFont typeface="Wingdings" charset="2"/>
              <a:buChar char="Ø"/>
            </a:pP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Экспертный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совет Фонда </a:t>
            </a:r>
            <a:r>
              <a:rPr lang="ru-RU" sz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позднее 14 дней после получения заявки рассматривает документы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детей, приложенные к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заявке. </a:t>
            </a:r>
          </a:p>
          <a:p>
            <a:pPr fontAlgn="base">
              <a:spcBef>
                <a:spcPts val="0"/>
              </a:spcBef>
              <a:buFont typeface="Wingdings" charset="2"/>
              <a:buChar char="Ø"/>
            </a:pP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По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результатам рассмотрения заявки экспертным советом Фонда выносится 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решение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(и составляет Протокол):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а) об удовлетворении заявки на один год;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б) о необходимости сбора дополнительной информации о состоянии здоровья ребенка, предлагаемом методе лечения, ЛП;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в) об отказе в удовлетворении заявки </a:t>
            </a:r>
            <a:r>
              <a:rPr lang="ru-RU" sz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(в протоколе указываются обоснование такого решения и рекомендации по альтернативным методам лечения. Информация направляются законным представителям ребенка в срок не более 7 рабочих дней со дня принятия решения).</a:t>
            </a:r>
            <a:endParaRPr lang="ru-RU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О принятых решениях Фонд извещает органы исполнительной власти субъектов РФ, в том числе с использованием информационного ресурса </a:t>
            </a:r>
            <a:r>
              <a:rPr lang="ru-RU" sz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позднее 3 рабочих дней со дня их подписания размещаются в информационном ресурсе.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fontAlgn="base">
              <a:spcBef>
                <a:spcPts val="0"/>
              </a:spcBef>
              <a:buFont typeface="Wingdings" charset="2"/>
              <a:buChar char="Ø"/>
            </a:pP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Протоколы </a:t>
            </a:r>
            <a:r>
              <a:rPr lang="ru-RU" sz="1200" dirty="0">
                <a:latin typeface="Times New Roman" charset="0"/>
                <a:ea typeface="Times New Roman" charset="0"/>
                <a:cs typeface="Times New Roman" charset="0"/>
              </a:rPr>
              <a:t>заседаний экспертного совета Фонда о рассмотрении заявок не позднее 3 рабочих дней со дня их подписания размещаются в информационном ресурсе</a:t>
            </a:r>
            <a:r>
              <a:rPr lang="ru-RU" sz="12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89" y="219042"/>
            <a:ext cx="5473549" cy="1409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28" y="1776436"/>
            <a:ext cx="5448369" cy="265280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28" y="4614385"/>
            <a:ext cx="5895372" cy="2078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28" y="6066190"/>
            <a:ext cx="6000394" cy="7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405" y="1187980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Перераспределение ЛП и МИ между организациями - получателями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743199"/>
            <a:ext cx="5181600" cy="34337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Решение о перераспределении принимается с учетом соответствующего решения экспертного совета Фонда, принятого по согласованию с МЗ РФ.</a:t>
            </a:r>
          </a:p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В случае отсутствия потребности в отдельных ЛП и МИ либо появления дополнительной потребности в связи с изменением численности детей с орфанными заболеваниями.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743199"/>
            <a:ext cx="5181600" cy="343376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Передача ЛП и МИ между организациями-получателями осуществляется на основании решения о перераспределении с оформлением акта приема-передачи. </a:t>
            </a:r>
          </a:p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В течение 3рабочих дней после подписания акта организация- получатель, передавшая ЛП и МИ, уведомляет Фонд и МЗ РФ о перераспределении ЛП и МИ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548640" y="374280"/>
            <a:ext cx="1101583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Постановление Правительства РФ от 06.04.2021 № 545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82881" y="239224"/>
          <a:ext cx="11790381" cy="6392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468"/>
                <a:gridCol w="9808229"/>
                <a:gridCol w="1488684"/>
              </a:tblGrid>
              <a:tr h="625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Анализ НПА, регулирующих медицинскую помощь и лекарственное обеспечение пациентов с редкими заболеваниями</a:t>
                      </a:r>
                    </a:p>
                  </a:txBody>
                  <a:tcPr marL="53942" marR="5394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Количество субъектов РФ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имеющих НПА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52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ведения регионального сегмента федерального регистра больных редкими заболеваниями   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56 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92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Отдельная целевая региональная программа диагностики и/или лечения редких заболеваний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0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Подпрограмма в рамках региональной Программы "Развитие здравоохранения"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организации медицинской помощи пациентам с редкими заболеваниями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Прикрепление к медицинской организации взрослых пациентов (до 18 лет)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4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Прикрепление к медицинской организации взрослых пациентов (старше 18 лет)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9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Региональный перечень льготных лекарственных препаратов, предназначенных для лечения редких заболеваний, а также СПЛП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34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обеспечения больных лекарственными препаратами, предназначенными для лечения редких заболеваний, за счет средств регионального бюджета в амбулаторных условиях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39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2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предоставления ЛП, закупленных из средств регионального бюджета, МО, в которых осуществляется применение ЛП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24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0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Способы оплаты МП в рамках системы ОМС (включая приказы, отдельные положения в тарифных соглашениях/договорах, целевые МЭС и/или КСГ (КПГ)) 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5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деятельности ВК, по назначению орфанных препаратов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1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организации оказания медицинской помощи в стационаре на дому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1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оказания паллиативной медицинской помощи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37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организации оказания патронажной помощи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3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обеспечения техническими средствами реабилитации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3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обеспечения медицинскими изделиями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87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Порядок обеспечения больных специализированными продуктами лечебного питания, предназначенными для лечения редких заболеваний,  за счет средств регионального бюджета в амбулаторных условиях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3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Проведение селективного скрининга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2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Деятельность Центров орфанных заболеваний (в том числе по отдельным заболеваниям) на базе медицинских учреждений субъекта РФ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11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1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Реабилитационные мероприятия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</a:p>
                  </a:txBody>
                  <a:tcPr marL="53942" marR="5394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00025" y="1828800"/>
            <a:ext cx="11730037" cy="4814887"/>
          </a:xfrm>
          <a:prstGeom prst="frame">
            <a:avLst>
              <a:gd name="adj1" fmla="val 1956"/>
            </a:avLst>
          </a:prstGeom>
          <a:solidFill>
            <a:srgbClr val="90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422248" y="2017638"/>
            <a:ext cx="6773210" cy="4403130"/>
          </a:xfrm>
          <a:prstGeom prst="frame">
            <a:avLst>
              <a:gd name="adj1" fmla="val 1956"/>
            </a:avLst>
          </a:prstGeom>
          <a:solidFill>
            <a:srgbClr val="90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аголовок 1"/>
          <p:cNvSpPr txBox="1"/>
          <p:nvPr/>
        </p:nvSpPr>
        <p:spPr>
          <a:xfrm>
            <a:off x="200025" y="310843"/>
            <a:ext cx="6643655" cy="8218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10000"/>
              </a:lnSpc>
              <a:spcAft>
                <a:spcPct val="0"/>
              </a:spcAft>
            </a:pPr>
            <a:r>
              <a:rPr kumimoji="1" lang="ru-RU" sz="2400" b="1" dirty="0">
                <a:solidFill>
                  <a:srgbClr val="4D9CAE"/>
                </a:solidFill>
                <a:latin typeface="Times New Roman" charset="0"/>
                <a:ea typeface="Times New Roman" charset="0"/>
                <a:cs typeface="Times New Roman" charset="0"/>
              </a:rPr>
              <a:t>Льготное лекарственное обеспечение больных с редкими </a:t>
            </a:r>
            <a:r>
              <a:rPr kumimoji="1" lang="ru-RU" sz="2400" b="1" dirty="0" smtClean="0">
                <a:solidFill>
                  <a:srgbClr val="4D9CAE"/>
                </a:solidFill>
                <a:latin typeface="Times New Roman" charset="0"/>
                <a:ea typeface="Times New Roman" charset="0"/>
                <a:cs typeface="Times New Roman" charset="0"/>
              </a:rPr>
              <a:t>(орфанными) заболеваниями по установленному ДИАГНОЗУ</a:t>
            </a:r>
            <a:r>
              <a:rPr kumimoji="1" lang="ru-RU" sz="2400" b="1" dirty="0">
                <a:solidFill>
                  <a:srgbClr val="4D9CA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ru-RU" sz="2400" b="1" dirty="0">
                <a:solidFill>
                  <a:srgbClr val="4D9CA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kumimoji="1" lang="ru-RU" sz="2400" b="1" dirty="0">
              <a:solidFill>
                <a:srgbClr val="4D9CA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173" y="2219771"/>
            <a:ext cx="6374227" cy="584775"/>
          </a:xfrm>
          <a:prstGeom prst="rect">
            <a:avLst/>
          </a:prstGeom>
          <a:solidFill>
            <a:srgbClr val="90D8DA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Две государственные программы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беспечение по установленному диагнозу, ведутся регистры пациентов, более 50 % не инвалиды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624232" y="2960521"/>
          <a:ext cx="3088179" cy="3276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179"/>
              </a:tblGrid>
              <a:tr h="1284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П. 21 ст. 14 Федерального закона от 21.11.2011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N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 323-ФЗ "Об основах охраны здоровья граждан в РФ»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–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 программа ВЗН</a:t>
                      </a:r>
                    </a:p>
                  </a:txBody>
                  <a:tcPr>
                    <a:solidFill>
                      <a:srgbClr val="DAF8FF"/>
                    </a:solidFill>
                  </a:tcPr>
                </a:tc>
              </a:tr>
              <a:tr h="59876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 орфанных заболеваний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DAF8FF"/>
                    </a:solidFill>
                  </a:tcPr>
                </a:tc>
              </a:tr>
              <a:tr h="1393655"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Обеспечение: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. </a:t>
                      </a: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лекарственными препаратами в пределах перечня установленного</a:t>
                      </a:r>
                      <a:r>
                        <a:rPr lang="ru-RU" sz="1200" b="1" kern="1200" baseline="0" dirty="0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Распоряжением Правительства РФ от 12.10.2019 года № 2406-р  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DAF8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/>
          </p:nvPr>
        </p:nvGraphicFramePr>
        <p:xfrm>
          <a:off x="3914396" y="2947306"/>
          <a:ext cx="3088179" cy="3290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179"/>
              </a:tblGrid>
              <a:tr h="1391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П. 10 ст. 16 Федерального закона от 21.11.2011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N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 323-ФЗ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«Об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основах охраны здоровья граждан в РФ» Постановлением </a:t>
                      </a:r>
                      <a:r>
                        <a:rPr lang="is-IS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от </a:t>
                      </a:r>
                      <a:r>
                        <a:rPr lang="is-IS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26.04.2012 N 403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>
                    <a:solidFill>
                      <a:srgbClr val="DAF8FF"/>
                    </a:solidFill>
                  </a:tcPr>
                </a:tc>
              </a:tr>
              <a:tr h="483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 орфанных заболеваний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DAF8FF"/>
                    </a:solidFill>
                  </a:tcPr>
                </a:tc>
              </a:tr>
              <a:tr h="1414875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Обеспечение: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лекарственными препаратами для лечения орфанного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заболеваний зарегистрированных в РФ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Специализированные продуктами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лечебного питания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rgbClr val="DAF8FF"/>
                    </a:solidFill>
                  </a:tcPr>
                </a:tc>
              </a:tr>
            </a:tbl>
          </a:graphicData>
        </a:graphic>
      </p:graphicFrame>
      <p:sp>
        <p:nvSpPr>
          <p:cNvPr id="2" name="Текстовое поле 1"/>
          <p:cNvSpPr txBox="1"/>
          <p:nvPr/>
        </p:nvSpPr>
        <p:spPr>
          <a:xfrm>
            <a:off x="5510530" y="196659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58113" y="2032367"/>
            <a:ext cx="2094759" cy="44031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Дополнительный механизм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Дети</a:t>
            </a:r>
            <a:r>
              <a:rPr lang="mr-IN" sz="1400" b="1" dirty="0" smtClean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обеспечение по факту установленного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диагноза,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до 19 лет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более чем с 80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редкими орфанными заболеваниями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Фонд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Круг добра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зарегистрированных в РФ ЛП, МИ, ТСР, медицинская помощь за рубежом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010400" y="126458"/>
            <a:ext cx="4919662" cy="2012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редких (орфанных) заболеваний формируется уполномоченным федеральным органом исполнительной власти на основании статистических данных и размещается на его официальном сайте в сети "Интернет» - включает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293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орфанных заболеваний от 31.05.2024г.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300442" y="5995255"/>
            <a:ext cx="6649101" cy="384861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12788" y="6033796"/>
            <a:ext cx="5465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Дети до 18 лет за счет Фонда «Круг добра</a:t>
            </a:r>
            <a:r>
              <a:rPr lang="ru-RU" sz="1400" smtClean="0">
                <a:latin typeface="Times New Roman" charset="0"/>
                <a:ea typeface="Times New Roman" charset="0"/>
                <a:cs typeface="Times New Roman" charset="0"/>
              </a:rPr>
              <a:t>», после по программе ВЗН</a:t>
            </a:r>
            <a:endParaRPr lang="ru-RU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0800000">
            <a:off x="6931084" y="2603957"/>
            <a:ext cx="2957510" cy="3391296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42662" y="3499386"/>
            <a:ext cx="23438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"Перечень поручений по итогам заседания Совета по стратегическому развитию и национальным проектам" (утв. Президентом РФ 26.01.2023 </a:t>
            </a:r>
            <a:r>
              <a:rPr lang="ru-RU" sz="1400" b="1" dirty="0" err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</a:t>
            </a:r>
            <a:r>
              <a:rPr lang="ru-RU" sz="14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Пр-144)</a:t>
            </a:r>
            <a:endParaRPr lang="ru-RU" sz="1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7994"/>
            <a:ext cx="11131296" cy="118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Порядок </a:t>
            </a:r>
            <a:r>
              <a:rPr lang="ru-RU" sz="28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направления пациента на консультацию в федеральную медицинскую организацию лечащим врачом</a:t>
            </a:r>
            <a:br>
              <a:rPr lang="ru-RU" sz="28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8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8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2800" b="1" dirty="0">
              <a:solidFill>
                <a:srgbClr val="51A3B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96664"/>
            <a:ext cx="11131296" cy="475670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Лечащий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врач организует своевременное квалифицированное обследование и лечение пациента, предоставляет информацию о состоянии его здоровья, по требованию пациента или его 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законного представителя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 приглашает для консультаций врачей-специалистов </a:t>
            </a:r>
            <a:r>
              <a:rPr lang="ru-RU" sz="1800" i="1" dirty="0" smtClean="0">
                <a:latin typeface="Times New Roman" charset="0"/>
                <a:ea typeface="Times New Roman" charset="0"/>
                <a:cs typeface="Times New Roman" charset="0"/>
              </a:rPr>
              <a:t>(п. 4 ст. 72</a:t>
            </a:r>
            <a:r>
              <a:rPr lang="ru-RU" sz="1800" i="1" dirty="0">
                <a:latin typeface="Times New Roman" charset="0"/>
                <a:ea typeface="Times New Roman" charset="0"/>
                <a:cs typeface="Times New Roman" charset="0"/>
              </a:rPr>
              <a:t> Федерального закона </a:t>
            </a:r>
            <a:r>
              <a:rPr lang="ru-RU" sz="1800" i="1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1800" i="1" dirty="0">
                <a:latin typeface="Times New Roman" charset="0"/>
                <a:ea typeface="Times New Roman" charset="0"/>
                <a:cs typeface="Times New Roman" charset="0"/>
              </a:rPr>
              <a:t> 323-ФЗ). 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Лечащий врач самостоятельно направляет пациента на консультацию к врачам-специалистам в соответствии с действующими порядками оказания медицинской помощи, на основе клинических рекомендаций, с учетом стандартов медицинской помощи.</a:t>
            </a:r>
          </a:p>
          <a:p>
            <a:r>
              <a:rPr lang="ru-RU" sz="1800" b="1" dirty="0" smtClean="0">
                <a:latin typeface="Times New Roman" charset="0"/>
                <a:ea typeface="Times New Roman" charset="0"/>
                <a:cs typeface="Times New Roman" charset="0"/>
              </a:rPr>
              <a:t>При </a:t>
            </a:r>
            <a:r>
              <a:rPr lang="ru-RU" sz="1800" b="1" dirty="0">
                <a:latin typeface="Times New Roman" charset="0"/>
                <a:ea typeface="Times New Roman" charset="0"/>
                <a:cs typeface="Times New Roman" charset="0"/>
              </a:rPr>
              <a:t>наличии медицинских показаний и (или) при отсутствии возможности проведения необходимых обследований и (или) консультаций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 врачей-специалистов врач-терапевт участковый, врач-терапевт участковый цехового врачебного участка, врач общей практики (семейный врач), фельдшер </a:t>
            </a:r>
            <a:r>
              <a:rPr lang="ru-RU" sz="1800" b="1" dirty="0">
                <a:latin typeface="Times New Roman" charset="0"/>
                <a:ea typeface="Times New Roman" charset="0"/>
                <a:cs typeface="Times New Roman" charset="0"/>
              </a:rPr>
              <a:t>в соответствии с порядками оказания медицинской помощи и маршрутизацией пациентов по профилям медицинской помощи направляет его на дополнительные обследования и (или) лечение, в том числе в стационарных условиях.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ru-RU" sz="1800" i="1" dirty="0">
                <a:latin typeface="Times New Roman" charset="0"/>
                <a:ea typeface="Times New Roman" charset="0"/>
                <a:cs typeface="Times New Roman" charset="0"/>
              </a:rPr>
              <a:t>Приказ Минздравсоцразвития России от 15.05.2012 </a:t>
            </a:r>
            <a:r>
              <a:rPr lang="ru-RU" sz="1800" i="1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1800" i="1" dirty="0">
                <a:latin typeface="Times New Roman" charset="0"/>
                <a:ea typeface="Times New Roman" charset="0"/>
                <a:cs typeface="Times New Roman" charset="0"/>
              </a:rPr>
              <a:t> 543н (ред. от 21.02.2020) "Об утверждении Положения об организации оказания первичной медико-санитарной помощи взрослому населению").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657" y="223611"/>
            <a:ext cx="11440886" cy="549275"/>
          </a:xfrm>
        </p:spPr>
        <p:txBody>
          <a:bodyPr>
            <a:normAutofit/>
          </a:bodyPr>
          <a:lstStyle/>
          <a:p>
            <a:r>
              <a:rPr kumimoji="1" lang="ru-RU" sz="2400" b="1" dirty="0">
                <a:solidFill>
                  <a:srgbClr val="4D9CAE"/>
                </a:solidFill>
                <a:latin typeface="Times New Roman" charset="0"/>
                <a:ea typeface="Times New Roman" charset="0"/>
                <a:cs typeface="Times New Roman" charset="0"/>
              </a:rPr>
              <a:t>Постановление Конституционного суда Российской Федерации от </a:t>
            </a:r>
            <a:r>
              <a:rPr kumimoji="1" lang="ru-RU" sz="2400" b="1" dirty="0" smtClean="0">
                <a:solidFill>
                  <a:srgbClr val="4D9CAE"/>
                </a:solidFill>
                <a:latin typeface="Times New Roman" charset="0"/>
                <a:ea typeface="Times New Roman" charset="0"/>
                <a:cs typeface="Times New Roman" charset="0"/>
              </a:rPr>
              <a:t>26.09.2024 г.</a:t>
            </a:r>
            <a:endParaRPr kumimoji="1" lang="ru-RU" sz="2400" b="1" dirty="0">
              <a:solidFill>
                <a:srgbClr val="4D9CA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936171"/>
            <a:ext cx="8186058" cy="5812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 smtClean="0">
                <a:latin typeface="Times New Roman" charset="0"/>
                <a:ea typeface="Times New Roman" charset="0"/>
                <a:cs typeface="Times New Roman" charset="0"/>
              </a:rPr>
              <a:t>«постановил</a:t>
            </a: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ru-RU" sz="1600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Признать пункт 10 части 1 статьи 16 и часть 9 статьи 83 Федерального закона «Об основах охраны здоровья граждан в </a:t>
            </a:r>
            <a:r>
              <a:rPr lang="ru-RU" sz="1600" b="1" i="1" dirty="0" smtClean="0">
                <a:latin typeface="Times New Roman" charset="0"/>
                <a:ea typeface="Times New Roman" charset="0"/>
                <a:cs typeface="Times New Roman" charset="0"/>
              </a:rPr>
              <a:t>РФ»</a:t>
            </a:r>
            <a:r>
              <a:rPr lang="ru-RU" sz="16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в той мере, в </a:t>
            </a:r>
            <a:r>
              <a:rPr lang="ru-RU" sz="1600" b="1" i="1" dirty="0" err="1">
                <a:latin typeface="Times New Roman" charset="0"/>
                <a:ea typeface="Times New Roman" charset="0"/>
                <a:cs typeface="Times New Roman" charset="0"/>
              </a:rPr>
              <a:t>какои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̆ на их основании к полномочиям субъектов </a:t>
            </a:r>
            <a:r>
              <a:rPr lang="ru-RU" sz="1600" b="1" i="1" dirty="0" smtClean="0">
                <a:latin typeface="Times New Roman" charset="0"/>
                <a:ea typeface="Times New Roman" charset="0"/>
                <a:cs typeface="Times New Roman" charset="0"/>
              </a:rPr>
              <a:t>РФ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отнесены вопросы обеспечения граждан зарегистрированными</a:t>
            </a: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 в установленном порядке на территории </a:t>
            </a:r>
            <a:r>
              <a:rPr lang="ru-RU" sz="1600" i="1" dirty="0" smtClean="0">
                <a:latin typeface="Times New Roman" charset="0"/>
                <a:ea typeface="Times New Roman" charset="0"/>
                <a:cs typeface="Times New Roman" charset="0"/>
              </a:rPr>
              <a:t>РФ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лекарственными препаратами для лечения заболеваний, включенных в перечень жизнеугрожающих </a:t>
            </a: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и хронических прогрессирующих редких (орфанных) заболеваний, приводящих к сокращению продолжительности жизни гражданина или </a:t>
            </a:r>
            <a:r>
              <a:rPr lang="ru-RU" sz="1600" i="1" dirty="0" smtClean="0">
                <a:latin typeface="Times New Roman" charset="0"/>
                <a:ea typeface="Times New Roman" charset="0"/>
                <a:cs typeface="Times New Roman" charset="0"/>
              </a:rPr>
              <a:t>инвалидности (далее ПП 403, </a:t>
            </a: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за счет средств бюджета субъекта </a:t>
            </a:r>
            <a:r>
              <a:rPr lang="ru-RU" sz="1600" i="1" dirty="0" smtClean="0">
                <a:latin typeface="Times New Roman" charset="0"/>
                <a:ea typeface="Times New Roman" charset="0"/>
                <a:cs typeface="Times New Roman" charset="0"/>
              </a:rPr>
              <a:t>РФ,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соответствующими Конституции </a:t>
            </a:r>
            <a:r>
              <a:rPr lang="ru-RU" sz="1600" b="1" i="1" dirty="0" smtClean="0">
                <a:latin typeface="Times New Roman" charset="0"/>
                <a:ea typeface="Times New Roman" charset="0"/>
                <a:cs typeface="Times New Roman" charset="0"/>
              </a:rPr>
              <a:t>РФ. </a:t>
            </a:r>
          </a:p>
          <a:p>
            <a:pPr marL="0" indent="0">
              <a:buNone/>
            </a:pP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Признать пункт 10 части 1 статьи 16 и часть 9 статьи 83 Федерального закона «Об основах охраны здоровья граждан в </a:t>
            </a:r>
            <a:r>
              <a:rPr lang="ru-RU" sz="1600" b="1" i="1" dirty="0" smtClean="0">
                <a:latin typeface="Times New Roman" charset="0"/>
                <a:ea typeface="Times New Roman" charset="0"/>
                <a:cs typeface="Times New Roman" charset="0"/>
              </a:rPr>
              <a:t>РФ»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не соответствующими Конституции </a:t>
            </a:r>
            <a:r>
              <a:rPr lang="ru-RU" sz="1600" b="1" i="1" dirty="0" smtClean="0">
                <a:latin typeface="Times New Roman" charset="0"/>
                <a:ea typeface="Times New Roman" charset="0"/>
                <a:cs typeface="Times New Roman" charset="0"/>
              </a:rPr>
              <a:t>РФ,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ее статьям 7, 18, 19 (часть 2), 21 (часть 1) и 41 (часть 1), в той мере, в </a:t>
            </a:r>
            <a:r>
              <a:rPr lang="ru-RU" sz="1600" b="1" i="1" dirty="0" smtClean="0">
                <a:latin typeface="Times New Roman" charset="0"/>
                <a:ea typeface="Times New Roman" charset="0"/>
                <a:cs typeface="Times New Roman" charset="0"/>
              </a:rPr>
              <a:t>какой они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не предусматривают резервного механизма </a:t>
            </a: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обеспечения лиц, страдающих заболеваниями, включенными в перечень </a:t>
            </a:r>
            <a:r>
              <a:rPr lang="ru-RU" sz="1600" i="1" dirty="0" smtClean="0">
                <a:latin typeface="Times New Roman" charset="0"/>
                <a:ea typeface="Times New Roman" charset="0"/>
                <a:cs typeface="Times New Roman" charset="0"/>
              </a:rPr>
              <a:t>по ПП 403, </a:t>
            </a: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лекарственными средствами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в случае, когда соответствующая обязанность, возложенная на субъект </a:t>
            </a:r>
            <a:r>
              <a:rPr lang="ru-RU" sz="1600" b="1" i="1" dirty="0" smtClean="0">
                <a:latin typeface="Times New Roman" charset="0"/>
                <a:ea typeface="Times New Roman" charset="0"/>
                <a:cs typeface="Times New Roman" charset="0"/>
              </a:rPr>
              <a:t>РФ,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не может быть надлежаще исполнена. </a:t>
            </a:r>
            <a:endParaRPr lang="ru-RU" sz="1600" b="1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3.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Федеральному законодателю надлежит</a:t>
            </a: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, руководствуясь требованиями Конституции </a:t>
            </a:r>
            <a:r>
              <a:rPr lang="ru-RU" sz="1600" i="1" dirty="0" err="1">
                <a:latin typeface="Times New Roman" charset="0"/>
                <a:ea typeface="Times New Roman" charset="0"/>
                <a:cs typeface="Times New Roman" charset="0"/>
              </a:rPr>
              <a:t>Российскои</a:t>
            </a: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̆ Федерации и основанными на них правовыми позициями Конституционного Суда </a:t>
            </a:r>
            <a:r>
              <a:rPr lang="ru-RU" sz="1600" i="1" dirty="0" smtClean="0">
                <a:latin typeface="Times New Roman" charset="0"/>
                <a:ea typeface="Times New Roman" charset="0"/>
                <a:cs typeface="Times New Roman" charset="0"/>
              </a:rPr>
              <a:t>РФ, </a:t>
            </a: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выраженными в настоящем Постановлении,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в возможно более </a:t>
            </a:r>
            <a:r>
              <a:rPr lang="ru-RU" sz="1600" b="1" i="1" dirty="0" err="1">
                <a:latin typeface="Times New Roman" charset="0"/>
                <a:ea typeface="Times New Roman" charset="0"/>
                <a:cs typeface="Times New Roman" charset="0"/>
              </a:rPr>
              <a:t>короткии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̆ срок внести в законодательное регулирование необходимые изменения. </a:t>
            </a:r>
            <a:endParaRPr lang="ru-RU" sz="1600" b="1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4. Настоящее Постановление окончательно, не подлежит </a:t>
            </a:r>
            <a:r>
              <a:rPr lang="ru-RU" sz="1600" i="1" dirty="0" smtClean="0">
                <a:latin typeface="Times New Roman" charset="0"/>
                <a:ea typeface="Times New Roman" charset="0"/>
                <a:cs typeface="Times New Roman" charset="0"/>
              </a:rPr>
              <a:t>обжалованию, вступает в силу со дня официального опубликования, </a:t>
            </a:r>
            <a:r>
              <a:rPr lang="ru-RU" sz="1600" i="1" dirty="0" err="1">
                <a:latin typeface="Times New Roman" charset="0"/>
                <a:ea typeface="Times New Roman" charset="0"/>
                <a:cs typeface="Times New Roman" charset="0"/>
              </a:rPr>
              <a:t>действует</a:t>
            </a:r>
            <a:r>
              <a:rPr lang="ru-RU" sz="1600" i="1" dirty="0">
                <a:latin typeface="Times New Roman" charset="0"/>
                <a:ea typeface="Times New Roman" charset="0"/>
                <a:cs typeface="Times New Roman" charset="0"/>
              </a:rPr>
              <a:t> непосредственно и не требует подтверждения другими органами и должностными лицами</a:t>
            </a:r>
            <a:r>
              <a:rPr lang="ru-RU" sz="1600" i="1" dirty="0" smtClean="0">
                <a:latin typeface="Times New Roman" charset="0"/>
                <a:ea typeface="Times New Roman" charset="0"/>
                <a:cs typeface="Times New Roman" charset="0"/>
              </a:rPr>
              <a:t>.» </a:t>
            </a:r>
            <a:endParaRPr lang="ru-RU" sz="16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621486" y="1164770"/>
          <a:ext cx="3363685" cy="565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685"/>
              </a:tblGrid>
              <a:tr h="1719944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Сами по себе обязательства в части полномочий и финансирования возложенные на субъекты РФ в рамках ПП 403, правомерны и соответствуют Конституции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3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 соответствуют Конституции РФ в той мере, в какой они не предусматривают резервного механизма, когда обязательства не может быть надлежаще исполнена.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2083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 федерального законодателя возложено обязательство</a:t>
                      </a:r>
                      <a:r>
                        <a:rPr lang="ru-RU" sz="1600" b="1" i="1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в кратчайший срок внести в законодательство необходимые изменения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9387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Вступило в силу, подлежит исполнению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8132282" y="1948543"/>
            <a:ext cx="5762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8132282" y="3754919"/>
            <a:ext cx="5762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8132282" y="5009715"/>
            <a:ext cx="5762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8132282" y="6022195"/>
            <a:ext cx="5762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777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504" y="128458"/>
            <a:ext cx="10515600" cy="635336"/>
          </a:xfrm>
        </p:spPr>
        <p:txBody>
          <a:bodyPr>
            <a:noAutofit/>
          </a:bodyPr>
          <a:lstStyle/>
          <a:p>
            <a:pPr algn="ctr"/>
            <a:r>
              <a:rPr kumimoji="1" lang="ru-RU" sz="2600" b="1" dirty="0">
                <a:solidFill>
                  <a:srgbClr val="4D9CAE"/>
                </a:solidFill>
                <a:latin typeface="Times New Roman" charset="0"/>
                <a:ea typeface="Times New Roman" charset="0"/>
                <a:cs typeface="Times New Roman" charset="0"/>
              </a:rPr>
              <a:t>Решение вопроса преемственности лечения детей достигших 19 лет и лекарственного обеспечения взрослых пациентов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62" y="3477317"/>
            <a:ext cx="1279259" cy="1812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7821" y="3435013"/>
            <a:ext cx="30378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Деятельность:</a:t>
            </a:r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 Обеспечение больных орфанными заболеваниями от 0 до 19 лет </a:t>
            </a:r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(в настоящее время более </a:t>
            </a:r>
            <a:r>
              <a:rPr lang="ru-RU" sz="1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80 </a:t>
            </a:r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орфанных заболеваний) Цель: </a:t>
            </a:r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Своевременное (ранее) лечение, ребенок максимально </a:t>
            </a:r>
            <a:r>
              <a:rPr lang="ru-RU" sz="1400" dirty="0" err="1" smtClean="0">
                <a:latin typeface="Times New Roman" charset="0"/>
                <a:ea typeface="Times New Roman" charset="0"/>
                <a:cs typeface="Times New Roman" charset="0"/>
              </a:rPr>
              <a:t>сохраннен</a:t>
            </a:r>
            <a:r>
              <a:rPr lang="ru-RU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sz="14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ИНВАЛИДОМ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4774" y="902017"/>
            <a:ext cx="11661289" cy="456089"/>
          </a:xfrm>
          <a:prstGeom prst="rect">
            <a:avLst/>
          </a:prstGeom>
          <a:ln>
            <a:noFill/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ru-RU" sz="16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Перечень редких орфанных заболеваний включает в себя 293 редких орфанных з</a:t>
            </a:r>
            <a:r>
              <a:rPr kumimoji="1" lang="ru-RU" altLang="x-none" sz="16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аболеваний/группы, около 90 имеют лечение</a:t>
            </a:r>
            <a:r>
              <a:rPr lang="ru-RU" altLang="x-none" sz="1600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x-none" sz="1600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1200" i="1" dirty="0"/>
          </a:p>
        </p:txBody>
      </p:sp>
      <p:sp>
        <p:nvSpPr>
          <p:cNvPr id="6" name="Рамка 5"/>
          <p:cNvSpPr/>
          <p:nvPr/>
        </p:nvSpPr>
        <p:spPr>
          <a:xfrm>
            <a:off x="333488" y="3316869"/>
            <a:ext cx="11661194" cy="3417418"/>
          </a:xfrm>
          <a:prstGeom prst="frame">
            <a:avLst>
              <a:gd name="adj1" fmla="val 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33487" y="1465192"/>
          <a:ext cx="5475641" cy="180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641"/>
              </a:tblGrid>
              <a:tr h="718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П. 21 ст. 14 Федерального закона от 21.11.2011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323-ФЗ "Об основах охраны здоровья граждан в РФ» </a:t>
                      </a:r>
                      <a:r>
                        <a:rPr lang="mr-IN" sz="1400" b="1" kern="1200" dirty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программа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ВЗН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орфанных заболеваний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</a:tr>
              <a:tr h="37003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Три законопроекта отклонены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</a:tr>
              <a:tr h="7044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Отрицательный отзыв Правительства РФ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927368" y="1465192"/>
          <a:ext cx="606731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14"/>
              </a:tblGrid>
              <a:tr h="699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П. 10 ст. 16 Федерального закона от 21.11.2011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323-ФЗ "Об основах охраны здоровья граждан в РФ» Постановлением </a:t>
                      </a:r>
                      <a:r>
                        <a:rPr lang="is-IS" sz="1400" b="1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 </a:t>
                      </a:r>
                      <a:r>
                        <a:rPr lang="is-IS" sz="1400" b="1" kern="1200" dirty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26.04.2012 N </a:t>
                      </a:r>
                      <a:r>
                        <a:rPr lang="is-IS" sz="1400" b="1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403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орфанных заболеваний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</a:tr>
              <a:tr h="53123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Федеральный регистр </a:t>
                      </a:r>
                      <a:r>
                        <a:rPr lang="mr-IN" sz="1600" b="1" kern="120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учет и прозрачность в цифрах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Возможность совместных закупок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</a:tr>
              <a:tr h="9785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Выделение бюджетных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средств по отдельной строке регионального бюджета.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Возможность выделения иных межбюджетных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трансфертов из федерального бюджета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Ставить вопрос переноса заболеваний </a:t>
                      </a:r>
                      <a:r>
                        <a:rPr lang="ru-RU" sz="1600" b="1" baseline="0" smtClean="0">
                          <a:solidFill>
                            <a:srgbClr val="C0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ВЗН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</a:tr>
            </a:tbl>
          </a:graphicData>
        </a:graphic>
      </p:graphicFrame>
      <p:sp>
        <p:nvSpPr>
          <p:cNvPr id="13" name="Двойная стрелка вверх/вниз 12"/>
          <p:cNvSpPr/>
          <p:nvPr/>
        </p:nvSpPr>
        <p:spPr>
          <a:xfrm rot="21024666">
            <a:off x="413808" y="2928458"/>
            <a:ext cx="1100235" cy="2807381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4833173">
            <a:off x="-158130" y="4204455"/>
            <a:ext cx="241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Обеспечение ЛП до 18 лет Фондом, после в рамках ВЗН</a:t>
            </a:r>
            <a:endParaRPr lang="ru-RU" sz="1400" dirty="0"/>
          </a:p>
        </p:txBody>
      </p:sp>
      <p:sp>
        <p:nvSpPr>
          <p:cNvPr id="15" name="Двойная стрелка вверх/вниз 14"/>
          <p:cNvSpPr/>
          <p:nvPr/>
        </p:nvSpPr>
        <p:spPr>
          <a:xfrm rot="921178">
            <a:off x="10875859" y="3049032"/>
            <a:ext cx="1106491" cy="2998032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7321851">
            <a:off x="10198058" y="4331013"/>
            <a:ext cx="2516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Обеспечение ЛП до 19 лет Фондом, после в рамках РЖЗ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7348" y="5200795"/>
            <a:ext cx="92202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В целях предотвращения нарушения прав больных, сокращения судебных споров, возможности раннего начала терапии и соблюдения преемственности лечения больных не имеющих инвалидности или инвалидов 3 выходящих из под опеки Фонда «Круг добра» необходимо включение заболеваний </a:t>
            </a:r>
            <a:r>
              <a:rPr lang="ru-RU" sz="1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(при отсутствии политического решения по расширению программы ВЗН)</a:t>
            </a:r>
            <a:r>
              <a:rPr 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, в программу РЖЗ (ПП 403).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В данном случае важно проработать механизм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софинансирования</a:t>
            </a:r>
            <a:r>
              <a:rPr lang="ru-RU" sz="1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расходов на льготное лекарственное обеспечение из федерального бюджета бюджетам субъектов Российской Федерации.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4066" y="2197024"/>
            <a:ext cx="8853668" cy="20307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>
                <a:solidFill>
                  <a:srgbClr val="286A79"/>
                </a:solidFill>
                <a:latin typeface="Times New Roman" charset="0"/>
                <a:ea typeface="Times New Roman" charset="0"/>
                <a:cs typeface="Times New Roman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56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84" y="172122"/>
            <a:ext cx="11131296" cy="242047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Приказ </a:t>
            </a:r>
            <a:r>
              <a:rPr lang="ru-RU" sz="20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Минздрава России от 02.12.2014 </a:t>
            </a:r>
            <a:r>
              <a:rPr lang="ru-RU" sz="2000" b="1" dirty="0" err="1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20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 796н (ред. от 27.08.2015) "Об утверждении Положения об организации оказания специализированной, в том числе высокотехнологичной, медицинской </a:t>
            </a:r>
            <a:r>
              <a:rPr lang="ru-RU" sz="20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помощи» и </a:t>
            </a:r>
            <a:r>
              <a:rPr lang="ru-RU" sz="20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Приказ Минздрава России от 23.12.2020 </a:t>
            </a:r>
            <a:r>
              <a:rPr lang="ru-RU" sz="2000" b="1" dirty="0" err="1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20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 1363н "Об утверждении Порядка направления застрахованных лиц в медицинские организации, функции и полномочия учредителей в отношении которых осуществляют Правительство Российской Федерации или федеральные органы исполнительной власти, для оказания медицинской помощи в соответствии с едиными требованиями базовой программы обязательного медицинского страхования</a:t>
            </a:r>
            <a:r>
              <a:rPr lang="ru-RU" sz="20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"</a:t>
            </a:r>
            <a:endParaRPr lang="ru-RU" sz="2000" b="1" dirty="0">
              <a:solidFill>
                <a:srgbClr val="51A3B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023" y="2854327"/>
            <a:ext cx="11131296" cy="318071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Отдельно установлены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правила направления пациентов в федеральные медицинские организации для оказания специализированной медицинской помощи за счет средств обязательного медицинского страхования и средств федерального бюджета. </a:t>
            </a: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Направление пациентов в федеральные медицинские организации для оказания специализированной медицинской помощи осуществляется лечащим врачом медицинской организации, в которой пациент проходит диагностику и лечение в рамках оказания первичной специализированной медико-санитарной помощи или специализированной медицинской помощи.</a:t>
            </a:r>
          </a:p>
          <a:p>
            <a:r>
              <a:rPr lang="ru-RU" sz="1800" b="1" dirty="0">
                <a:latin typeface="Times New Roman" charset="0"/>
                <a:ea typeface="Times New Roman" charset="0"/>
                <a:cs typeface="Times New Roman" charset="0"/>
              </a:rPr>
              <a:t>Лечащий врач при направлении пациента в федеральную медицинскую организацию для оказания специализированной медицинской помощи определяет наличие одного или нескольких медицинских показаний для оказания специализированной медицинской </a:t>
            </a:r>
            <a:r>
              <a:rPr lang="ru-RU" sz="1800" b="1" dirty="0" smtClean="0">
                <a:latin typeface="Times New Roman" charset="0"/>
                <a:ea typeface="Times New Roman" charset="0"/>
                <a:cs typeface="Times New Roman" charset="0"/>
              </a:rPr>
              <a:t>помощи.</a:t>
            </a:r>
            <a:endParaRPr lang="ru-RU" sz="1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023" y="32273"/>
            <a:ext cx="11131296" cy="16136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Приказ </a:t>
            </a:r>
            <a:r>
              <a:rPr lang="ru-RU" sz="24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Минздрава России от 02.12.2014 </a:t>
            </a:r>
            <a:r>
              <a:rPr lang="ru-RU" sz="2400" b="1" dirty="0" err="1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24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 796н </a:t>
            </a:r>
            <a:r>
              <a:rPr lang="ru-RU" sz="24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и </a:t>
            </a:r>
            <a:r>
              <a:rPr lang="ru-RU" sz="24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Приказ Минздрава России от 23.12.2020 </a:t>
            </a:r>
            <a:r>
              <a:rPr lang="ru-RU" sz="2400" b="1" dirty="0" err="1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24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 1363н </a:t>
            </a:r>
            <a:r>
              <a:rPr lang="ru-RU" sz="2400" b="1" dirty="0" err="1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зовой</a:t>
            </a:r>
            <a:r>
              <a:rPr lang="ru-RU" sz="24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программы обязательного медицинского страхования</a:t>
            </a:r>
            <a:r>
              <a:rPr lang="ru-RU" sz="24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"</a:t>
            </a:r>
            <a:endParaRPr lang="ru-RU" sz="2400" b="1" dirty="0">
              <a:solidFill>
                <a:srgbClr val="51A3B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023" y="1861073"/>
            <a:ext cx="11131296" cy="426540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Медицинскими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показаниями для оказания специализированной медицинской помощи в федеральных медицинских организациях являются медицинские показания, при условии:</a:t>
            </a: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а) нетипичного течения заболевания и (или) отсутствия эффекта от проводимого лечения;</a:t>
            </a: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б) необходимости применения методов лечения, не выполняемых в медицинских организациях, подведомственных органам исполнительной власти субъектов Российской Федерации в сфере здравоохранения;</a:t>
            </a: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в) высокого риска хирургического лечения в связи с осложненным течением основного заболевания или наличием </a:t>
            </a:r>
            <a:r>
              <a:rPr lang="ru-RU" sz="1800" dirty="0" err="1">
                <a:latin typeface="Times New Roman" charset="0"/>
                <a:ea typeface="Times New Roman" charset="0"/>
                <a:cs typeface="Times New Roman" charset="0"/>
              </a:rPr>
              <a:t>коморбидных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 заболеваний;</a:t>
            </a: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г) необходимости выполнения повторных хирургических вмешательств в случаях, предусмотренных 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подпунктами "а"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, 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"б"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, 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"в"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 настоящего пункта;</a:t>
            </a: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д) необходимости дополнительного обследования в диагностически сложных случаях и (или) комплексной предоперационной подготовки у больных с осложненными формами заболевания и (или) </a:t>
            </a:r>
            <a:r>
              <a:rPr lang="ru-RU" sz="1800" dirty="0" err="1">
                <a:latin typeface="Times New Roman" charset="0"/>
                <a:ea typeface="Times New Roman" charset="0"/>
                <a:cs typeface="Times New Roman" charset="0"/>
              </a:rPr>
              <a:t>коморбидными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 заболеваниями для последующего хирургического лечения;</a:t>
            </a: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е)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необходимости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повторной госпитализации по рекомендации федеральной медицинской организации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4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84" y="172122"/>
            <a:ext cx="11131296" cy="13339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Приказ </a:t>
            </a:r>
            <a:r>
              <a:rPr lang="ru-RU" sz="24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Минздрава России от 02.12.2014 </a:t>
            </a:r>
            <a:r>
              <a:rPr lang="ru-RU" sz="2400" b="1" dirty="0" err="1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24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 796н </a:t>
            </a:r>
            <a:r>
              <a:rPr lang="ru-RU" sz="24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и </a:t>
            </a:r>
            <a:r>
              <a:rPr lang="ru-RU" sz="24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Приказ Минздрава России от 23.12.2020 </a:t>
            </a:r>
            <a:r>
              <a:rPr lang="ru-RU" sz="2400" b="1" dirty="0" err="1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24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1363н</a:t>
            </a:r>
            <a:endParaRPr lang="ru-RU" sz="2400" b="1" dirty="0">
              <a:solidFill>
                <a:srgbClr val="51A3B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265" y="1624405"/>
            <a:ext cx="11131296" cy="475670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Лечащий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врач оформляет выписку из медицинской документации пациента и направление на госпитализацию в федеральную медицинскую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организацию (далее ФМО),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оказывающую специализированную медицинскую помощь, которые выдаются на руки пациенту (его законному представителю).</a:t>
            </a: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При необходимости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ФМО запрашивает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выписку из медицинской документации пациента и иную информацию, содержащуюся в медицинской документации пациента, для решения вопроса о возможности и сроках госпитализации пациента.</a:t>
            </a: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Основанием для госпитализации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пациента в ФМО является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решение врачебной комиссии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ФМО о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наличии (отсутствии) медицинских показаний для госпитализации пациента в целях оказания специализированной медицинской помощи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, которая проводится в течение 7 </a:t>
            </a:r>
            <a:r>
              <a:rPr lang="ru-RU" sz="1800" dirty="0" err="1" smtClean="0">
                <a:latin typeface="Times New Roman" charset="0"/>
                <a:ea typeface="Times New Roman" charset="0"/>
                <a:cs typeface="Times New Roman" charset="0"/>
              </a:rPr>
              <a:t>р.д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. со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дня получения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уведомления. Решение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врачебной комиссии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ФМО оформляется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протоколом.</a:t>
            </a:r>
          </a:p>
          <a:p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ФМО уведомляет о принятом решении направляющую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медицинскую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организацию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в срок, не превышающий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3 </a:t>
            </a:r>
            <a:r>
              <a:rPr lang="ru-RU" sz="1800" dirty="0" err="1" smtClean="0">
                <a:latin typeface="Times New Roman" charset="0"/>
                <a:ea typeface="Times New Roman" charset="0"/>
                <a:cs typeface="Times New Roman" charset="0"/>
              </a:rPr>
              <a:t>р.д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с направлением выписки из протокола решения врачебной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комиссии.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800" b="1" dirty="0">
                <a:latin typeface="Times New Roman" charset="0"/>
                <a:ea typeface="Times New Roman" charset="0"/>
                <a:cs typeface="Times New Roman" charset="0"/>
              </a:rPr>
              <a:t>Орган исполнительной власти субъекта Российской Федерации в сфере здравоохранения, обеспечивает дальнейшее лечение пациента в соответствии с рекомендациями, указанными в выписке из протокола решения врачебной комиссии федеральной медицинской организации, в объемах, предусмотренных территориальной программой государственных гарантий бесплатного оказания гражданам медицинской помощи. 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662" y="156446"/>
            <a:ext cx="10515600" cy="8182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Обязательность исполнения решений ВК федеральных ВК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663" y="1044222"/>
            <a:ext cx="5157787" cy="1343976"/>
          </a:xfrm>
          <a:solidFill>
            <a:srgbClr val="CCF4FF"/>
          </a:solidFill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ч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15 ст. 37 Федерального закона «Об основах охраны здоровья граждан в РФ», п. 5 Приказа Минздрава России от 24.11.2021 года №1094н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2662" y="2527318"/>
            <a:ext cx="5157787" cy="2811164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Н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е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содержит требований к уровню медицинской организации при назначении пациентам лекарственных препаратов, то есть лекарственный препарат может быть назначен, в том числе, врачебной комиссией федерального научного центра.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31134" y="1044222"/>
            <a:ext cx="6220610" cy="1343976"/>
          </a:xfrm>
          <a:solidFill>
            <a:srgbClr val="CCF4FF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Приказ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Минздрава России от 02.12.2014 года №796н «Об утверждении Положения об организации оказания специализированной, в том числе высокотехнологичной, медицинской помощи» и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Приказ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Министерства здравоохранения РФ от 23.12.2020 года №1363н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31133" y="2527318"/>
            <a:ext cx="6220611" cy="2811164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У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становлено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что орган исполнительной власти субъекта РФ в сфере здравоохранения в случае принятия врачебной комиссией федеральной медицинской организации решения об отсутствии медицинских показаний для госпитализации пациента в федеральную медицинскую организацию для оказания специализированной медицинской помощи с рекомендациями по дальнейшему медицинскому наблюдению и (или) лечению пациента по профилю его заболевания, обеспечивает дальнейшее оказание медицинской помощи пациенту с учетом данных рекомендаций в объемах, предусмотренных территориальной программой.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 bwMode="gray">
          <a:xfrm>
            <a:off x="312662" y="5477602"/>
            <a:ext cx="11639082" cy="966848"/>
          </a:xfrm>
          <a:prstGeom prst="rect">
            <a:avLst/>
          </a:prstGeom>
          <a:solidFill>
            <a:srgbClr val="E4FCFF"/>
          </a:solidFill>
        </p:spPr>
        <p:txBody>
          <a:bodyPr lIns="108000" tIns="72000" rIns="108000" bIns="72000"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3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Орган исполнительной власти субъекта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РФ. в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сфере здравоохранения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в 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случае принятия врачебной комиссией федеральной медицинской организации </a:t>
            </a:r>
            <a:r>
              <a:rPr lang="ru-RU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решения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указанного в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  <a:hlinkClick r:id="rId6" action="ppaction://hlinkfile" tooltip="об отсутствии медицинских показаний для госпитализации пациента в федеральную медицинскую организацию для оказания специализированной медицинской помощи с рекомендациями по дальнейшему медицинскому наблюдению и (или) лечению пациента по профилю его заболе"/>
              </a:rPr>
              <a:t>абзаце третьем подпункта "е" пункта 12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настоящего Порядка,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обеспечивает дальнейшее лечение пациента в соответствии с рекомендациями, указанными в протоколе решения врачебной комиссии федеральной медицинской организации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в объемах, предусмотренных территориальной программой государственных гарантий бесплатного оказания гражданам медицинской помощи </a:t>
            </a:r>
            <a:r>
              <a:rPr lang="ru-RU" i="1" dirty="0">
                <a:latin typeface="Times New Roman" charset="0"/>
                <a:ea typeface="Times New Roman" charset="0"/>
                <a:cs typeface="Times New Roman" charset="0"/>
              </a:rPr>
              <a:t>(пункт 15)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2662" y="6460459"/>
            <a:ext cx="113987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https</a:t>
            </a:r>
            <a:r>
              <a:rPr lang="ru-RU" sz="1000" dirty="0"/>
              <a:t>://</a:t>
            </a:r>
            <a:r>
              <a:rPr lang="ru-RU" sz="1000" dirty="0" err="1"/>
              <a:t>online.consultant.ru</a:t>
            </a:r>
            <a:r>
              <a:rPr lang="ru-RU" sz="1000" dirty="0"/>
              <a:t>/</a:t>
            </a:r>
            <a:r>
              <a:rPr lang="ru-RU" sz="1000" dirty="0" err="1"/>
              <a:t>riv</a:t>
            </a:r>
            <a:r>
              <a:rPr lang="ru-RU" sz="1000" dirty="0"/>
              <a:t>/</a:t>
            </a:r>
            <a:r>
              <a:rPr lang="ru-RU" sz="1000" dirty="0" err="1"/>
              <a:t>cgi</a:t>
            </a:r>
            <a:r>
              <a:rPr lang="ru-RU" sz="1000" dirty="0"/>
              <a:t>/</a:t>
            </a:r>
            <a:r>
              <a:rPr lang="ru-RU" sz="1000" dirty="0" err="1"/>
              <a:t>online.cgi?req</a:t>
            </a:r>
            <a:r>
              <a:rPr lang="ru-RU" sz="1000" dirty="0"/>
              <a:t>=</a:t>
            </a:r>
            <a:r>
              <a:rPr lang="ru-RU" sz="1000" dirty="0" err="1"/>
              <a:t>doc&amp;base</a:t>
            </a:r>
            <a:r>
              <a:rPr lang="ru-RU" sz="1000" dirty="0"/>
              <a:t>=</a:t>
            </a:r>
            <a:r>
              <a:rPr lang="ru-RU" sz="1000" dirty="0" err="1"/>
              <a:t>LAW&amp;n</a:t>
            </a:r>
            <a:r>
              <a:rPr lang="ru-RU" sz="1000" dirty="0"/>
              <a:t>=416259&amp;dst=0&amp;edition=</a:t>
            </a:r>
            <a:r>
              <a:rPr lang="ru-RU" sz="1000" dirty="0" err="1"/>
              <a:t>etD&amp;rnd</a:t>
            </a:r>
            <a:r>
              <a:rPr lang="ru-RU" sz="1000" dirty="0"/>
              <a:t>=RDiA#Yja61IT9kIf2qmuI</a:t>
            </a:r>
          </a:p>
        </p:txBody>
      </p:sp>
    </p:spTree>
    <p:extLst>
      <p:ext uri="{BB962C8B-B14F-4D97-AF65-F5344CB8AC3E}">
        <p14:creationId xmlns:p14="http://schemas.microsoft.com/office/powerpoint/2010/main" val="6430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0267"/>
            <a:ext cx="11131296" cy="118872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Право </a:t>
            </a:r>
            <a:r>
              <a:rPr lang="ru-RU" sz="28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пациента на самостоятельное обращение за получением консультаций в федеральные медицинские организации</a:t>
            </a:r>
            <a:br>
              <a:rPr lang="ru-RU" sz="28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2800" b="1" dirty="0">
              <a:solidFill>
                <a:srgbClr val="51A3B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58029"/>
            <a:ext cx="11131296" cy="475670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Статьей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19 Федерального закона от 21.11.2011 </a:t>
            </a:r>
            <a:r>
              <a:rPr lang="ru-RU" sz="1800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 323-ФЗ "Об основах охраны здоровья граждан в Российской Федерации" </a:t>
            </a:r>
            <a:r>
              <a:rPr 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установлено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, что пациент имеет право на получение консультаций врачей-специалистов.</a:t>
            </a:r>
          </a:p>
          <a:p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Пациент либо его 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законный представитель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 имеет право непосредственно знакомиться с медицинской документацией, отражающей состояние его здоровья, и получать на основании такой документации консультации у других специалистов </a:t>
            </a:r>
            <a:r>
              <a:rPr lang="ru-RU" sz="1800" i="1" dirty="0">
                <a:latin typeface="Times New Roman" charset="0"/>
                <a:ea typeface="Times New Roman" charset="0"/>
                <a:cs typeface="Times New Roman" charset="0"/>
              </a:rPr>
              <a:t>(п. 4 ст. 22 Федерального закона </a:t>
            </a:r>
            <a:r>
              <a:rPr lang="ru-RU" sz="1800" i="1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1800" i="1" dirty="0">
                <a:latin typeface="Times New Roman" charset="0"/>
                <a:ea typeface="Times New Roman" charset="0"/>
                <a:cs typeface="Times New Roman" charset="0"/>
              </a:rPr>
              <a:t> 323-ФЗ).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800" b="1" dirty="0">
                <a:latin typeface="Times New Roman" charset="0"/>
                <a:ea typeface="Times New Roman" charset="0"/>
                <a:cs typeface="Times New Roman" charset="0"/>
              </a:rPr>
              <a:t>Пациент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(его законный представитель) </a:t>
            </a:r>
            <a:r>
              <a:rPr lang="ru-RU" sz="1800" b="1" dirty="0">
                <a:latin typeface="Times New Roman" charset="0"/>
                <a:ea typeface="Times New Roman" charset="0"/>
                <a:cs typeface="Times New Roman" charset="0"/>
              </a:rPr>
              <a:t>при наличии результатов лабораторных, инструментальных и других видов исследований, подтверждающих установленный диагноз и наличие медицинских показаний для оказания специализированной медицинской помощи, может самостоятельно обратиться в федеральную медицинскую организацию для оказания медицинской помощи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 по перечню заболеваний, состояний (групп заболеваний, состояний), при которых федеральными медицинскими организациями оказывается специализированная, в том числе высокотехнологичная, медицинская помощь в стационарных условиях и в условиях дневного стационара, установленному Программой </a:t>
            </a:r>
            <a:r>
              <a:rPr lang="ru-RU" sz="1800" i="1" dirty="0">
                <a:latin typeface="Times New Roman" charset="0"/>
                <a:ea typeface="Times New Roman" charset="0"/>
                <a:cs typeface="Times New Roman" charset="0"/>
              </a:rPr>
              <a:t>(ч.10 приказа Минздрава России от 23.12.2020 </a:t>
            </a:r>
            <a:r>
              <a:rPr lang="ru-RU" sz="1800" i="1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1800" i="1" dirty="0">
                <a:latin typeface="Times New Roman" charset="0"/>
                <a:ea typeface="Times New Roman" charset="0"/>
                <a:cs typeface="Times New Roman" charset="0"/>
              </a:rPr>
              <a:t> 1363н "Об утверждении Порядка направления застрахованных лиц в медицинские организации, функции и полномочия учредителей в отношении которых осуществляют Правительство Российской Федерации или федеральные органы исполнительной власти, для оказания медицинской помощи в соответствии с едиными требованиями базовой программы обязательного медицинского страхования").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0267"/>
            <a:ext cx="11131296" cy="11887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Продолжение терапии лекарственным препаратом назначенным по торсовому наименованию при оказании медицинской помощи в стационарных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392" y="2117427"/>
            <a:ext cx="11131296" cy="317219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Если при оказании пациенту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медицинскои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̆ помощи в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медицинскои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̆ организации в стационарных условиях по решению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врачебнои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̆ комиссии осуществляются назначение и применение лекарственного препарата с конкретным торговым наименованием, то при оказании данному пациенту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медицинскои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̆ помощи в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инои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̆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медицинскои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̆ организации в стационарных условиях, а также в амбулаторных условиях осуществляется назначение ему лекарственного препарата с тем же торговым наименованием</a:t>
            </a:r>
          </a:p>
          <a:p>
            <a:pPr marL="0" indent="0">
              <a:buNone/>
            </a:pPr>
            <a:r>
              <a:rPr lang="ru-RU" sz="1500" i="1" dirty="0">
                <a:latin typeface="Times New Roman" charset="0"/>
                <a:ea typeface="Times New Roman" charset="0"/>
                <a:cs typeface="Times New Roman" charset="0"/>
              </a:rPr>
              <a:t>Пункт 2 постановления Правительства </a:t>
            </a:r>
            <a:r>
              <a:rPr lang="ru-RU" sz="1500" i="1" dirty="0" err="1">
                <a:latin typeface="Times New Roman" charset="0"/>
                <a:ea typeface="Times New Roman" charset="0"/>
                <a:cs typeface="Times New Roman" charset="0"/>
              </a:rPr>
              <a:t>Российскои</a:t>
            </a:r>
            <a:r>
              <a:rPr lang="ru-RU" sz="1500" i="1" dirty="0">
                <a:latin typeface="Times New Roman" charset="0"/>
                <a:ea typeface="Times New Roman" charset="0"/>
                <a:cs typeface="Times New Roman" charset="0"/>
              </a:rPr>
              <a:t>̆ Федерации от 30.06.2020 </a:t>
            </a:r>
            <a:r>
              <a:rPr lang="ru-RU" sz="1500" i="1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1500" i="1" dirty="0">
                <a:latin typeface="Times New Roman" charset="0"/>
                <a:ea typeface="Times New Roman" charset="0"/>
                <a:cs typeface="Times New Roman" charset="0"/>
              </a:rPr>
              <a:t> 965 "О внесении изменений в Правила формирования перечня лекарственных средств, закупка которых осуществляется в соответствии с их торговыми наименованиями, и о применении лекарственных препаратов с конкретными торговыми наименованиями"</a:t>
            </a:r>
            <a:endParaRPr lang="ru-RU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392" y="5289617"/>
            <a:ext cx="11131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charset="0"/>
                <a:ea typeface="Times New Roman" charset="0"/>
                <a:cs typeface="Times New Roman" charset="0"/>
              </a:rPr>
              <a:t>Приказ Минздрава России от 24.11.2021 </a:t>
            </a:r>
            <a:r>
              <a:rPr lang="ru-RU" sz="1200" i="1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1200" i="1" dirty="0">
                <a:latin typeface="Times New Roman" charset="0"/>
                <a:ea typeface="Times New Roman" charset="0"/>
                <a:cs typeface="Times New Roman" charset="0"/>
              </a:rPr>
              <a:t> 1094н 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392" y="6457890"/>
            <a:ext cx="11327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https</a:t>
            </a:r>
            <a:r>
              <a:rPr lang="ru-RU" sz="1000" dirty="0"/>
              <a:t>://</a:t>
            </a:r>
            <a:r>
              <a:rPr lang="ru-RU" sz="1000" dirty="0" err="1"/>
              <a:t>online.consultant.ru</a:t>
            </a:r>
            <a:r>
              <a:rPr lang="ru-RU" sz="1000" dirty="0"/>
              <a:t>/</a:t>
            </a:r>
            <a:r>
              <a:rPr lang="ru-RU" sz="1000" dirty="0" err="1"/>
              <a:t>riv</a:t>
            </a:r>
            <a:r>
              <a:rPr lang="ru-RU" sz="1000" dirty="0"/>
              <a:t>/</a:t>
            </a:r>
            <a:r>
              <a:rPr lang="ru-RU" sz="1000" dirty="0" err="1"/>
              <a:t>cgi</a:t>
            </a:r>
            <a:r>
              <a:rPr lang="ru-RU" sz="1000" dirty="0"/>
              <a:t>/</a:t>
            </a:r>
            <a:r>
              <a:rPr lang="ru-RU" sz="1000" dirty="0" err="1"/>
              <a:t>online.cgi?req</a:t>
            </a:r>
            <a:r>
              <a:rPr lang="ru-RU" sz="1000" dirty="0"/>
              <a:t>=</a:t>
            </a:r>
            <a:r>
              <a:rPr lang="ru-RU" sz="1000" dirty="0" err="1"/>
              <a:t>doc&amp;ts</a:t>
            </a:r>
            <a:r>
              <a:rPr lang="ru-RU" sz="1000" dirty="0"/>
              <a:t>=e1a81ITSlTddyd9y&amp;cacheid=9F3FE7E7E38148CA768328DC991EB738&amp;mode=</a:t>
            </a:r>
            <a:r>
              <a:rPr lang="ru-RU" sz="1000" dirty="0" err="1"/>
              <a:t>splus&amp;rnd</a:t>
            </a:r>
            <a:r>
              <a:rPr lang="ru-RU" sz="1000" dirty="0"/>
              <a:t>=</a:t>
            </a:r>
            <a:r>
              <a:rPr lang="ru-RU" sz="1000" dirty="0" err="1"/>
              <a:t>RDiA&amp;base</a:t>
            </a:r>
            <a:r>
              <a:rPr lang="ru-RU" sz="1000" dirty="0"/>
              <a:t>=</a:t>
            </a:r>
            <a:r>
              <a:rPr lang="ru-RU" sz="1000" dirty="0" err="1"/>
              <a:t>LAW&amp;n</a:t>
            </a:r>
            <a:r>
              <a:rPr lang="ru-RU" sz="1000" dirty="0"/>
              <a:t>=401865&amp;dst=1000000001#K4FA1ITW4Vm5iok4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392" y="6106497"/>
            <a:ext cx="11327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https</a:t>
            </a:r>
            <a:r>
              <a:rPr lang="ru-RU" sz="1000" dirty="0"/>
              <a:t>://</a:t>
            </a:r>
            <a:r>
              <a:rPr lang="ru-RU" sz="1000" dirty="0" err="1"/>
              <a:t>online.consultant.ru</a:t>
            </a:r>
            <a:r>
              <a:rPr lang="ru-RU" sz="1000" dirty="0"/>
              <a:t>/</a:t>
            </a:r>
            <a:r>
              <a:rPr lang="ru-RU" sz="1000" dirty="0" err="1"/>
              <a:t>riv</a:t>
            </a:r>
            <a:r>
              <a:rPr lang="ru-RU" sz="1000" dirty="0"/>
              <a:t>/</a:t>
            </a:r>
            <a:r>
              <a:rPr lang="ru-RU" sz="1000" dirty="0" err="1"/>
              <a:t>cgi</a:t>
            </a:r>
            <a:r>
              <a:rPr lang="ru-RU" sz="1000" dirty="0"/>
              <a:t>/</a:t>
            </a:r>
            <a:r>
              <a:rPr lang="ru-RU" sz="1000" dirty="0" err="1"/>
              <a:t>online.cgi?req</a:t>
            </a:r>
            <a:r>
              <a:rPr lang="ru-RU" sz="1000" dirty="0"/>
              <a:t>=</a:t>
            </a:r>
            <a:r>
              <a:rPr lang="ru-RU" sz="1000" dirty="0" err="1"/>
              <a:t>doc&amp;ts</a:t>
            </a:r>
            <a:r>
              <a:rPr lang="ru-RU" sz="1000" dirty="0"/>
              <a:t>=e1a81ITSlTddyd9y&amp;cacheid=A03A9D85318DB6E4BF7A46F28C584706&amp;mode=</a:t>
            </a:r>
            <a:r>
              <a:rPr lang="ru-RU" sz="1000" dirty="0" err="1"/>
              <a:t>splus&amp;rnd</a:t>
            </a:r>
            <a:r>
              <a:rPr lang="ru-RU" sz="1000" dirty="0"/>
              <a:t>=</a:t>
            </a:r>
            <a:r>
              <a:rPr lang="ru-RU" sz="1000" dirty="0" err="1"/>
              <a:t>RDiA&amp;base</a:t>
            </a:r>
            <a:r>
              <a:rPr lang="ru-RU" sz="1000" dirty="0"/>
              <a:t>=</a:t>
            </a:r>
            <a:r>
              <a:rPr lang="ru-RU" sz="1000" dirty="0" err="1"/>
              <a:t>LAW&amp;n</a:t>
            </a:r>
            <a:r>
              <a:rPr lang="ru-RU" sz="1000" dirty="0"/>
              <a:t>=356422#VpbA1ITubZYHThY5</a:t>
            </a:r>
          </a:p>
        </p:txBody>
      </p:sp>
    </p:spTree>
    <p:extLst>
      <p:ext uri="{BB962C8B-B14F-4D97-AF65-F5344CB8AC3E}">
        <p14:creationId xmlns:p14="http://schemas.microsoft.com/office/powerpoint/2010/main" val="5359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 noChangeAspect="1"/>
          </p:cNvGraphicFramePr>
          <p:nvPr>
            <p:ph type="pic" idx="1"/>
            <p:extLst/>
          </p:nvPr>
        </p:nvGraphicFramePr>
        <p:xfrm>
          <a:off x="4883973" y="1143000"/>
          <a:ext cx="7200451" cy="54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3" imgW="2336800" imgH="1752600" progId="PowerPoint.Slide.12">
                  <p:embed/>
                </p:oleObj>
              </mc:Choice>
              <mc:Fallback>
                <p:oleObj r:id="rId3" imgW="2336800" imgH="175260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73" y="1143000"/>
                        <a:ext cx="7200451" cy="5400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978998" y="2568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51A3B6"/>
                </a:solidFill>
                <a:latin typeface="Times New Roman" charset="0"/>
                <a:ea typeface="Times New Roman" charset="0"/>
                <a:cs typeface="Times New Roman" charset="0"/>
              </a:rPr>
              <a:t>Схема включения данных пациента в региональный сегмент федерального регистра</a:t>
            </a:r>
          </a:p>
        </p:txBody>
      </p:sp>
      <p:sp>
        <p:nvSpPr>
          <p:cNvPr id="7" name="Рамка 6"/>
          <p:cNvSpPr/>
          <p:nvPr/>
        </p:nvSpPr>
        <p:spPr>
          <a:xfrm>
            <a:off x="4978998" y="5094514"/>
            <a:ext cx="2989345" cy="1045030"/>
          </a:xfrm>
          <a:prstGeom prst="frame">
            <a:avLst>
              <a:gd name="adj1" fmla="val 529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321403" y="4511600"/>
            <a:ext cx="877515" cy="404784"/>
          </a:xfrm>
          <a:prstGeom prst="frame">
            <a:avLst>
              <a:gd name="adj1" fmla="val 529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792" y="587100"/>
            <a:ext cx="41705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u="none" strike="noStrike" dirty="0" smtClean="0">
                <a:solidFill>
                  <a:srgbClr val="C0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В случае установления диагноза заболевания медицинской организацией, расположенной не на территории субъекта проживания, сведения направляются в медицинскую организацию, в которой лицо находится на медицинском обслуживании, в течение 5 рабочих дней со дня установления диагноза заболевания.</a:t>
            </a:r>
            <a:br>
              <a:rPr lang="ru-RU" sz="2400" b="1" i="0" u="none" strike="noStrike" dirty="0" smtClean="0">
                <a:solidFill>
                  <a:srgbClr val="C0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2400" b="1" i="0" u="none" strike="noStrike" dirty="0">
              <a:solidFill>
                <a:srgbClr val="C0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792" y="6299279"/>
            <a:ext cx="489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Приказ Минздрава России от 19.11.2012 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950н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03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13353</TotalTime>
  <Words>3316</Words>
  <Application>Microsoft Macintosh PowerPoint</Application>
  <PresentationFormat>Широкоэкранный</PresentationFormat>
  <Paragraphs>240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Calibri</vt:lpstr>
      <vt:lpstr>Calibri Light</vt:lpstr>
      <vt:lpstr>NotoSans</vt:lpstr>
      <vt:lpstr>Times New Roman</vt:lpstr>
      <vt:lpstr>Wingdings</vt:lpstr>
      <vt:lpstr>Arial</vt:lpstr>
      <vt:lpstr>Тема Office</vt:lpstr>
      <vt:lpstr>PowerPoint.Slide.12</vt:lpstr>
      <vt:lpstr>«Нормативно-правовое регулирование вопросов организации помощи больным с редкими заболеваниями в учреждениях регионального и федерального уровня»  </vt:lpstr>
      <vt:lpstr>Порядок направления пациента на консультацию в федеральную медицинскую организацию лечащим врачом  </vt:lpstr>
      <vt:lpstr>Приказ Минздрава России от 02.12.2014 N 796н (ред. от 27.08.2015) "Об утверждении Положения об организации оказания специализированной, в том числе высокотехнологичной, медицинской помощи» и Приказ Минздрава России от 23.12.2020 N 1363н "Об утверждении Порядка направления застрахованных лиц в медицинские организации, функции и полномочия учредителей в отношении которых осуществляют Правительство Российской Федерации или федеральные органы исполнительной власти, для оказания медицинской помощи в соответствии с едиными требованиями базовой программы обязательного медицинского страхования"</vt:lpstr>
      <vt:lpstr>Приказ Минздрава России от 02.12.2014 N 796н и Приказ Минздрава России от 23.12.2020 N 1363н зовой программы обязательного медицинского страхования"</vt:lpstr>
      <vt:lpstr>Приказ Минздрава России от 02.12.2014 N 796н и Приказ Минздрава России от 23.12.2020 N 1363н</vt:lpstr>
      <vt:lpstr>Обязательность исполнения решений ВК федеральных ВК</vt:lpstr>
      <vt:lpstr>Право пациента на самостоятельное обращение за получением консультаций в федеральные медицинские организации </vt:lpstr>
      <vt:lpstr>Продолжение терапии лекарственным препаратом назначенным по торсовому наименованию при оказании медицинской помощи в стационарных условиях</vt:lpstr>
      <vt:lpstr>Презентация PowerPoint</vt:lpstr>
      <vt:lpstr>Презентация PowerPoint</vt:lpstr>
      <vt:lpstr>Презентация PowerPoint</vt:lpstr>
      <vt:lpstr>Право назначения ЛП</vt:lpstr>
      <vt:lpstr>НПА устанавливающие порядок оформления назначения  незарегистрированных ЛП</vt:lpstr>
      <vt:lpstr>Право врача при несогласии пациента с назначаемой терапией </vt:lpstr>
      <vt:lpstr>Скрининг неонатальный и  селективный</vt:lpstr>
      <vt:lpstr>Сроки прохождения заявок</vt:lpstr>
      <vt:lpstr>Перераспределение ЛП и МИ между организациями - получателями</vt:lpstr>
      <vt:lpstr>Презентация PowerPoint</vt:lpstr>
      <vt:lpstr>Презентация PowerPoint</vt:lpstr>
      <vt:lpstr>Постановление Конституционного суда Российской Федерации от 26.09.2024 г.</vt:lpstr>
      <vt:lpstr>Решение вопроса преемственности лечения детей достигших 19 лет и лекарственного обеспечения взрослых пациентов</vt:lpstr>
      <vt:lpstr>Презентация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Неонатальный скрининг</dc:title>
  <dc:creator>Наталия Смирнова</dc:creator>
  <cp:lastModifiedBy>Наталия Смирнова</cp:lastModifiedBy>
  <cp:revision>28</cp:revision>
  <dcterms:created xsi:type="dcterms:W3CDTF">2023-12-04T21:56:40Z</dcterms:created>
  <dcterms:modified xsi:type="dcterms:W3CDTF">2024-11-10T20:48:29Z</dcterms:modified>
</cp:coreProperties>
</file>