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Layouts/slideLayout4.xml" ContentType="application/vnd.openxmlformats-officedocument.presentationml.slideLayout+xml"/>
  <Override PartName="/ppt/theme/theme5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0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1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slideLayouts/slideLayout37.xml" ContentType="application/vnd.openxmlformats-officedocument.presentationml.slideLayout+xml"/>
  <Override PartName="/ppt/theme/theme13.xml" ContentType="application/vnd.openxmlformats-officedocument.theme+xml"/>
  <Override PartName="/ppt/slideLayouts/slideLayout38.xml" ContentType="application/vnd.openxmlformats-officedocument.presentationml.slideLayout+xml"/>
  <Override PartName="/ppt/theme/theme1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7.xml" ContentType="application/vnd.openxmlformats-officedocument.theme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0.xml" ContentType="application/vnd.openxmlformats-officedocument.theme+xml"/>
  <Override PartName="/ppt/slideLayouts/slideLayout69.xml" ContentType="application/vnd.openxmlformats-officedocument.presentationml.slideLayout+xml"/>
  <Override PartName="/ppt/theme/theme21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  <p:sldMasterId id="2147483697" r:id="rId2"/>
    <p:sldMasterId id="2147483698" r:id="rId3"/>
    <p:sldMasterId id="2147483701" r:id="rId4"/>
    <p:sldMasterId id="2147483702" r:id="rId5"/>
    <p:sldMasterId id="2147483712" r:id="rId6"/>
    <p:sldMasterId id="2147483719" r:id="rId7"/>
    <p:sldMasterId id="2147483726" r:id="rId8"/>
    <p:sldMasterId id="2147483733" r:id="rId9"/>
    <p:sldMasterId id="2147483740" r:id="rId10"/>
    <p:sldMasterId id="2147483747" r:id="rId11"/>
    <p:sldMasterId id="2147483754" r:id="rId12"/>
    <p:sldMasterId id="2147483761" r:id="rId13"/>
    <p:sldMasterId id="2147483763" r:id="rId14"/>
    <p:sldMasterId id="2147483765" r:id="rId15"/>
    <p:sldMasterId id="2147483772" r:id="rId16"/>
    <p:sldMasterId id="2147483784" r:id="rId17"/>
    <p:sldMasterId id="2147483808" r:id="rId18"/>
    <p:sldMasterId id="2147483811" r:id="rId19"/>
    <p:sldMasterId id="2147483823" r:id="rId20"/>
    <p:sldMasterId id="2147483848" r:id="rId21"/>
    <p:sldMasterId id="2147483851" r:id="rId22"/>
  </p:sldMasterIdLst>
  <p:notesMasterIdLst>
    <p:notesMasterId r:id="rId34"/>
  </p:notesMasterIdLst>
  <p:sldIdLst>
    <p:sldId id="422" r:id="rId23"/>
    <p:sldId id="4776" r:id="rId24"/>
    <p:sldId id="4782" r:id="rId25"/>
    <p:sldId id="4777" r:id="rId26"/>
    <p:sldId id="4774" r:id="rId27"/>
    <p:sldId id="470" r:id="rId28"/>
    <p:sldId id="4772" r:id="rId29"/>
    <p:sldId id="4773" r:id="rId30"/>
    <p:sldId id="4770" r:id="rId31"/>
    <p:sldId id="4775" r:id="rId32"/>
    <p:sldId id="4748" r:id="rId33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342"/>
    <a:srgbClr val="E8B830"/>
    <a:srgbClr val="C87DB8"/>
    <a:srgbClr val="DFB3D6"/>
    <a:srgbClr val="F2D88E"/>
    <a:srgbClr val="4134E4"/>
    <a:srgbClr val="ABA0C8"/>
    <a:srgbClr val="7967A7"/>
    <a:srgbClr val="AF6DA2"/>
    <a:srgbClr val="008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74"/>
  </p:normalViewPr>
  <p:slideViewPr>
    <p:cSldViewPr snapToGrid="0" snapToObjects="1">
      <p:cViewPr varScale="1">
        <p:scale>
          <a:sx n="89" d="100"/>
          <a:sy n="89" d="100"/>
        </p:scale>
        <p:origin x="748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Терапия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A4-4A26-92BA-1F9638D01A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A4-4A26-92BA-1F9638D01A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0A4-4A26-92BA-1F9638D01AC1}"/>
              </c:ext>
            </c:extLst>
          </c:dPt>
          <c:dLbls>
            <c:dLbl>
              <c:idx val="2"/>
              <c:layout>
                <c:manualLayout>
                  <c:x val="0.10288130779654127"/>
                  <c:y val="-2.1479551231943578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A4-4A26-92BA-1F9638D01A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Получают</c:v>
                </c:pt>
                <c:pt idx="1">
                  <c:v>Не получают</c:v>
                </c:pt>
                <c:pt idx="2">
                  <c:v>Не нуждаются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1324</c:v>
                </c:pt>
                <c:pt idx="1">
                  <c:v>101</c:v>
                </c:pt>
                <c:pt idx="2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86-427D-9EA0-69C6B4CC3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/>
              <a:t>Лекарственная терапия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Получают терапию</c:v>
                </c:pt>
                <c:pt idx="1">
                  <c:v>Не получают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960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62-4B2D-9AD4-55A6113951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18 лет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Получают терапию</c:v>
                </c:pt>
                <c:pt idx="1">
                  <c:v>Не получают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62-4B2D-9AD4-55A6113951D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Взрослые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Получают терапию</c:v>
                </c:pt>
                <c:pt idx="1">
                  <c:v>Не получают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327</c:v>
                </c:pt>
                <c:pt idx="1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B4-41BA-AADF-FAC730B666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231700400"/>
        <c:axId val="1231683760"/>
      </c:barChart>
      <c:catAx>
        <c:axId val="123170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1683760"/>
        <c:crosses val="autoZero"/>
        <c:auto val="1"/>
        <c:lblAlgn val="ctr"/>
        <c:lblOffset val="100"/>
        <c:noMultiLvlLbl val="0"/>
      </c:catAx>
      <c:valAx>
        <c:axId val="1231683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1700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/>
              <a:t>Получают терапию - 1324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Получают терапию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29-4802-9C4E-F71BC12E70E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29-4802-9C4E-F71BC12E70E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D9F-49EA-A02F-A270B661ABC0}"/>
              </c:ext>
            </c:extLst>
          </c:dPt>
          <c:dLbls>
            <c:dLbl>
              <c:idx val="1"/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2516575472238"/>
                      <c:h val="0.165720469370018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629-4802-9C4E-F71BC12E70E2}"/>
                </c:ext>
              </c:extLst>
            </c:dLbl>
            <c:dLbl>
              <c:idx val="2"/>
              <c:layout>
                <c:manualLayout>
                  <c:x val="9.3726730603237052E-2"/>
                  <c:y val="9.772467157139490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06427750406912"/>
                      <c:h val="0.31601072743928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D9F-49EA-A02F-A270B661AB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18 лет</c:v>
                </c:pt>
                <c:pt idx="2">
                  <c:v>Взрослые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960</c:v>
                </c:pt>
                <c:pt idx="1">
                  <c:v>37</c:v>
                </c:pt>
                <c:pt idx="2">
                  <c:v>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29-4802-9C4E-F71BC12E70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5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212453991635056"/>
          <c:y val="0.26719982569126133"/>
          <c:w val="0.74430479672461192"/>
          <c:h val="0.105254290692221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2946C7-A656-4AA6-B67B-4497B753F262}" type="doc">
      <dgm:prSet loTypeId="urn:microsoft.com/office/officeart/2005/8/layout/vProcess5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E4930FB8-7B04-4B29-997D-18B4F33972F7}">
      <dgm:prSet phldrT="[Текст]"/>
      <dgm:spPr>
        <a:solidFill>
          <a:srgbClr val="AF6DA2"/>
        </a:solidFill>
        <a:ln>
          <a:solidFill>
            <a:srgbClr val="AF6DA2"/>
          </a:solidFill>
        </a:ln>
      </dgm:spPr>
      <dgm:t>
        <a:bodyPr/>
        <a:lstStyle/>
        <a:p>
          <a:r>
            <a:rPr lang="ru-RU" dirty="0"/>
            <a:t>Понимание, что требуются системные изменения в оказании медицинской и помощи больным СМА в стране по принципу территориальной доступности</a:t>
          </a:r>
        </a:p>
      </dgm:t>
    </dgm:pt>
    <dgm:pt modelId="{4FAA8150-E006-45FA-AD83-ABA6E25CC4DB}" type="parTrans" cxnId="{134D52DB-09AB-43FD-88AA-084F44F23D36}">
      <dgm:prSet/>
      <dgm:spPr/>
      <dgm:t>
        <a:bodyPr/>
        <a:lstStyle/>
        <a:p>
          <a:endParaRPr lang="ru-RU"/>
        </a:p>
      </dgm:t>
    </dgm:pt>
    <dgm:pt modelId="{D36CAA66-7656-4613-8D5C-3016F654C691}" type="sibTrans" cxnId="{134D52DB-09AB-43FD-88AA-084F44F23D36}">
      <dgm:prSet/>
      <dgm:spPr>
        <a:ln>
          <a:solidFill>
            <a:srgbClr val="FFC000">
              <a:alpha val="90000"/>
            </a:srgbClr>
          </a:solidFill>
        </a:ln>
      </dgm:spPr>
      <dgm:t>
        <a:bodyPr/>
        <a:lstStyle/>
        <a:p>
          <a:endParaRPr lang="ru-RU"/>
        </a:p>
      </dgm:t>
    </dgm:pt>
    <dgm:pt modelId="{5F607030-3E69-4F3E-9A13-99F4B943DEDD}">
      <dgm:prSet phldrT="[Текст]"/>
      <dgm:spPr>
        <a:ln>
          <a:solidFill>
            <a:srgbClr val="7967A7"/>
          </a:solidFill>
        </a:ln>
      </dgm:spPr>
      <dgm:t>
        <a:bodyPr/>
        <a:lstStyle/>
        <a:p>
          <a:r>
            <a:rPr lang="ru-RU" dirty="0"/>
            <a:t>Формирование нервно-мышечных команд врачей разных специальностей </a:t>
          </a:r>
          <a:r>
            <a:rPr lang="ru-RU" u="sng" dirty="0"/>
            <a:t>в каждом регионе</a:t>
          </a:r>
        </a:p>
      </dgm:t>
    </dgm:pt>
    <dgm:pt modelId="{87781E57-D9D4-4859-A010-C0FB3D02FE09}" type="parTrans" cxnId="{00ECBDAA-6C67-47CF-9ECD-64B351C9772A}">
      <dgm:prSet/>
      <dgm:spPr/>
      <dgm:t>
        <a:bodyPr/>
        <a:lstStyle/>
        <a:p>
          <a:endParaRPr lang="ru-RU"/>
        </a:p>
      </dgm:t>
    </dgm:pt>
    <dgm:pt modelId="{4251FEB6-B66A-4123-B05D-FD1792931B7C}" type="sibTrans" cxnId="{00ECBDAA-6C67-47CF-9ECD-64B351C9772A}">
      <dgm:prSet/>
      <dgm:spPr>
        <a:ln>
          <a:solidFill>
            <a:srgbClr val="FFC000">
              <a:alpha val="90000"/>
            </a:srgbClr>
          </a:solidFill>
        </a:ln>
      </dgm:spPr>
      <dgm:t>
        <a:bodyPr/>
        <a:lstStyle/>
        <a:p>
          <a:endParaRPr lang="ru-RU"/>
        </a:p>
      </dgm:t>
    </dgm:pt>
    <dgm:pt modelId="{95229A82-A392-42C5-9D00-BB7E92CD77F1}">
      <dgm:prSet phldrT="[Текст]"/>
      <dgm:spPr/>
      <dgm:t>
        <a:bodyPr/>
        <a:lstStyle/>
        <a:p>
          <a:r>
            <a:rPr lang="ru-RU" dirty="0">
              <a:solidFill>
                <a:srgbClr val="FF0000"/>
              </a:solidFill>
            </a:rPr>
            <a:t>Организации выстроенной маршрутизации и создания нервно-мышечных центров в регионах (дети и взрослые + преемственность)</a:t>
          </a:r>
        </a:p>
      </dgm:t>
    </dgm:pt>
    <dgm:pt modelId="{FB8B4676-2E44-4E27-9D21-01B2811141ED}" type="parTrans" cxnId="{E63D48D5-30A5-429D-B10B-3B1A950B72F4}">
      <dgm:prSet/>
      <dgm:spPr/>
      <dgm:t>
        <a:bodyPr/>
        <a:lstStyle/>
        <a:p>
          <a:endParaRPr lang="ru-RU"/>
        </a:p>
      </dgm:t>
    </dgm:pt>
    <dgm:pt modelId="{75FB24D9-4EA1-4A1A-95C1-D6609A2D0889}" type="sibTrans" cxnId="{E63D48D5-30A5-429D-B10B-3B1A950B72F4}">
      <dgm:prSet/>
      <dgm:spPr/>
      <dgm:t>
        <a:bodyPr/>
        <a:lstStyle/>
        <a:p>
          <a:endParaRPr lang="ru-RU"/>
        </a:p>
      </dgm:t>
    </dgm:pt>
    <dgm:pt modelId="{24BBC4E0-7FA7-4E11-84B0-5BA43EDD4EA1}" type="pres">
      <dgm:prSet presAssocID="{2A2946C7-A656-4AA6-B67B-4497B753F262}" presName="outerComposite" presStyleCnt="0">
        <dgm:presLayoutVars>
          <dgm:chMax val="5"/>
          <dgm:dir/>
          <dgm:resizeHandles val="exact"/>
        </dgm:presLayoutVars>
      </dgm:prSet>
      <dgm:spPr/>
    </dgm:pt>
    <dgm:pt modelId="{4AB6E3FA-6E6A-4057-9595-FAA3D9CCDB01}" type="pres">
      <dgm:prSet presAssocID="{2A2946C7-A656-4AA6-B67B-4497B753F262}" presName="dummyMaxCanvas" presStyleCnt="0">
        <dgm:presLayoutVars/>
      </dgm:prSet>
      <dgm:spPr/>
    </dgm:pt>
    <dgm:pt modelId="{BB650AAE-957D-4726-A268-8A4BC7DF8305}" type="pres">
      <dgm:prSet presAssocID="{2A2946C7-A656-4AA6-B67B-4497B753F262}" presName="ThreeNodes_1" presStyleLbl="node1" presStyleIdx="0" presStyleCnt="3" custLinFactNeighborY="1168">
        <dgm:presLayoutVars>
          <dgm:bulletEnabled val="1"/>
        </dgm:presLayoutVars>
      </dgm:prSet>
      <dgm:spPr/>
    </dgm:pt>
    <dgm:pt modelId="{41F9B5C8-AD94-4EDE-9684-29FDF6C10E6C}" type="pres">
      <dgm:prSet presAssocID="{2A2946C7-A656-4AA6-B67B-4497B753F262}" presName="ThreeNodes_2" presStyleLbl="node1" presStyleIdx="1" presStyleCnt="3" custLinFactNeighborX="-436">
        <dgm:presLayoutVars>
          <dgm:bulletEnabled val="1"/>
        </dgm:presLayoutVars>
      </dgm:prSet>
      <dgm:spPr/>
    </dgm:pt>
    <dgm:pt modelId="{E7E34FBA-EAFA-4E36-928E-92D8A275E42A}" type="pres">
      <dgm:prSet presAssocID="{2A2946C7-A656-4AA6-B67B-4497B753F262}" presName="ThreeNodes_3" presStyleLbl="node1" presStyleIdx="2" presStyleCnt="3">
        <dgm:presLayoutVars>
          <dgm:bulletEnabled val="1"/>
        </dgm:presLayoutVars>
      </dgm:prSet>
      <dgm:spPr/>
    </dgm:pt>
    <dgm:pt modelId="{95CC5E87-C700-4E2E-AC50-02D6793638D1}" type="pres">
      <dgm:prSet presAssocID="{2A2946C7-A656-4AA6-B67B-4497B753F262}" presName="ThreeConn_1-2" presStyleLbl="fgAccFollowNode1" presStyleIdx="0" presStyleCnt="2">
        <dgm:presLayoutVars>
          <dgm:bulletEnabled val="1"/>
        </dgm:presLayoutVars>
      </dgm:prSet>
      <dgm:spPr/>
    </dgm:pt>
    <dgm:pt modelId="{D2771A3E-AB42-4125-A78E-788B950671FD}" type="pres">
      <dgm:prSet presAssocID="{2A2946C7-A656-4AA6-B67B-4497B753F262}" presName="ThreeConn_2-3" presStyleLbl="fgAccFollowNode1" presStyleIdx="1" presStyleCnt="2">
        <dgm:presLayoutVars>
          <dgm:bulletEnabled val="1"/>
        </dgm:presLayoutVars>
      </dgm:prSet>
      <dgm:spPr/>
    </dgm:pt>
    <dgm:pt modelId="{AAA55CC1-6ACB-4F34-BE6F-0154B115F83F}" type="pres">
      <dgm:prSet presAssocID="{2A2946C7-A656-4AA6-B67B-4497B753F262}" presName="ThreeNodes_1_text" presStyleLbl="node1" presStyleIdx="2" presStyleCnt="3">
        <dgm:presLayoutVars>
          <dgm:bulletEnabled val="1"/>
        </dgm:presLayoutVars>
      </dgm:prSet>
      <dgm:spPr/>
    </dgm:pt>
    <dgm:pt modelId="{6DA4446A-9F9F-4CA2-9930-6795DB8A6F37}" type="pres">
      <dgm:prSet presAssocID="{2A2946C7-A656-4AA6-B67B-4497B753F262}" presName="ThreeNodes_2_text" presStyleLbl="node1" presStyleIdx="2" presStyleCnt="3">
        <dgm:presLayoutVars>
          <dgm:bulletEnabled val="1"/>
        </dgm:presLayoutVars>
      </dgm:prSet>
      <dgm:spPr/>
    </dgm:pt>
    <dgm:pt modelId="{F47AC7A5-A93B-4E76-993F-D9394382B9A3}" type="pres">
      <dgm:prSet presAssocID="{2A2946C7-A656-4AA6-B67B-4497B753F26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8427C11-4CF8-47BB-B767-477335E0136F}" type="presOf" srcId="{95229A82-A392-42C5-9D00-BB7E92CD77F1}" destId="{E7E34FBA-EAFA-4E36-928E-92D8A275E42A}" srcOrd="0" destOrd="0" presId="urn:microsoft.com/office/officeart/2005/8/layout/vProcess5"/>
    <dgm:cxn modelId="{72103C1E-F3B7-4962-A8EA-A5CE8CBF68AF}" type="presOf" srcId="{5F607030-3E69-4F3E-9A13-99F4B943DEDD}" destId="{6DA4446A-9F9F-4CA2-9930-6795DB8A6F37}" srcOrd="1" destOrd="0" presId="urn:microsoft.com/office/officeart/2005/8/layout/vProcess5"/>
    <dgm:cxn modelId="{D9CFE82A-0363-40BD-B4B9-FFD4DCA8F5C3}" type="presOf" srcId="{E4930FB8-7B04-4B29-997D-18B4F33972F7}" destId="{BB650AAE-957D-4726-A268-8A4BC7DF8305}" srcOrd="0" destOrd="0" presId="urn:microsoft.com/office/officeart/2005/8/layout/vProcess5"/>
    <dgm:cxn modelId="{78CCA05F-08B3-4421-B305-3A2453E2A2F7}" type="presOf" srcId="{2A2946C7-A656-4AA6-B67B-4497B753F262}" destId="{24BBC4E0-7FA7-4E11-84B0-5BA43EDD4EA1}" srcOrd="0" destOrd="0" presId="urn:microsoft.com/office/officeart/2005/8/layout/vProcess5"/>
    <dgm:cxn modelId="{8D7B9049-9D05-4896-B231-9114AC5233B2}" type="presOf" srcId="{95229A82-A392-42C5-9D00-BB7E92CD77F1}" destId="{F47AC7A5-A93B-4E76-993F-D9394382B9A3}" srcOrd="1" destOrd="0" presId="urn:microsoft.com/office/officeart/2005/8/layout/vProcess5"/>
    <dgm:cxn modelId="{7C11CC57-77F0-42F8-AB77-23499E6F0E18}" type="presOf" srcId="{4251FEB6-B66A-4123-B05D-FD1792931B7C}" destId="{D2771A3E-AB42-4125-A78E-788B950671FD}" srcOrd="0" destOrd="0" presId="urn:microsoft.com/office/officeart/2005/8/layout/vProcess5"/>
    <dgm:cxn modelId="{42BE345A-2F4C-4D95-BA91-A026BCA2CBD1}" type="presOf" srcId="{D36CAA66-7656-4613-8D5C-3016F654C691}" destId="{95CC5E87-C700-4E2E-AC50-02D6793638D1}" srcOrd="0" destOrd="0" presId="urn:microsoft.com/office/officeart/2005/8/layout/vProcess5"/>
    <dgm:cxn modelId="{06E2FA7C-5A6C-42C1-92A7-1C9025E27911}" type="presOf" srcId="{E4930FB8-7B04-4B29-997D-18B4F33972F7}" destId="{AAA55CC1-6ACB-4F34-BE6F-0154B115F83F}" srcOrd="1" destOrd="0" presId="urn:microsoft.com/office/officeart/2005/8/layout/vProcess5"/>
    <dgm:cxn modelId="{00ECBDAA-6C67-47CF-9ECD-64B351C9772A}" srcId="{2A2946C7-A656-4AA6-B67B-4497B753F262}" destId="{5F607030-3E69-4F3E-9A13-99F4B943DEDD}" srcOrd="1" destOrd="0" parTransId="{87781E57-D9D4-4859-A010-C0FB3D02FE09}" sibTransId="{4251FEB6-B66A-4123-B05D-FD1792931B7C}"/>
    <dgm:cxn modelId="{9E8AD5C1-7265-4A08-B1C1-99420F0F1F7D}" type="presOf" srcId="{5F607030-3E69-4F3E-9A13-99F4B943DEDD}" destId="{41F9B5C8-AD94-4EDE-9684-29FDF6C10E6C}" srcOrd="0" destOrd="0" presId="urn:microsoft.com/office/officeart/2005/8/layout/vProcess5"/>
    <dgm:cxn modelId="{E63D48D5-30A5-429D-B10B-3B1A950B72F4}" srcId="{2A2946C7-A656-4AA6-B67B-4497B753F262}" destId="{95229A82-A392-42C5-9D00-BB7E92CD77F1}" srcOrd="2" destOrd="0" parTransId="{FB8B4676-2E44-4E27-9D21-01B2811141ED}" sibTransId="{75FB24D9-4EA1-4A1A-95C1-D6609A2D0889}"/>
    <dgm:cxn modelId="{134D52DB-09AB-43FD-88AA-084F44F23D36}" srcId="{2A2946C7-A656-4AA6-B67B-4497B753F262}" destId="{E4930FB8-7B04-4B29-997D-18B4F33972F7}" srcOrd="0" destOrd="0" parTransId="{4FAA8150-E006-45FA-AD83-ABA6E25CC4DB}" sibTransId="{D36CAA66-7656-4613-8D5C-3016F654C691}"/>
    <dgm:cxn modelId="{F2317C91-4633-4396-9D11-91F9CF8911AA}" type="presParOf" srcId="{24BBC4E0-7FA7-4E11-84B0-5BA43EDD4EA1}" destId="{4AB6E3FA-6E6A-4057-9595-FAA3D9CCDB01}" srcOrd="0" destOrd="0" presId="urn:microsoft.com/office/officeart/2005/8/layout/vProcess5"/>
    <dgm:cxn modelId="{95E84860-EF85-461D-91CA-C425C6738E9D}" type="presParOf" srcId="{24BBC4E0-7FA7-4E11-84B0-5BA43EDD4EA1}" destId="{BB650AAE-957D-4726-A268-8A4BC7DF8305}" srcOrd="1" destOrd="0" presId="urn:microsoft.com/office/officeart/2005/8/layout/vProcess5"/>
    <dgm:cxn modelId="{2A728B60-614E-4D61-85C2-66104D1681E6}" type="presParOf" srcId="{24BBC4E0-7FA7-4E11-84B0-5BA43EDD4EA1}" destId="{41F9B5C8-AD94-4EDE-9684-29FDF6C10E6C}" srcOrd="2" destOrd="0" presId="urn:microsoft.com/office/officeart/2005/8/layout/vProcess5"/>
    <dgm:cxn modelId="{6843086C-2EFC-4B6B-9DA7-DDB146935AAA}" type="presParOf" srcId="{24BBC4E0-7FA7-4E11-84B0-5BA43EDD4EA1}" destId="{E7E34FBA-EAFA-4E36-928E-92D8A275E42A}" srcOrd="3" destOrd="0" presId="urn:microsoft.com/office/officeart/2005/8/layout/vProcess5"/>
    <dgm:cxn modelId="{1AC59150-334C-43AB-9952-5C9DE3D1A5BC}" type="presParOf" srcId="{24BBC4E0-7FA7-4E11-84B0-5BA43EDD4EA1}" destId="{95CC5E87-C700-4E2E-AC50-02D6793638D1}" srcOrd="4" destOrd="0" presId="urn:microsoft.com/office/officeart/2005/8/layout/vProcess5"/>
    <dgm:cxn modelId="{70141640-0E06-455E-B386-5A1C36D6C5AC}" type="presParOf" srcId="{24BBC4E0-7FA7-4E11-84B0-5BA43EDD4EA1}" destId="{D2771A3E-AB42-4125-A78E-788B950671FD}" srcOrd="5" destOrd="0" presId="urn:microsoft.com/office/officeart/2005/8/layout/vProcess5"/>
    <dgm:cxn modelId="{44E9BD37-22F4-4CA5-A7B1-122739AEE1C2}" type="presParOf" srcId="{24BBC4E0-7FA7-4E11-84B0-5BA43EDD4EA1}" destId="{AAA55CC1-6ACB-4F34-BE6F-0154B115F83F}" srcOrd="6" destOrd="0" presId="urn:microsoft.com/office/officeart/2005/8/layout/vProcess5"/>
    <dgm:cxn modelId="{F11FF0BF-1E2F-4BAD-90A2-19994BB96528}" type="presParOf" srcId="{24BBC4E0-7FA7-4E11-84B0-5BA43EDD4EA1}" destId="{6DA4446A-9F9F-4CA2-9930-6795DB8A6F37}" srcOrd="7" destOrd="0" presId="urn:microsoft.com/office/officeart/2005/8/layout/vProcess5"/>
    <dgm:cxn modelId="{D78FD395-8E38-43DC-A9AB-AB793FFFAFC5}" type="presParOf" srcId="{24BBC4E0-7FA7-4E11-84B0-5BA43EDD4EA1}" destId="{F47AC7A5-A93B-4E76-993F-D9394382B9A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50AAE-957D-4726-A268-8A4BC7DF8305}">
      <dsp:nvSpPr>
        <dsp:cNvPr id="0" name=""/>
        <dsp:cNvSpPr/>
      </dsp:nvSpPr>
      <dsp:spPr>
        <a:xfrm>
          <a:off x="0" y="13090"/>
          <a:ext cx="3922632" cy="1120797"/>
        </a:xfrm>
        <a:prstGeom prst="roundRect">
          <a:avLst>
            <a:gd name="adj" fmla="val 10000"/>
          </a:avLst>
        </a:prstGeom>
        <a:solidFill>
          <a:srgbClr val="AF6DA2"/>
        </a:solidFill>
        <a:ln w="12700" cap="flat" cmpd="sng" algn="ctr">
          <a:solidFill>
            <a:srgbClr val="AF6DA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Понимание, что требуются системные изменения в оказании медицинской и помощи больным СМА в стране по принципу территориальной доступности</a:t>
          </a:r>
        </a:p>
      </dsp:txBody>
      <dsp:txXfrm>
        <a:off x="32827" y="45917"/>
        <a:ext cx="2713204" cy="1055143"/>
      </dsp:txXfrm>
    </dsp:sp>
    <dsp:sp modelId="{41F9B5C8-AD94-4EDE-9684-29FDF6C10E6C}">
      <dsp:nvSpPr>
        <dsp:cNvPr id="0" name=""/>
        <dsp:cNvSpPr/>
      </dsp:nvSpPr>
      <dsp:spPr>
        <a:xfrm>
          <a:off x="329011" y="1307597"/>
          <a:ext cx="3922632" cy="112079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967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Формирование нервно-мышечных команд врачей разных специальностей </a:t>
          </a:r>
          <a:r>
            <a:rPr lang="ru-RU" sz="1300" u="sng" kern="1200" dirty="0"/>
            <a:t>в каждом регионе</a:t>
          </a:r>
        </a:p>
      </dsp:txBody>
      <dsp:txXfrm>
        <a:off x="361838" y="1340424"/>
        <a:ext cx="2782345" cy="1055143"/>
      </dsp:txXfrm>
    </dsp:sp>
    <dsp:sp modelId="{E7E34FBA-EAFA-4E36-928E-92D8A275E42A}">
      <dsp:nvSpPr>
        <dsp:cNvPr id="0" name=""/>
        <dsp:cNvSpPr/>
      </dsp:nvSpPr>
      <dsp:spPr>
        <a:xfrm>
          <a:off x="692229" y="2615195"/>
          <a:ext cx="3922632" cy="112079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rgbClr val="FF0000"/>
              </a:solidFill>
            </a:rPr>
            <a:t>Организации выстроенной маршрутизации и создания нервно-мышечных центров в регионах (дети и взрослые + преемственность)</a:t>
          </a:r>
        </a:p>
      </dsp:txBody>
      <dsp:txXfrm>
        <a:off x="725056" y="2648022"/>
        <a:ext cx="2782345" cy="1055143"/>
      </dsp:txXfrm>
    </dsp:sp>
    <dsp:sp modelId="{95CC5E87-C700-4E2E-AC50-02D6793638D1}">
      <dsp:nvSpPr>
        <dsp:cNvPr id="0" name=""/>
        <dsp:cNvSpPr/>
      </dsp:nvSpPr>
      <dsp:spPr>
        <a:xfrm>
          <a:off x="3194114" y="849938"/>
          <a:ext cx="728518" cy="72851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/>
        </a:p>
      </dsp:txBody>
      <dsp:txXfrm>
        <a:off x="3358031" y="849938"/>
        <a:ext cx="400684" cy="548210"/>
      </dsp:txXfrm>
    </dsp:sp>
    <dsp:sp modelId="{D2771A3E-AB42-4125-A78E-788B950671FD}">
      <dsp:nvSpPr>
        <dsp:cNvPr id="0" name=""/>
        <dsp:cNvSpPr/>
      </dsp:nvSpPr>
      <dsp:spPr>
        <a:xfrm>
          <a:off x="3540228" y="2150063"/>
          <a:ext cx="728518" cy="72851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/>
        </a:p>
      </dsp:txBody>
      <dsp:txXfrm>
        <a:off x="3704145" y="2150063"/>
        <a:ext cx="400684" cy="548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5B0DE-71D2-F14A-9F7E-10A5C94C5575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A8A1C-C199-694A-ABA2-711DA57DD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66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A428CB-090D-4DFE-853F-F14391E88E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7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7"/>
            <a:ext cx="400050" cy="274637"/>
          </a:xfrm>
        </p:spPr>
        <p:txBody>
          <a:bodyPr/>
          <a:lstStyle/>
          <a:p>
            <a:fld id="{2E6DC461-C6FC-014E-8059-F13EC72AB7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161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32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93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50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7"/>
            <a:ext cx="400050" cy="274637"/>
          </a:xfrm>
        </p:spPr>
        <p:txBody>
          <a:bodyPr/>
          <a:lstStyle/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11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56BC8CA-C1F0-4D6D-BE6D-DAD4A884E7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831F-0C11-4BA0-8D71-26F3B4B99D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45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56BC8CA-C1F0-4D6D-BE6D-DAD4A884E7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831F-0C11-4BA0-8D71-26F3B4B99D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49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58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72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7"/>
            <a:ext cx="400050" cy="274637"/>
          </a:xfrm>
        </p:spPr>
        <p:txBody>
          <a:bodyPr/>
          <a:lstStyle/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76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56BC8CA-C1F0-4D6D-BE6D-DAD4A884E7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831F-0C11-4BA0-8D71-26F3B4B99D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0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Щму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62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56BC8CA-C1F0-4D6D-BE6D-DAD4A884E7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831F-0C11-4BA0-8D71-26F3B4B99D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04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76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72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7"/>
            <a:ext cx="400050" cy="274637"/>
          </a:xfrm>
        </p:spPr>
        <p:txBody>
          <a:bodyPr/>
          <a:lstStyle/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23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56BC8CA-C1F0-4D6D-BE6D-DAD4A884E7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831F-0C11-4BA0-8D71-26F3B4B99D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55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56BC8CA-C1F0-4D6D-BE6D-DAD4A884E7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831F-0C11-4BA0-8D71-26F3B4B99D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94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34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61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7"/>
            <a:ext cx="400050" cy="274637"/>
          </a:xfrm>
        </p:spPr>
        <p:txBody>
          <a:bodyPr/>
          <a:lstStyle/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10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56BC8CA-C1F0-4D6D-BE6D-DAD4A884E7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831F-0C11-4BA0-8D71-26F3B4B99D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0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ая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204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97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3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2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7"/>
            <a:ext cx="400050" cy="274637"/>
          </a:xfrm>
        </p:spPr>
        <p:txBody>
          <a:bodyPr/>
          <a:lstStyle/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20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56BC8CA-C1F0-4D6D-BE6D-DAD4A884E7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831F-0C11-4BA0-8D71-26F3B4B99D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22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130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37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7"/>
            <a:ext cx="400050" cy="274637"/>
          </a:xfrm>
        </p:spPr>
        <p:txBody>
          <a:bodyPr/>
          <a:lstStyle/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331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7"/>
            <a:ext cx="400050" cy="274637"/>
          </a:xfrm>
        </p:spPr>
        <p:txBody>
          <a:bodyPr/>
          <a:lstStyle/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19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7"/>
            <a:ext cx="400050" cy="274637"/>
          </a:xfrm>
        </p:spPr>
        <p:txBody>
          <a:bodyPr/>
          <a:lstStyle/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9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ая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1709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56BC8CA-C1F0-4D6D-BE6D-DAD4A884E7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831F-0C11-4BA0-8D71-26F3B4B99D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25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833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976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44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00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95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30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709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319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3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7"/>
            <a:ext cx="400050" cy="274637"/>
          </a:xfrm>
        </p:spPr>
        <p:txBody>
          <a:bodyPr/>
          <a:lstStyle/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518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812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803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0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8"/>
            <a:ext cx="400050" cy="274637"/>
          </a:xfrm>
        </p:spPr>
        <p:txBody>
          <a:bodyPr/>
          <a:lstStyle/>
          <a:p>
            <a:pPr defTabSz="685783"/>
            <a:fld id="{2E6DC461-C6FC-014E-8059-F13EC72AB73F}" type="slidenum">
              <a:rPr lang="ru-RU" smtClean="0">
                <a:solidFill>
                  <a:srgbClr val="FFFFFF"/>
                </a:solidFill>
              </a:rPr>
              <a:pPr defTabSz="685783"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661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783"/>
            <a:fld id="{C56BC8CA-C1F0-4D6D-BE6D-DAD4A884E7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0A3A831F-0C11-4BA0-8D71-26F3B4B99D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06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8"/>
            <a:ext cx="400050" cy="274637"/>
          </a:xfrm>
        </p:spPr>
        <p:txBody>
          <a:bodyPr/>
          <a:lstStyle/>
          <a:p>
            <a:pPr defTabSz="685783"/>
            <a:fld id="{2E6DC461-C6FC-014E-8059-F13EC72AB73F}" type="slidenum">
              <a:rPr lang="ru-RU" smtClean="0">
                <a:solidFill>
                  <a:srgbClr val="FFFFFF"/>
                </a:solidFill>
              </a:rPr>
              <a:pPr defTabSz="685783"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24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000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64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598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5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56BC8CA-C1F0-4D6D-BE6D-DAD4A884E7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831F-0C11-4BA0-8D71-26F3B4B99D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40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81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133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3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523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087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583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930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7"/>
            <a:ext cx="400050" cy="274637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DC461-C6FC-014E-8059-F13EC72AB7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6259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BC8CA-C1F0-4D6D-BE6D-DAD4A884E78D}" type="datetimeFigureOut">
              <a:rPr kumimoji="0" lang="ru-RU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10.11.2024</a:t>
            </a:fld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A831F-0C11-4BA0-8D71-26F3B4B99D8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2802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8"/>
            <a:ext cx="400050" cy="274637"/>
          </a:xfrm>
        </p:spPr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DC461-C6FC-014E-8059-F13EC72AB7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555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47672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B6C5152-8758-406C-A8DA-7BA00F0AF33C}" type="datetimeFigureOut">
              <a:rPr lang="ru-RU" smtClean="0">
                <a:solidFill>
                  <a:srgbClr val="1D2341"/>
                </a:solidFill>
              </a:rPr>
              <a:pPr/>
              <a:t>10.11.2024</a:t>
            </a:fld>
            <a:endParaRPr lang="ru-RU">
              <a:solidFill>
                <a:srgbClr val="1D234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4767290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srgbClr val="1D234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5091-DD56-4111-92A2-69EF4B3EF3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245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8"/>
            <a:ext cx="400050" cy="274637"/>
          </a:xfrm>
        </p:spPr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DC461-C6FC-014E-8059-F13EC72AB7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5980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  <a:prstGeom prst="rect">
            <a:avLst/>
          </a:prstGeom>
        </p:spPr>
        <p:txBody>
          <a:bodyPr lIns="68579" tIns="34289" rIns="68579" bIns="34289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79" tIns="34289" rIns="68579" bIns="34289"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79" tIns="34289" rIns="68579" bIns="34289"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  <a:prstGeom prst="rect">
            <a:avLst/>
          </a:prstGeom>
        </p:spPr>
        <p:txBody>
          <a:bodyPr lIns="68579" tIns="34289" rIns="68579" bIns="34289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C5152-8758-406C-A8DA-7BA00F0AF33C}" type="datetimeFigureOut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1D234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10.11.2024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1D234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  <a:prstGeom prst="rect">
            <a:avLst/>
          </a:prstGeom>
        </p:spPr>
        <p:txBody>
          <a:bodyPr lIns="68579" tIns="34289" rIns="68579" bIns="34289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1D234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445091-DD56-4111-92A2-69EF4B3EF3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2488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79" tIns="34289" rIns="68579" bIns="3428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9" tIns="34289" rIns="68579" bIns="34289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BC8CA-C1F0-4D6D-BE6D-DAD4A884E78D}" type="datetimeFigureOut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10.11.2024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9" tIns="34289" rIns="68579" bIns="34289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A831F-0C11-4BA0-8D71-26F3B4B99D8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84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D6F2E5-97DD-5D4F-83BC-DA050304C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7715" y="4496717"/>
            <a:ext cx="400050" cy="274637"/>
          </a:xfrm>
        </p:spPr>
        <p:txBody>
          <a:bodyPr/>
          <a:lstStyle/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9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56BC8CA-C1F0-4D6D-BE6D-DAD4A884E78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831F-0C11-4BA0-8D71-26F3B4B99D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3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8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5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69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.png"/><Relationship Id="rId4" Type="http://schemas.openxmlformats.org/officeDocument/2006/relationships/theme" Target="../theme/theme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9386A3-1EEB-F14E-87A4-1B6D2BE9C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491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7"/>
            <a:ext cx="400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3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5" r:id="rId4"/>
    <p:sldLayoutId id="214748374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7"/>
            <a:ext cx="400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9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1" r:id="rId3"/>
    <p:sldLayoutId id="2147483752" r:id="rId4"/>
    <p:sldLayoutId id="214748375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7"/>
            <a:ext cx="400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2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7" r:id="rId2"/>
    <p:sldLayoutId id="2147483758" r:id="rId3"/>
    <p:sldLayoutId id="214748375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7"/>
            <a:ext cx="400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7"/>
            <a:ext cx="400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2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7"/>
            <a:ext cx="400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22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1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8"/>
            <a:ext cx="400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685783"/>
            <a:fld id="{2E6DC461-C6FC-014E-8059-F13EC72AB73F}" type="slidenum">
              <a:rPr lang="ru-RU" smtClean="0">
                <a:solidFill>
                  <a:srgbClr val="FFFFFF"/>
                </a:solidFill>
              </a:rPr>
              <a:pPr defTabSz="685783"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5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7" r:id="rId2"/>
  </p:sldLayoutIdLst>
  <p:hf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8"/>
            <a:ext cx="400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685783"/>
            <a:fld id="{2E6DC461-C6FC-014E-8059-F13EC72AB73F}" type="slidenum">
              <a:rPr lang="ru-RU" smtClean="0">
                <a:solidFill>
                  <a:srgbClr val="FFFFFF"/>
                </a:solidFill>
              </a:rPr>
              <a:pPr defTabSz="685783"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1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hf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AF1C6-1CA2-4310-81FF-B50ED474FC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96276-B10A-4DAA-B6C0-DF8C73DED6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6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7"/>
            <a:ext cx="400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6DC461-C6FC-014E-8059-F13EC72AB73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0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7"/>
            <a:ext cx="400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DC461-C6FC-014E-8059-F13EC72AB7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8"/>
            <a:ext cx="40005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DC461-C6FC-014E-8059-F13EC72AB7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86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hf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8"/>
            <a:ext cx="40005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DC461-C6FC-014E-8059-F13EC72AB7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9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4" r:id="rId2"/>
    <p:sldLayoutId id="2147483855" r:id="rId3"/>
  </p:sldLayoutIdLst>
  <p:hf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9386A3-1EEB-F14E-87A4-1B6D2BE9C8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4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9386A3-1EEB-F14E-87A4-1B6D2BE9C8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7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9386A3-1EEB-F14E-87A4-1B6D2BE9C8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4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7"/>
            <a:ext cx="400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1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7"/>
            <a:ext cx="400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6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3" r:id="rId3"/>
    <p:sldLayoutId id="2147483724" r:id="rId4"/>
    <p:sldLayoutId id="214748372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7"/>
            <a:ext cx="400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2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A08647-BD29-C047-B329-8A50F9575D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15E86-1ED1-AA47-A33D-C78468E9C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7715" y="4496717"/>
            <a:ext cx="400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6DC461-C6FC-014E-8059-F13EC72AB73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7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8" r:id="rId4"/>
    <p:sldLayoutId id="2147483739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«Взаимодействие медицинских учреждений и специалистов регионального и федерального уровня – пациент в фокусе?» 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rgbClr val="1D2342"/>
                </a:solidFill>
              </a:rPr>
              <a:t>Германенко Ольга Юрьевна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500" dirty="0">
                <a:solidFill>
                  <a:srgbClr val="1D2342"/>
                </a:solidFill>
              </a:rPr>
              <a:t>Член Экспертного совета по редким (</a:t>
            </a:r>
            <a:r>
              <a:rPr lang="ru-RU" sz="1500" dirty="0" err="1">
                <a:solidFill>
                  <a:srgbClr val="1D2342"/>
                </a:solidFill>
              </a:rPr>
              <a:t>орфанным</a:t>
            </a:r>
            <a:r>
              <a:rPr lang="ru-RU" sz="1500" dirty="0">
                <a:solidFill>
                  <a:srgbClr val="1D2342"/>
                </a:solidFill>
              </a:rPr>
              <a:t>) заболеваниям Комитета по охране здоровья Государственной Думы РФ, Член Экспертного совета фонда «Круг Добра»,                              Руководитель фонда «Семьи СМА»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1500" dirty="0">
              <a:solidFill>
                <a:srgbClr val="1D2342"/>
              </a:solidFill>
              <a:latin typeface="+mj-lt"/>
            </a:endParaRPr>
          </a:p>
          <a:p>
            <a:pPr marL="0" indent="0">
              <a:buNone/>
            </a:pPr>
            <a:endParaRPr lang="ru-RU" sz="2000" b="1" dirty="0">
              <a:solidFill>
                <a:srgbClr val="C87DB8"/>
              </a:solidFill>
              <a:latin typeface="Raleway ExtraBold" panose="020B0503030101060003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56" y="202067"/>
            <a:ext cx="1225104" cy="7026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0492" y="1172666"/>
            <a:ext cx="8194699" cy="2910723"/>
          </a:xfrm>
          <a:prstGeom prst="rect">
            <a:avLst/>
          </a:prstGeom>
          <a:noFill/>
          <a:ln>
            <a:solidFill>
              <a:srgbClr val="796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28650" y="1270388"/>
            <a:ext cx="8005799" cy="2743200"/>
          </a:xfrm>
          <a:prstGeom prst="rect">
            <a:avLst/>
          </a:prstGeom>
          <a:noFill/>
          <a:ln>
            <a:solidFill>
              <a:srgbClr val="E8B8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855817" y="4223723"/>
            <a:ext cx="11817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+mj-lt"/>
              </a:rPr>
              <a:t>Екатеринбург</a:t>
            </a:r>
          </a:p>
          <a:p>
            <a:pPr algn="ctr"/>
            <a:r>
              <a:rPr lang="ru-RU" dirty="0">
                <a:latin typeface="+mj-lt"/>
              </a:rPr>
              <a:t>16 июля 2024</a:t>
            </a:r>
          </a:p>
        </p:txBody>
      </p:sp>
    </p:spTree>
    <p:extLst>
      <p:ext uri="{BB962C8B-B14F-4D97-AF65-F5344CB8AC3E}">
        <p14:creationId xmlns:p14="http://schemas.microsoft.com/office/powerpoint/2010/main" val="407182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36A1A71C-65FF-BB41-B71C-6070D74CF2A6}"/>
              </a:ext>
            </a:extLst>
          </p:cNvPr>
          <p:cNvSpPr/>
          <p:nvPr/>
        </p:nvSpPr>
        <p:spPr>
          <a:xfrm>
            <a:off x="10955" y="-190930"/>
            <a:ext cx="9144000" cy="5219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>
            <a:extLst>
              <a:ext uri="{FF2B5EF4-FFF2-40B4-BE49-F238E27FC236}">
                <a16:creationId xmlns:a16="http://schemas.microsoft.com/office/drawing/2014/main" id="{D4786090-54B9-1745-901F-612D209559FD}"/>
              </a:ext>
            </a:extLst>
          </p:cNvPr>
          <p:cNvSpPr/>
          <p:nvPr/>
        </p:nvSpPr>
        <p:spPr>
          <a:xfrm>
            <a:off x="431801" y="1038739"/>
            <a:ext cx="4679950" cy="1604450"/>
          </a:xfrm>
          <a:prstGeom prst="round2DiagRect">
            <a:avLst>
              <a:gd name="adj1" fmla="val 0"/>
              <a:gd name="adj2" fmla="val 22381"/>
            </a:avLst>
          </a:prstGeom>
          <a:solidFill>
            <a:srgbClr val="FEC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070EB8-FF64-C448-AE95-9865FF008B4C}"/>
              </a:ext>
            </a:extLst>
          </p:cNvPr>
          <p:cNvSpPr txBox="1">
            <a:spLocks/>
          </p:cNvSpPr>
          <p:nvPr/>
        </p:nvSpPr>
        <p:spPr>
          <a:xfrm>
            <a:off x="5527963" y="-13107"/>
            <a:ext cx="3512692" cy="76125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68579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u-RU" dirty="0">
                <a:solidFill>
                  <a:srgbClr val="4E2A84"/>
                </a:solidFill>
              </a:rPr>
              <a:t>  </a:t>
            </a:r>
            <a:r>
              <a:rPr lang="en-US" sz="4500" dirty="0">
                <a:solidFill>
                  <a:srgbClr val="22306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f-</a:t>
            </a:r>
            <a:r>
              <a:rPr lang="en-US" sz="4500" dirty="0" err="1">
                <a:solidFill>
                  <a:srgbClr val="22306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sma.ru</a:t>
            </a:r>
            <a:r>
              <a:rPr lang="en-US" sz="4500" dirty="0">
                <a:solidFill>
                  <a:srgbClr val="22306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lang="ru-RU" sz="4500" dirty="0">
              <a:solidFill>
                <a:srgbClr val="22306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53C86BAA-0425-C949-9681-733797E4BB39}"/>
              </a:ext>
            </a:extLst>
          </p:cNvPr>
          <p:cNvSpPr txBox="1">
            <a:spLocks/>
          </p:cNvSpPr>
          <p:nvPr/>
        </p:nvSpPr>
        <p:spPr>
          <a:xfrm>
            <a:off x="791638" y="1139417"/>
            <a:ext cx="4111538" cy="6390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5888" indent="-115888" algn="l" defTabSz="68579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7338" indent="-118872" algn="l" defTabSz="68579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stem Font Regular"/>
              <a:buChar char="–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1637" indent="-118872" algn="l" defTabSz="68579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75000"/>
              <a:buFont typeface="Courier New" panose="02070309020205020404" pitchFamily="49" charset="0"/>
              <a:buChar char="o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3087" indent="-118872" algn="l" defTabSz="68579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46124" indent="-115888" algn="l" defTabSz="68579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stem Font Regular"/>
              <a:buChar char="–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46" indent="-171449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46" indent="-171449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45" indent="-171449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45" indent="-171449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rgbClr val="22306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НАША ЦЕЛЬ </a:t>
            </a:r>
            <a:r>
              <a:rPr lang="ru-RU" sz="1100" b="1" dirty="0">
                <a:solidFill>
                  <a:srgbClr val="22306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– </a:t>
            </a:r>
            <a:r>
              <a:rPr lang="ru-RU" sz="1100" dirty="0">
                <a:solidFill>
                  <a:srgbClr val="223064"/>
                </a:solidFill>
              </a:rPr>
              <a:t>построение национальной эффективной комплексной системы помощи и поддержки пациентов со СМА, их семей и близких.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22306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НАША ПРИОРИТЕТНАЯ ЗАДАЧА </a:t>
            </a:r>
            <a:r>
              <a:rPr lang="ru-RU" sz="1100" b="1" dirty="0">
                <a:solidFill>
                  <a:srgbClr val="22306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– </a:t>
            </a:r>
            <a:r>
              <a:rPr lang="ru-RU" sz="1100" dirty="0">
                <a:solidFill>
                  <a:srgbClr val="223064"/>
                </a:solidFill>
              </a:rPr>
              <a:t>доступность и своевременность помощи каждой семье</a:t>
            </a:r>
            <a:endParaRPr lang="ru-RU" sz="1100" b="1" dirty="0">
              <a:solidFill>
                <a:srgbClr val="223064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FB07C6CE-A11E-2A4F-9E51-96C0F8F92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 b="5997"/>
          <a:stretch/>
        </p:blipFill>
        <p:spPr bwMode="auto">
          <a:xfrm>
            <a:off x="5704678" y="1038739"/>
            <a:ext cx="3137168" cy="160445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A0A8AEB-8A1D-D449-9F78-35A963808350}"/>
              </a:ext>
            </a:extLst>
          </p:cNvPr>
          <p:cNvSpPr txBox="1"/>
          <p:nvPr/>
        </p:nvSpPr>
        <p:spPr>
          <a:xfrm>
            <a:off x="5947831" y="3086042"/>
            <a:ext cx="2108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dirty="0" err="1">
                <a:solidFill>
                  <a:srgbClr val="22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</a:t>
            </a:r>
            <a:r>
              <a:rPr lang="en-US" sz="1200" b="1" spc="1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f-sma.ru</a:t>
            </a:r>
            <a:endParaRPr lang="ru-RU" sz="1200" b="1" spc="1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B148AE-D3FD-8648-BDA4-53874036C345}"/>
              </a:ext>
            </a:extLst>
          </p:cNvPr>
          <p:cNvSpPr txBox="1"/>
          <p:nvPr/>
        </p:nvSpPr>
        <p:spPr>
          <a:xfrm>
            <a:off x="5947831" y="2766767"/>
            <a:ext cx="2124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spc="100" dirty="0">
                <a:solidFill>
                  <a:srgbClr val="22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 +7 (495) 544 4989 </a:t>
            </a:r>
          </a:p>
        </p:txBody>
      </p:sp>
      <p:sp>
        <p:nvSpPr>
          <p:cNvPr id="24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683CCE01-6C24-504C-887E-FA0E72EC297C}"/>
              </a:ext>
            </a:extLst>
          </p:cNvPr>
          <p:cNvSpPr/>
          <p:nvPr/>
        </p:nvSpPr>
        <p:spPr>
          <a:xfrm>
            <a:off x="5704676" y="3505887"/>
            <a:ext cx="3137169" cy="1389353"/>
          </a:xfrm>
          <a:prstGeom prst="round2DiagRect">
            <a:avLst>
              <a:gd name="adj1" fmla="val 0"/>
              <a:gd name="adj2" fmla="val 22381"/>
            </a:avLst>
          </a:prstGeom>
          <a:solidFill>
            <a:srgbClr val="00A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6D3B794-7615-9643-AD1F-10E6F3D1DCD3}"/>
              </a:ext>
            </a:extLst>
          </p:cNvPr>
          <p:cNvSpPr/>
          <p:nvPr/>
        </p:nvSpPr>
        <p:spPr>
          <a:xfrm>
            <a:off x="5785599" y="3588857"/>
            <a:ext cx="306665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</a:rPr>
              <a:t>Нам важно, </a:t>
            </a:r>
            <a:r>
              <a:rPr lang="ru-RU" sz="1500" dirty="0">
                <a:solidFill>
                  <a:schemeClr val="bg1"/>
                </a:solidFill>
              </a:rPr>
              <a:t>чтобы каждая семья         не оставалась один на один с болезнью, могла рассчитывать на информацию, помощь и поддержку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DD08AA0-22BE-874F-97A0-C1C3B451D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221" y="2778100"/>
            <a:ext cx="276999" cy="27699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731B9E9-B424-3A47-8D14-28DD2E165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676" y="3086042"/>
            <a:ext cx="276999" cy="2769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ACDBED8-F998-8F4F-A269-F636EBB87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401" y="71785"/>
            <a:ext cx="669773" cy="66568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0712C9-3B73-3D4E-9A12-06E576E00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45" y="182120"/>
            <a:ext cx="1123633" cy="611598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2070EB8-FF64-C448-AE95-9865FF008B4C}"/>
              </a:ext>
            </a:extLst>
          </p:cNvPr>
          <p:cNvSpPr txBox="1">
            <a:spLocks/>
          </p:cNvSpPr>
          <p:nvPr/>
        </p:nvSpPr>
        <p:spPr>
          <a:xfrm>
            <a:off x="1543722" y="209476"/>
            <a:ext cx="4140140" cy="931446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2500" lnSpcReduction="10000"/>
          </a:bodyPr>
          <a:lstStyle>
            <a:lvl1pPr algn="ctr" defTabSz="68579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1500" dirty="0">
                <a:solidFill>
                  <a:srgbClr val="4E2A84"/>
                </a:solidFill>
              </a:rPr>
              <a:t>Фонд «Семьи СМА» -   </a:t>
            </a:r>
          </a:p>
          <a:p>
            <a:pPr algn="l"/>
            <a:r>
              <a:rPr lang="ru-RU" sz="1500" b="0" kern="2000" dirty="0">
                <a:solidFill>
                  <a:srgbClr val="4E2A84"/>
                </a:solidFill>
                <a:latin typeface="Raleway Medium"/>
                <a:cs typeface="Magistral Bold" panose="00000400000000000000" pitchFamily="2" charset="0"/>
              </a:rPr>
              <a:t>российская некоммерческая организация, объединившая взрослых пациентов и семьи с детьми со СМА </a:t>
            </a:r>
          </a:p>
          <a:p>
            <a:pPr algn="l"/>
            <a:r>
              <a:rPr lang="ru-RU" sz="1500" b="0" kern="2000" dirty="0">
                <a:solidFill>
                  <a:srgbClr val="4E2A84"/>
                </a:solidFill>
                <a:latin typeface="Raleway Medium"/>
                <a:cs typeface="Magistral Bold" panose="00000400000000000000" pitchFamily="2" charset="0"/>
              </a:rPr>
              <a:t>(1475 пациентов: </a:t>
            </a:r>
            <a:r>
              <a:rPr lang="en-US" sz="1500" b="0" kern="2000" dirty="0">
                <a:solidFill>
                  <a:srgbClr val="4E2A84"/>
                </a:solidFill>
                <a:latin typeface="Raleway Medium"/>
                <a:cs typeface="Magistral Bold" panose="00000400000000000000" pitchFamily="2" charset="0"/>
              </a:rPr>
              <a:t>9</a:t>
            </a:r>
            <a:r>
              <a:rPr lang="ru-RU" sz="1500" b="0" kern="2000" dirty="0">
                <a:solidFill>
                  <a:srgbClr val="4E2A84"/>
                </a:solidFill>
                <a:latin typeface="Raleway Medium"/>
                <a:cs typeface="Magistral Bold" panose="00000400000000000000" pitchFamily="2" charset="0"/>
              </a:rPr>
              <a:t>91 ребенок и 484 взрослых)</a:t>
            </a:r>
            <a:endParaRPr lang="ru-RU" sz="1500" kern="2000" dirty="0">
              <a:solidFill>
                <a:srgbClr val="4E2A84"/>
              </a:solidFill>
              <a:latin typeface="Raleway Medium"/>
              <a:cs typeface="Magistral Bold" panose="00000400000000000000" pitchFamily="2" charset="0"/>
            </a:endParaRPr>
          </a:p>
          <a:p>
            <a:pPr algn="l"/>
            <a:endParaRPr lang="ru-RU" sz="1500" dirty="0">
              <a:solidFill>
                <a:srgbClr val="22306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52070EB8-FF64-C448-AE95-9865FF008B4C}"/>
              </a:ext>
            </a:extLst>
          </p:cNvPr>
          <p:cNvSpPr txBox="1">
            <a:spLocks/>
          </p:cNvSpPr>
          <p:nvPr/>
        </p:nvSpPr>
        <p:spPr>
          <a:xfrm>
            <a:off x="5642263" y="101193"/>
            <a:ext cx="3512692" cy="76125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68579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u-RU" dirty="0">
                <a:solidFill>
                  <a:srgbClr val="4E2A84"/>
                </a:solidFill>
              </a:rPr>
              <a:t>  </a:t>
            </a:r>
            <a:r>
              <a:rPr lang="en-US" sz="4500" dirty="0">
                <a:solidFill>
                  <a:srgbClr val="22306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lang="ru-RU" sz="4500" dirty="0">
              <a:solidFill>
                <a:srgbClr val="22306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53C86BAA-0425-C949-9681-733797E4BB39}"/>
              </a:ext>
            </a:extLst>
          </p:cNvPr>
          <p:cNvSpPr txBox="1">
            <a:spLocks/>
          </p:cNvSpPr>
          <p:nvPr/>
        </p:nvSpPr>
        <p:spPr>
          <a:xfrm>
            <a:off x="791638" y="2323672"/>
            <a:ext cx="4111538" cy="6390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5888" indent="-115888" algn="l" defTabSz="68579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7338" indent="-118872" algn="l" defTabSz="68579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stem Font Regular"/>
              <a:buChar char="–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1637" indent="-118872" algn="l" defTabSz="68579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75000"/>
              <a:buFont typeface="Courier New" panose="02070309020205020404" pitchFamily="49" charset="0"/>
              <a:buChar char="o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3087" indent="-118872" algn="l" defTabSz="68579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46124" indent="-115888" algn="l" defTabSz="68579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stem Font Regular"/>
              <a:buChar char="–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46" indent="-171449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46" indent="-171449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45" indent="-171449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45" indent="-171449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rgbClr val="22306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Работаем с 2014 года</a:t>
            </a:r>
            <a:endParaRPr lang="ru-RU" sz="1100" b="1" dirty="0">
              <a:solidFill>
                <a:srgbClr val="22306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6826D3-AE38-4F46-8C0A-8C0A6E567CE0}"/>
              </a:ext>
            </a:extLst>
          </p:cNvPr>
          <p:cNvSpPr txBox="1"/>
          <p:nvPr/>
        </p:nvSpPr>
        <p:spPr>
          <a:xfrm>
            <a:off x="95638" y="4880589"/>
            <a:ext cx="465714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ru" sz="600" dirty="0">
                <a:solidFill>
                  <a:srgbClr val="20335A"/>
                </a:solidFill>
                <a:latin typeface="Verdana"/>
              </a:rPr>
              <a:t>Данные из личного архива Германенко О.Ю.</a:t>
            </a:r>
          </a:p>
        </p:txBody>
      </p:sp>
      <p:sp>
        <p:nvSpPr>
          <p:cNvPr id="31" name="Объект 30">
            <a:extLst>
              <a:ext uri="{FF2B5EF4-FFF2-40B4-BE49-F238E27FC236}">
                <a16:creationId xmlns:a16="http://schemas.microsoft.com/office/drawing/2014/main" id="{619E2CC2-00F6-874A-A1B1-4AEE828B9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97" y="2763441"/>
            <a:ext cx="2052737" cy="1522373"/>
          </a:xfrm>
          <a:prstGeom prst="round2DiagRect">
            <a:avLst>
              <a:gd name="adj1" fmla="val 0"/>
              <a:gd name="adj2" fmla="val 2238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223064"/>
                </a:solidFill>
              </a:rPr>
              <a:t>Фонд всегда открыт к взаимодействию и партнерству с медицинскими специалистами и учреждениями здравоохранения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31" y="2815109"/>
            <a:ext cx="2230349" cy="1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4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40F79A-8C25-8A2E-7EB5-603FD7B92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56" y="202067"/>
            <a:ext cx="1225104" cy="702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66682A-7672-3D01-3012-D910FF782AEA}"/>
              </a:ext>
            </a:extLst>
          </p:cNvPr>
          <p:cNvSpPr txBox="1"/>
          <p:nvPr/>
        </p:nvSpPr>
        <p:spPr>
          <a:xfrm>
            <a:off x="3358922" y="934313"/>
            <a:ext cx="53421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От того, как будет оказываться необходимая помощь и быстро и эффективно реализован доступ к терапии, комплексной медицинской и социальной помощи – зависят жизни и возможности людей, живущих с редкими заболеваниями</a:t>
            </a:r>
          </a:p>
        </p:txBody>
      </p:sp>
      <p:pic>
        <p:nvPicPr>
          <p:cNvPr id="5" name="Picture 5" descr="C:\Users\Germanenka\Desktop\PHOTO SMA FAMILY FOUNDATION\Германенко Алина.jpg">
            <a:extLst>
              <a:ext uri="{FF2B5EF4-FFF2-40B4-BE49-F238E27FC236}">
                <a16:creationId xmlns:a16="http://schemas.microsoft.com/office/drawing/2014/main" id="{2602D30D-26A8-DADB-9DD4-D30F8D7C4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" y="409416"/>
            <a:ext cx="271780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Germanenka\Desktop\23.08. с телефона\images.png">
            <a:extLst>
              <a:ext uri="{FF2B5EF4-FFF2-40B4-BE49-F238E27FC236}">
                <a16:creationId xmlns:a16="http://schemas.microsoft.com/office/drawing/2014/main" id="{0DB1A56A-2261-9C70-195D-C4BC1A55E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58" y="3630831"/>
            <a:ext cx="1310602" cy="131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C9392-D76D-C502-F42B-70C9E8864C6D}"/>
              </a:ext>
            </a:extLst>
          </p:cNvPr>
          <p:cNvSpPr txBox="1"/>
          <p:nvPr/>
        </p:nvSpPr>
        <p:spPr>
          <a:xfrm>
            <a:off x="365690" y="3914417"/>
            <a:ext cx="6199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Контакты: </a:t>
            </a:r>
          </a:p>
          <a:p>
            <a:r>
              <a:rPr lang="ru-RU" sz="1800" dirty="0"/>
              <a:t>Германенко Ольга Юрьевна</a:t>
            </a:r>
          </a:p>
          <a:p>
            <a:r>
              <a:rPr lang="ru-RU" sz="1800" dirty="0"/>
              <a:t>+7 926 471 49 26</a:t>
            </a:r>
          </a:p>
          <a:p>
            <a:r>
              <a:rPr lang="en-US" sz="1800" dirty="0"/>
              <a:t>og@f-sma.ru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7472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8440" y="147031"/>
            <a:ext cx="4676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7967A7"/>
                </a:solidFill>
                <a:latin typeface="Calibri" panose="020F0502020204030204"/>
              </a:rPr>
              <a:t>Спинальная мышечная атрофия: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787" y="244500"/>
            <a:ext cx="860773" cy="493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48" y="816780"/>
            <a:ext cx="1846312" cy="18053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7C9C4E-573C-7487-EE1C-BE80BEF72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934" y="2197167"/>
            <a:ext cx="1805745" cy="2704861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56287" y="787183"/>
            <a:ext cx="1966077" cy="508382"/>
          </a:xfrm>
          <a:prstGeom prst="roundRect">
            <a:avLst/>
          </a:prstGeom>
          <a:ln>
            <a:solidFill>
              <a:srgbClr val="AF6DA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Частое среди редких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22742" y="796238"/>
            <a:ext cx="1499569" cy="518249"/>
          </a:xfrm>
          <a:prstGeom prst="roundRect">
            <a:avLst/>
          </a:prstGeom>
          <a:ln>
            <a:solidFill>
              <a:srgbClr val="AF6DA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Наследственное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11310" y="796238"/>
            <a:ext cx="1783154" cy="518249"/>
          </a:xfrm>
          <a:prstGeom prst="roundRect">
            <a:avLst/>
          </a:prstGeom>
          <a:ln>
            <a:solidFill>
              <a:srgbClr val="AF6DA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Нервно-мышечное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31957" y="1987756"/>
            <a:ext cx="2337235" cy="5182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E8B83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33% - взрослые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33743" y="1384630"/>
            <a:ext cx="1585652" cy="518249"/>
          </a:xfrm>
          <a:prstGeom prst="roundRect">
            <a:avLst/>
          </a:prstGeom>
          <a:ln>
            <a:solidFill>
              <a:srgbClr val="7967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Прогрессирующее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11311" y="1380299"/>
            <a:ext cx="1783154" cy="518249"/>
          </a:xfrm>
          <a:prstGeom prst="roundRect">
            <a:avLst/>
          </a:prstGeom>
          <a:ln>
            <a:solidFill>
              <a:srgbClr val="7967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Жизнеугрожающее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8559" y="1380300"/>
            <a:ext cx="1182718" cy="518249"/>
          </a:xfrm>
          <a:prstGeom prst="roundRect">
            <a:avLst/>
          </a:prstGeom>
          <a:ln>
            <a:solidFill>
              <a:srgbClr val="7967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Без лечения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34817" y="2979093"/>
            <a:ext cx="1752023" cy="518249"/>
          </a:xfrm>
          <a:prstGeom prst="roundRect">
            <a:avLst/>
          </a:prstGeom>
          <a:solidFill>
            <a:srgbClr val="C87DB8"/>
          </a:solidFill>
          <a:ln>
            <a:solidFill>
              <a:srgbClr val="4134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Ранняя диагностика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62631" y="3315045"/>
            <a:ext cx="2044183" cy="518249"/>
          </a:xfrm>
          <a:prstGeom prst="roundRect">
            <a:avLst/>
          </a:prstGeom>
          <a:noFill/>
          <a:ln>
            <a:solidFill>
              <a:srgbClr val="AF6DA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Раннее начало лечения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62149" y="3696237"/>
            <a:ext cx="2499488" cy="5182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Комплексность медицинской и социальной помощи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1821820" y="1549594"/>
            <a:ext cx="488611" cy="188464"/>
          </a:xfrm>
          <a:prstGeom prst="rightArrow">
            <a:avLst/>
          </a:prstGeom>
          <a:ln>
            <a:solidFill>
              <a:srgbClr val="7967A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0517" y="1992087"/>
            <a:ext cx="2906500" cy="518249"/>
          </a:xfrm>
          <a:prstGeom prst="roundRect">
            <a:avLst/>
          </a:prstGeom>
          <a:ln>
            <a:solidFill>
              <a:srgbClr val="E8B83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Широкий диапазон клинических проявлений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912562" y="2622119"/>
            <a:ext cx="2833941" cy="32231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8B83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КРИТИЧЕСКИ ВАЖНЫ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31033" y="3084831"/>
            <a:ext cx="2158749" cy="518249"/>
          </a:xfrm>
          <a:prstGeom prst="roundRect">
            <a:avLst/>
          </a:prstGeom>
          <a:solidFill>
            <a:srgbClr val="E8B830"/>
          </a:solidFill>
          <a:ln>
            <a:solidFill>
              <a:srgbClr val="AF6DA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Скорость инициации и непрерывность терапии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04849" y="3663676"/>
            <a:ext cx="2457313" cy="1054907"/>
          </a:xfrm>
          <a:prstGeom prst="roundRect">
            <a:avLst/>
          </a:prstGeom>
          <a:noFill/>
          <a:ln>
            <a:solidFill>
              <a:srgbClr val="AF6DA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Стабилизация, остановка прогрессирования, функциональные улучшения и улучшение качества жизни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15426" y="4024981"/>
            <a:ext cx="1974907" cy="518249"/>
          </a:xfrm>
          <a:prstGeom prst="roundRect">
            <a:avLst/>
          </a:prstGeom>
          <a:solidFill>
            <a:srgbClr val="E8B83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Междисциплинарный подход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00574" y="4383779"/>
            <a:ext cx="2251904" cy="518249"/>
          </a:xfrm>
          <a:prstGeom prst="roundRect">
            <a:avLst/>
          </a:prstGeom>
          <a:solidFill>
            <a:srgbClr val="E8B83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НМЗ-центры (центры компетенций)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88416-ED68-A72E-605C-A7ED3224B68E}"/>
              </a:ext>
            </a:extLst>
          </p:cNvPr>
          <p:cNvSpPr txBox="1"/>
          <p:nvPr/>
        </p:nvSpPr>
        <p:spPr>
          <a:xfrm>
            <a:off x="4746503" y="74172"/>
            <a:ext cx="31697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kern="2000" dirty="0">
                <a:solidFill>
                  <a:srgbClr val="4E2A84"/>
                </a:solidFill>
                <a:latin typeface="Raleway Medium"/>
                <a:cs typeface="Magistral Bold" panose="00000400000000000000" pitchFamily="2" charset="0"/>
              </a:rPr>
              <a:t>(</a:t>
            </a:r>
            <a:r>
              <a:rPr lang="ru-RU" sz="1400" b="0" kern="2000" dirty="0">
                <a:solidFill>
                  <a:srgbClr val="FF0000"/>
                </a:solidFill>
                <a:latin typeface="Raleway Medium"/>
                <a:cs typeface="Magistral Bold" panose="00000400000000000000" pitchFamily="2" charset="0"/>
              </a:rPr>
              <a:t>численность реестра на </a:t>
            </a:r>
            <a:r>
              <a:rPr lang="ru-RU" sz="1400" kern="2000" dirty="0">
                <a:solidFill>
                  <a:srgbClr val="FF0000"/>
                </a:solidFill>
                <a:latin typeface="Raleway Medium"/>
                <a:cs typeface="Magistral Bold" panose="00000400000000000000" pitchFamily="2" charset="0"/>
              </a:rPr>
              <a:t>30</a:t>
            </a:r>
            <a:r>
              <a:rPr lang="ru-RU" sz="1400" b="0" kern="2000" dirty="0">
                <a:solidFill>
                  <a:srgbClr val="FF0000"/>
                </a:solidFill>
                <a:latin typeface="Raleway Medium"/>
                <a:cs typeface="Magistral Bold" panose="00000400000000000000" pitchFamily="2" charset="0"/>
              </a:rPr>
              <a:t>.09.24: 1475 пациентов: </a:t>
            </a:r>
            <a:r>
              <a:rPr lang="en-US" sz="1400" b="0" kern="2000" dirty="0">
                <a:solidFill>
                  <a:srgbClr val="FF0000"/>
                </a:solidFill>
                <a:latin typeface="Raleway Medium"/>
                <a:cs typeface="Magistral Bold" panose="00000400000000000000" pitchFamily="2" charset="0"/>
              </a:rPr>
              <a:t>9</a:t>
            </a:r>
            <a:r>
              <a:rPr lang="ru-RU" sz="1400" kern="2000" dirty="0">
                <a:solidFill>
                  <a:srgbClr val="FF0000"/>
                </a:solidFill>
                <a:latin typeface="Raleway Medium"/>
                <a:cs typeface="Magistral Bold" panose="00000400000000000000" pitchFamily="2" charset="0"/>
              </a:rPr>
              <a:t>91</a:t>
            </a:r>
            <a:r>
              <a:rPr lang="ru-RU" sz="1400" b="0" kern="2000" dirty="0">
                <a:solidFill>
                  <a:srgbClr val="FF0000"/>
                </a:solidFill>
                <a:latin typeface="Raleway Medium"/>
                <a:cs typeface="Magistral Bold" panose="00000400000000000000" pitchFamily="2" charset="0"/>
              </a:rPr>
              <a:t> ребенок и 484 взрослых</a:t>
            </a:r>
            <a:r>
              <a:rPr lang="ru-RU" sz="1400" b="0" kern="2000" dirty="0">
                <a:solidFill>
                  <a:srgbClr val="4E2A84"/>
                </a:solidFill>
                <a:latin typeface="Raleway Medium"/>
                <a:cs typeface="Magistral Bold" panose="00000400000000000000" pitchFamily="2" charset="0"/>
              </a:rPr>
              <a:t>)</a:t>
            </a:r>
            <a:r>
              <a:rPr lang="ru-RU" sz="1400" kern="2000" dirty="0">
                <a:solidFill>
                  <a:srgbClr val="4E2A84"/>
                </a:solidFill>
                <a:latin typeface="Raleway Medium"/>
                <a:cs typeface="Magistral Bold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9323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2885" y="1353538"/>
            <a:ext cx="2468289" cy="213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800" dirty="0">
                <a:solidFill>
                  <a:srgbClr val="FFFFFF"/>
                </a:solidFill>
                <a:latin typeface="Magistral Black" panose="00000400000000000000" pitchFamily="2" charset="0"/>
                <a:cs typeface="Magistral Black" panose="00000400000000000000" pitchFamily="2" charset="0"/>
              </a:rPr>
              <a:t>Стратегические инициативы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8766" y="1796503"/>
            <a:ext cx="3089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1800" dirty="0">
                <a:solidFill>
                  <a:srgbClr val="C87DB8"/>
                </a:solidFill>
                <a:latin typeface="Calibri" panose="020F0502020204030204"/>
              </a:rPr>
            </a:br>
            <a:endParaRPr lang="ru-RU" sz="1800" dirty="0">
              <a:solidFill>
                <a:srgbClr val="1D2341"/>
              </a:solidFill>
              <a:latin typeface="Calibri" panose="020F050202020403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0384" y="125417"/>
            <a:ext cx="521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87DB8"/>
                </a:solidFill>
                <a:latin typeface="Calibri" panose="020F0502020204030204"/>
              </a:rPr>
              <a:t>1468 больных со СМА – 989 дети, </a:t>
            </a:r>
          </a:p>
          <a:p>
            <a:r>
              <a:rPr lang="ru-RU" sz="1600" b="1" dirty="0">
                <a:solidFill>
                  <a:srgbClr val="C87DB8"/>
                </a:solidFill>
                <a:latin typeface="Calibri" panose="020F0502020204030204"/>
              </a:rPr>
              <a:t>479 взрослые : </a:t>
            </a:r>
          </a:p>
          <a:p>
            <a:r>
              <a:rPr lang="ru-RU" sz="1200" dirty="0">
                <a:solidFill>
                  <a:srgbClr val="1D2341"/>
                </a:solidFill>
                <a:latin typeface="Calibri" panose="020F0502020204030204"/>
              </a:rPr>
              <a:t>по данным </a:t>
            </a:r>
            <a:r>
              <a:rPr lang="ru-RU" sz="1200" dirty="0" err="1">
                <a:solidFill>
                  <a:srgbClr val="1D2341"/>
                </a:solidFill>
                <a:latin typeface="Calibri" panose="020F0502020204030204"/>
              </a:rPr>
              <a:t>пациентского</a:t>
            </a:r>
            <a:r>
              <a:rPr lang="ru-RU" sz="1200" dirty="0">
                <a:solidFill>
                  <a:srgbClr val="1D2341"/>
                </a:solidFill>
                <a:latin typeface="Calibri" panose="020F0502020204030204"/>
              </a:rPr>
              <a:t> реестра «Семьи СМА» на 31.08.24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87158" y="3456788"/>
          <a:ext cx="2911361" cy="10780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82284">
                  <a:extLst>
                    <a:ext uri="{9D8B030D-6E8A-4147-A177-3AD203B41FA5}">
                      <a16:colId xmlns:a16="http://schemas.microsoft.com/office/drawing/2014/main" val="4227075418"/>
                    </a:ext>
                  </a:extLst>
                </a:gridCol>
                <a:gridCol w="663172">
                  <a:extLst>
                    <a:ext uri="{9D8B030D-6E8A-4147-A177-3AD203B41FA5}">
                      <a16:colId xmlns:a16="http://schemas.microsoft.com/office/drawing/2014/main" val="4066798319"/>
                    </a:ext>
                  </a:extLst>
                </a:gridCol>
                <a:gridCol w="565905">
                  <a:extLst>
                    <a:ext uri="{9D8B030D-6E8A-4147-A177-3AD203B41FA5}">
                      <a16:colId xmlns:a16="http://schemas.microsoft.com/office/drawing/2014/main" val="3185199155"/>
                    </a:ext>
                  </a:extLst>
                </a:gridCol>
              </a:tblGrid>
              <a:tr h="26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Получает терапию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Кол-во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70789"/>
                  </a:ext>
                </a:extLst>
              </a:tr>
              <a:tr h="26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1324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90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463627"/>
                  </a:ext>
                </a:extLst>
              </a:tr>
              <a:tr h="26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972835"/>
                  </a:ext>
                </a:extLst>
              </a:tr>
              <a:tr h="26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нуждается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3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019074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270572" y="782557"/>
          <a:ext cx="3355629" cy="2822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3723509" y="912877"/>
            <a:ext cx="8600" cy="24938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082602" y="3570363"/>
          <a:ext cx="4881783" cy="917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4632">
                  <a:extLst>
                    <a:ext uri="{9D8B030D-6E8A-4147-A177-3AD203B41FA5}">
                      <a16:colId xmlns:a16="http://schemas.microsoft.com/office/drawing/2014/main" val="221752660"/>
                    </a:ext>
                  </a:extLst>
                </a:gridCol>
                <a:gridCol w="560231">
                  <a:extLst>
                    <a:ext uri="{9D8B030D-6E8A-4147-A177-3AD203B41FA5}">
                      <a16:colId xmlns:a16="http://schemas.microsoft.com/office/drawing/2014/main" val="2449627601"/>
                    </a:ext>
                  </a:extLst>
                </a:gridCol>
                <a:gridCol w="547352">
                  <a:extLst>
                    <a:ext uri="{9D8B030D-6E8A-4147-A177-3AD203B41FA5}">
                      <a16:colId xmlns:a16="http://schemas.microsoft.com/office/drawing/2014/main" val="1296392159"/>
                    </a:ext>
                  </a:extLst>
                </a:gridCol>
                <a:gridCol w="637504">
                  <a:extLst>
                    <a:ext uri="{9D8B030D-6E8A-4147-A177-3AD203B41FA5}">
                      <a16:colId xmlns:a16="http://schemas.microsoft.com/office/drawing/2014/main" val="3879222684"/>
                    </a:ext>
                  </a:extLst>
                </a:gridCol>
                <a:gridCol w="444321">
                  <a:extLst>
                    <a:ext uri="{9D8B030D-6E8A-4147-A177-3AD203B41FA5}">
                      <a16:colId xmlns:a16="http://schemas.microsoft.com/office/drawing/2014/main" val="2092758593"/>
                    </a:ext>
                  </a:extLst>
                </a:gridCol>
                <a:gridCol w="579550">
                  <a:extLst>
                    <a:ext uri="{9D8B030D-6E8A-4147-A177-3AD203B41FA5}">
                      <a16:colId xmlns:a16="http://schemas.microsoft.com/office/drawing/2014/main" val="89786556"/>
                    </a:ext>
                  </a:extLst>
                </a:gridCol>
                <a:gridCol w="638193">
                  <a:extLst>
                    <a:ext uri="{9D8B030D-6E8A-4147-A177-3AD203B41FA5}">
                      <a16:colId xmlns:a16="http://schemas.microsoft.com/office/drawing/2014/main" val="1152897148"/>
                    </a:ext>
                  </a:extLst>
                </a:gridCol>
              </a:tblGrid>
              <a:tr h="18345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Дети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18 лет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</a:rPr>
                        <a:t>Взрослые  (19+)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61654363"/>
                  </a:ext>
                </a:extLst>
              </a:tr>
              <a:tr h="1834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Кол-во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%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Кол-во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Кол-во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%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03031140"/>
                  </a:ext>
                </a:extLst>
              </a:tr>
              <a:tr h="183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Получают терапию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97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327*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31395923"/>
                  </a:ext>
                </a:extLst>
              </a:tr>
              <a:tr h="183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получают терапию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76224313"/>
                  </a:ext>
                </a:extLst>
              </a:tr>
              <a:tr h="183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нуждаются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5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49535612"/>
                  </a:ext>
                </a:extLst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6559061" y="592932"/>
          <a:ext cx="2405325" cy="2945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3732109" y="885082"/>
          <a:ext cx="2969297" cy="2469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156" y="182966"/>
            <a:ext cx="902789" cy="5177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556073-F64A-4328-9E57-3112DD08A212}"/>
              </a:ext>
            </a:extLst>
          </p:cNvPr>
          <p:cNvSpPr txBox="1"/>
          <p:nvPr/>
        </p:nvSpPr>
        <p:spPr>
          <a:xfrm>
            <a:off x="194193" y="4833418"/>
            <a:ext cx="4657142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sz="750" dirty="0">
                <a:solidFill>
                  <a:srgbClr val="20335A"/>
                </a:solidFill>
                <a:latin typeface="Verdana"/>
              </a:rPr>
              <a:t>Данные из архива Германенко О.Ю., 2024 г.</a:t>
            </a:r>
          </a:p>
        </p:txBody>
      </p:sp>
    </p:spTree>
    <p:extLst>
      <p:ext uri="{BB962C8B-B14F-4D97-AF65-F5344CB8AC3E}">
        <p14:creationId xmlns:p14="http://schemas.microsoft.com/office/powerpoint/2010/main" val="3706785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6F179-0C55-90E3-F062-53D9677A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66" y="-79714"/>
            <a:ext cx="7136170" cy="994172"/>
          </a:xfrm>
        </p:spPr>
        <p:txBody>
          <a:bodyPr>
            <a:normAutofit/>
          </a:bodyPr>
          <a:lstStyle/>
          <a:p>
            <a:r>
              <a:rPr lang="ru-RU" sz="2800" b="1" dirty="0"/>
              <a:t>Лекарственное обеспечение «вне перечней»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40F79A-8C25-8A2E-7EB5-603FD7B92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5" y="66079"/>
            <a:ext cx="1225104" cy="702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66682A-7672-3D01-3012-D910FF782AEA}"/>
              </a:ext>
            </a:extLst>
          </p:cNvPr>
          <p:cNvSpPr txBox="1"/>
          <p:nvPr/>
        </p:nvSpPr>
        <p:spPr>
          <a:xfrm>
            <a:off x="4046215" y="797686"/>
            <a:ext cx="5097785" cy="596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Нерешенные проблемные зоны СМА: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СМА не входит ни в одну программу ЛЛО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Неравенство доступа к лечению внутри нозологии у детей и взрослых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D23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Затрудненный доступ к лечению взрослых со СМА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1D23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Нерешенные проблемы перевода из «Круга Добра» на региональное обеспечение (преемственность выходящих из КД)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D23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Необходимость решения вопроса лечения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1D23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1D23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факту наличия заболевания, а не инвалидности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1D23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Доступ к лечению и лекарственное обеспечение взрослых пациентов со СМА старше 19 лет (в том числе переходящих на региональное обеспечение из Круга Добра)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Включение в программу ВЗН (федеральный бюджет) или 403 (жизнеугрожающие) постановление (законодательное закрепление обязанности регионального обеспечения)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«отвязка от инвалидности»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153190" y="4667807"/>
            <a:ext cx="418810" cy="146584"/>
          </a:xfrm>
          <a:prstGeom prst="rightArrow">
            <a:avLst/>
          </a:prstGeom>
          <a:solidFill>
            <a:srgbClr val="7967A7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6591017" y="3705979"/>
            <a:ext cx="418810" cy="146584"/>
          </a:xfrm>
          <a:prstGeom prst="rightArrow">
            <a:avLst/>
          </a:prstGeom>
          <a:solidFill>
            <a:srgbClr val="7967A7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913229-D17F-DB3D-12D2-91A56DE8481F}"/>
              </a:ext>
            </a:extLst>
          </p:cNvPr>
          <p:cNvSpPr/>
          <p:nvPr/>
        </p:nvSpPr>
        <p:spPr>
          <a:xfrm>
            <a:off x="522343" y="993991"/>
            <a:ext cx="3322378" cy="425789"/>
          </a:xfrm>
          <a:prstGeom prst="rect">
            <a:avLst/>
          </a:prstGeom>
          <a:ln>
            <a:solidFill>
              <a:srgbClr val="E8B83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Эпидемиологический перечень МЗ РФ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(272 редких заболеваний на 18.11.2021)</a:t>
            </a:r>
          </a:p>
        </p:txBody>
      </p:sp>
      <p:sp>
        <p:nvSpPr>
          <p:cNvPr id="11" name="Скругленный прямоугольник 6">
            <a:extLst>
              <a:ext uri="{FF2B5EF4-FFF2-40B4-BE49-F238E27FC236}">
                <a16:creationId xmlns:a16="http://schemas.microsoft.com/office/drawing/2014/main" id="{9DC9FE10-9B47-6997-216C-775E2E565606}"/>
              </a:ext>
            </a:extLst>
          </p:cNvPr>
          <p:cNvSpPr/>
          <p:nvPr/>
        </p:nvSpPr>
        <p:spPr>
          <a:xfrm>
            <a:off x="843430" y="1657786"/>
            <a:ext cx="3057307" cy="760837"/>
          </a:xfrm>
          <a:prstGeom prst="roundRect">
            <a:avLst/>
          </a:prstGeom>
          <a:solidFill>
            <a:srgbClr val="7967A7">
              <a:alpha val="31000"/>
            </a:srgbClr>
          </a:solidFill>
          <a:ln>
            <a:solidFill>
              <a:srgbClr val="796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ВЗН (11 редких) –  323ФЗ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ЛО за счет федерального бюджета</a:t>
            </a:r>
          </a:p>
        </p:txBody>
      </p:sp>
      <p:sp>
        <p:nvSpPr>
          <p:cNvPr id="12" name="Скругленный прямоугольник 7">
            <a:extLst>
              <a:ext uri="{FF2B5EF4-FFF2-40B4-BE49-F238E27FC236}">
                <a16:creationId xmlns:a16="http://schemas.microsoft.com/office/drawing/2014/main" id="{2AF088FE-2F94-386C-0559-DA8975BA4F7D}"/>
              </a:ext>
            </a:extLst>
          </p:cNvPr>
          <p:cNvSpPr/>
          <p:nvPr/>
        </p:nvSpPr>
        <p:spPr>
          <a:xfrm>
            <a:off x="729870" y="2486381"/>
            <a:ext cx="3170867" cy="760837"/>
          </a:xfrm>
          <a:prstGeom prst="roundRect">
            <a:avLst/>
          </a:prstGeom>
          <a:solidFill>
            <a:srgbClr val="C87DB8">
              <a:alpha val="31000"/>
            </a:srgbClr>
          </a:solidFill>
          <a:ln>
            <a:solidFill>
              <a:srgbClr val="796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Жизнеугрожаюшие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(17 редких) – 403ПП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ЛО за счет регионального бюджета</a:t>
            </a:r>
          </a:p>
        </p:txBody>
      </p:sp>
      <p:sp>
        <p:nvSpPr>
          <p:cNvPr id="13" name="Скругленный прямоугольник 8">
            <a:extLst>
              <a:ext uri="{FF2B5EF4-FFF2-40B4-BE49-F238E27FC236}">
                <a16:creationId xmlns:a16="http://schemas.microsoft.com/office/drawing/2014/main" id="{3C1DCFE4-748D-ECB7-1EA4-6E6FB841FBCA}"/>
              </a:ext>
            </a:extLst>
          </p:cNvPr>
          <p:cNvSpPr/>
          <p:nvPr/>
        </p:nvSpPr>
        <p:spPr>
          <a:xfrm>
            <a:off x="430193" y="3406285"/>
            <a:ext cx="3470544" cy="1229445"/>
          </a:xfrm>
          <a:prstGeom prst="roundRect">
            <a:avLst/>
          </a:prstGeom>
          <a:solidFill>
            <a:srgbClr val="FFC000">
              <a:alpha val="32000"/>
            </a:srgbClr>
          </a:solidFill>
          <a:ln>
            <a:solidFill>
              <a:srgbClr val="796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«Новые редкие»  - вне госпрограмм</a:t>
            </a:r>
          </a:p>
          <a:p>
            <a:pPr marL="285750" marR="0" lvl="0" indent="-2857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источник ЛО не определен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ЛО по факту наличия инвалидности, по жизненным показаниям, 890ПП и 178ФЗ </a:t>
            </a:r>
          </a:p>
        </p:txBody>
      </p:sp>
      <p:sp>
        <p:nvSpPr>
          <p:cNvPr id="14" name="Левая круглая скобка 13">
            <a:extLst>
              <a:ext uri="{FF2B5EF4-FFF2-40B4-BE49-F238E27FC236}">
                <a16:creationId xmlns:a16="http://schemas.microsoft.com/office/drawing/2014/main" id="{B8F742D0-B651-5D05-FDA0-9CDFADAC83E6}"/>
              </a:ext>
            </a:extLst>
          </p:cNvPr>
          <p:cNvSpPr/>
          <p:nvPr/>
        </p:nvSpPr>
        <p:spPr>
          <a:xfrm>
            <a:off x="522343" y="1657786"/>
            <a:ext cx="207527" cy="1589432"/>
          </a:xfrm>
          <a:prstGeom prst="leftBracket">
            <a:avLst/>
          </a:prstGeom>
          <a:ln w="41275">
            <a:solidFill>
              <a:srgbClr val="796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87A10F-B036-B870-E61E-A6E16428E30A}"/>
              </a:ext>
            </a:extLst>
          </p:cNvPr>
          <p:cNvSpPr txBox="1"/>
          <p:nvPr/>
        </p:nvSpPr>
        <p:spPr>
          <a:xfrm rot="16200000">
            <a:off x="-383092" y="2302460"/>
            <a:ext cx="15228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госпрограммы ЛО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640F229-054B-F486-2BBD-CA76EC6C02F6}"/>
              </a:ext>
            </a:extLst>
          </p:cNvPr>
          <p:cNvSpPr/>
          <p:nvPr/>
        </p:nvSpPr>
        <p:spPr>
          <a:xfrm>
            <a:off x="3953346" y="844869"/>
            <a:ext cx="5097785" cy="194119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083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6F179-0C55-90E3-F062-53D9677A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64" y="3855128"/>
            <a:ext cx="8468495" cy="994172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Клинические рекомендации :</a:t>
            </a:r>
            <a:br>
              <a:rPr lang="ru-RU" sz="2000" dirty="0"/>
            </a:br>
            <a:r>
              <a:rPr lang="ru-RU" sz="2000" dirty="0"/>
              <a:t>Диагноз СМА требует мультидисциплинарного подхода и слаженной работы команды специалистов под координацией врача-невролога с составлением плана многопрофильного наблюдения с учетом принципа «раннего вмешательства»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40F79A-8C25-8A2E-7EB5-603FD7B92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56" y="177296"/>
            <a:ext cx="1225104" cy="7026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6BA491-E8D5-25C3-C1FB-7E82C22D9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37" y="285748"/>
            <a:ext cx="3134693" cy="33531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2D5F35-3CE5-37FC-9CBA-13EC4C5DF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730" y="1753142"/>
            <a:ext cx="5765006" cy="18595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389427-3CD9-FE26-70C4-30291E3EE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138" y="52929"/>
            <a:ext cx="1700213" cy="17002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487208-4F6F-D681-5E60-ED715DD70177}"/>
              </a:ext>
            </a:extLst>
          </p:cNvPr>
          <p:cNvSpPr txBox="1"/>
          <p:nvPr/>
        </p:nvSpPr>
        <p:spPr>
          <a:xfrm>
            <a:off x="4301620" y="285748"/>
            <a:ext cx="12570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Февраль 2024:</a:t>
            </a:r>
          </a:p>
        </p:txBody>
      </p:sp>
    </p:spTree>
    <p:extLst>
      <p:ext uri="{BB962C8B-B14F-4D97-AF65-F5344CB8AC3E}">
        <p14:creationId xmlns:p14="http://schemas.microsoft.com/office/powerpoint/2010/main" val="3495423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6F179-0C55-90E3-F062-53D9677A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1296"/>
            <a:ext cx="5464969" cy="994172"/>
          </a:xfrm>
        </p:spPr>
        <p:txBody>
          <a:bodyPr>
            <a:normAutofit fontScale="90000"/>
          </a:bodyPr>
          <a:lstStyle/>
          <a:p>
            <a:r>
              <a:rPr lang="ru-RU" dirty="0"/>
              <a:t>Междисциплинарный подход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40F79A-8C25-8A2E-7EB5-603FD7B92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56" y="202067"/>
            <a:ext cx="1225104" cy="702633"/>
          </a:xfrm>
          <a:prstGeom prst="rect">
            <a:avLst/>
          </a:prstGeom>
        </p:spPr>
      </p:pic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44CE935F-443B-B419-1242-2B4A64A7E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6202419"/>
              </p:ext>
            </p:extLst>
          </p:nvPr>
        </p:nvGraphicFramePr>
        <p:xfrm>
          <a:off x="320341" y="1175474"/>
          <a:ext cx="4614862" cy="3735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E86278-0B12-5BEF-D8B2-F9DB811A10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4444" y="904700"/>
            <a:ext cx="2075391" cy="27671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29DC31-B11C-F0FC-2025-F5DF2C491A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0587" y="954706"/>
            <a:ext cx="2075391" cy="2767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957A2F-F255-61B1-56E2-D003551FCD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3920" y="2754644"/>
            <a:ext cx="1791642" cy="238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1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6F179-0C55-90E3-F062-53D9677A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48" y="106084"/>
            <a:ext cx="6955286" cy="994172"/>
          </a:xfrm>
        </p:spPr>
        <p:txBody>
          <a:bodyPr>
            <a:normAutofit/>
          </a:bodyPr>
          <a:lstStyle/>
          <a:p>
            <a:r>
              <a:rPr lang="ru-RU" sz="2000" dirty="0"/>
              <a:t>Клинические рекомендации ДЕТИ \ ВЗРОСЛЫЕ :</a:t>
            </a:r>
            <a:br>
              <a:rPr lang="ru-RU" sz="2000" dirty="0"/>
            </a:br>
            <a:r>
              <a:rPr lang="ru-RU" sz="2000" dirty="0"/>
              <a:t>Диагноз СМА подразумевает оказание помощи на всех этапах заболевания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40F79A-8C25-8A2E-7EB5-603FD7B92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56" y="177296"/>
            <a:ext cx="1225104" cy="702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66682A-7672-3D01-3012-D910FF782AEA}"/>
              </a:ext>
            </a:extLst>
          </p:cNvPr>
          <p:cNvSpPr txBox="1"/>
          <p:nvPr/>
        </p:nvSpPr>
        <p:spPr>
          <a:xfrm>
            <a:off x="303948" y="1100256"/>
            <a:ext cx="2174743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6D3D83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Невролог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6D3D83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Генетик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6D3D83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Педиатр/терапевт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5B4800-8CEB-E2C9-2E50-46BE17877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216" y="1164540"/>
            <a:ext cx="2547531" cy="2596610"/>
          </a:xfrm>
          <a:prstGeom prst="rect">
            <a:avLst/>
          </a:prstGeom>
        </p:spPr>
      </p:pic>
      <p:sp>
        <p:nvSpPr>
          <p:cNvPr id="8" name="Стрелка вниз 1">
            <a:extLst>
              <a:ext uri="{FF2B5EF4-FFF2-40B4-BE49-F238E27FC236}">
                <a16:creationId xmlns:a16="http://schemas.microsoft.com/office/drawing/2014/main" id="{85B21728-EA07-0040-16AD-B7ECEA602A3A}"/>
              </a:ext>
            </a:extLst>
          </p:cNvPr>
          <p:cNvSpPr/>
          <p:nvPr/>
        </p:nvSpPr>
        <p:spPr>
          <a:xfrm>
            <a:off x="1154099" y="1983611"/>
            <a:ext cx="270545" cy="440423"/>
          </a:xfrm>
          <a:prstGeom prst="downArrow">
            <a:avLst/>
          </a:prstGeom>
          <a:solidFill>
            <a:srgbClr val="C498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26CC4F-2088-DD68-69B8-897936AB93A5}"/>
              </a:ext>
            </a:extLst>
          </p:cNvPr>
          <p:cNvSpPr txBox="1"/>
          <p:nvPr/>
        </p:nvSpPr>
        <p:spPr>
          <a:xfrm>
            <a:off x="258442" y="2462845"/>
            <a:ext cx="35420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ea typeface="Cambria Math" panose="02040503050406030204" pitchFamily="18" charset="0"/>
                <a:cs typeface="Arial" panose="020B0604020202020204" pitchFamily="34" charset="0"/>
              </a:rPr>
              <a:t>Специалист по респираторной поддержке (пульмонолог и/или анестезиолог-реаниматолог)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ea typeface="Cambria Math" panose="02040503050406030204" pitchFamily="18" charset="0"/>
                <a:cs typeface="Arial" panose="020B0604020202020204" pitchFamily="34" charset="0"/>
              </a:rPr>
              <a:t>Ортопед, в ряде случаев хирург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ea typeface="Cambria Math" panose="02040503050406030204" pitchFamily="18" charset="0"/>
                <a:cs typeface="Arial" panose="020B0604020202020204" pitchFamily="34" charset="0"/>
              </a:rPr>
              <a:t>Реабилитолог и/или физический терапевт, врач ЛФК, </a:t>
            </a:r>
            <a:r>
              <a:rPr lang="ru-RU" sz="1200" dirty="0" err="1">
                <a:ea typeface="Cambria Math" panose="02040503050406030204" pitchFamily="18" charset="0"/>
                <a:cs typeface="Arial" panose="020B0604020202020204" pitchFamily="34" charset="0"/>
              </a:rPr>
              <a:t>эрготерапевт</a:t>
            </a:r>
            <a:r>
              <a:rPr lang="ru-RU" sz="1200" dirty="0">
                <a:ea typeface="Cambria Math" panose="02040503050406030204" pitchFamily="18" charset="0"/>
                <a:cs typeface="Arial" panose="020B0604020202020204" pitchFamily="34" charset="0"/>
              </a:rPr>
              <a:t>, физиотерапевт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ea typeface="Cambria Math" panose="02040503050406030204" pitchFamily="18" charset="0"/>
                <a:cs typeface="Arial" panose="020B0604020202020204" pitchFamily="34" charset="0"/>
              </a:rPr>
              <a:t>Специалист по </a:t>
            </a:r>
            <a:r>
              <a:rPr lang="ru-RU" sz="1200" dirty="0" err="1">
                <a:ea typeface="Cambria Math" panose="02040503050406030204" pitchFamily="18" charset="0"/>
                <a:cs typeface="Arial" panose="020B0604020202020204" pitchFamily="34" charset="0"/>
              </a:rPr>
              <a:t>нутритивной</a:t>
            </a:r>
            <a:r>
              <a:rPr lang="ru-RU" sz="1200" dirty="0">
                <a:ea typeface="Cambria Math" panose="02040503050406030204" pitchFamily="18" charset="0"/>
                <a:cs typeface="Arial" panose="020B0604020202020204" pitchFamily="34" charset="0"/>
              </a:rPr>
              <a:t> поддержке (гастроэнтеролог и/или диетолог)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ea typeface="Cambria Math" panose="02040503050406030204" pitchFamily="18" charset="0"/>
                <a:cs typeface="Arial" panose="020B0604020202020204" pitchFamily="34" charset="0"/>
              </a:rPr>
              <a:t>Эндокринолог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ea typeface="Cambria Math" panose="02040503050406030204" pitchFamily="18" charset="0"/>
                <a:cs typeface="Arial" panose="020B0604020202020204" pitchFamily="34" charset="0"/>
              </a:rPr>
              <a:t>Кардиолог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dirty="0">
                <a:ea typeface="Cambria Math" panose="02040503050406030204" pitchFamily="18" charset="0"/>
                <a:cs typeface="Arial" panose="020B0604020202020204" pitchFamily="34" charset="0"/>
              </a:rPr>
              <a:t>Специалист паллиативной помощи</a:t>
            </a:r>
          </a:p>
          <a:p>
            <a:r>
              <a:rPr lang="ru-RU" sz="1200" dirty="0">
                <a:solidFill>
                  <a:srgbClr val="6D3D83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Другие специалисты должны также привлекаться по мере возникновения специфических проблем.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6BA491-E8D5-25C3-C1FB-7E82C22D9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626" y="1217184"/>
            <a:ext cx="2404197" cy="2571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924A42-4E4A-8A61-CBF7-71D9E42904E3}"/>
              </a:ext>
            </a:extLst>
          </p:cNvPr>
          <p:cNvSpPr txBox="1"/>
          <p:nvPr/>
        </p:nvSpPr>
        <p:spPr>
          <a:xfrm>
            <a:off x="3899912" y="3908369"/>
            <a:ext cx="22742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ДЕТИ пересмотренные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901BC7-84A7-4570-7FFF-892E6730651F}"/>
              </a:ext>
            </a:extLst>
          </p:cNvPr>
          <p:cNvSpPr txBox="1"/>
          <p:nvPr/>
        </p:nvSpPr>
        <p:spPr>
          <a:xfrm>
            <a:off x="6634731" y="3908369"/>
            <a:ext cx="13724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ВЗРОСЛЫЕ 2024</a:t>
            </a:r>
          </a:p>
        </p:txBody>
      </p:sp>
    </p:spTree>
    <p:extLst>
      <p:ext uri="{BB962C8B-B14F-4D97-AF65-F5344CB8AC3E}">
        <p14:creationId xmlns:p14="http://schemas.microsoft.com/office/powerpoint/2010/main" val="1276209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156" y="182966"/>
            <a:ext cx="902789" cy="51777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53FBAC8-CA97-7F14-B155-A0796FDBC203}"/>
              </a:ext>
            </a:extLst>
          </p:cNvPr>
          <p:cNvSpPr/>
          <p:nvPr/>
        </p:nvSpPr>
        <p:spPr>
          <a:xfrm>
            <a:off x="892969" y="1228725"/>
            <a:ext cx="2964656" cy="8501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Федеральные центры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02ED38B-B209-5E24-6A0F-82C5655AD8E3}"/>
              </a:ext>
            </a:extLst>
          </p:cNvPr>
          <p:cNvSpPr/>
          <p:nvPr/>
        </p:nvSpPr>
        <p:spPr>
          <a:xfrm>
            <a:off x="4907756" y="1228725"/>
            <a:ext cx="3207544" cy="8501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Региональные </a:t>
            </a:r>
          </a:p>
          <a:p>
            <a:pPr algn="ctr"/>
            <a:r>
              <a:rPr lang="ru-RU" dirty="0"/>
              <a:t>нервно-мышечные центры</a:t>
            </a:r>
          </a:p>
        </p:txBody>
      </p:sp>
      <p:sp>
        <p:nvSpPr>
          <p:cNvPr id="5" name="Стрелка: влево-вправо 4">
            <a:extLst>
              <a:ext uri="{FF2B5EF4-FFF2-40B4-BE49-F238E27FC236}">
                <a16:creationId xmlns:a16="http://schemas.microsoft.com/office/drawing/2014/main" id="{5B9F4AA7-0181-4D2F-6AF4-A0E3AD95B9C6}"/>
              </a:ext>
            </a:extLst>
          </p:cNvPr>
          <p:cNvSpPr/>
          <p:nvPr/>
        </p:nvSpPr>
        <p:spPr>
          <a:xfrm>
            <a:off x="4150519" y="1543050"/>
            <a:ext cx="457200" cy="22145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709C45C-636D-BCCB-A869-3471BFDC3D4A}"/>
              </a:ext>
            </a:extLst>
          </p:cNvPr>
          <p:cNvSpPr/>
          <p:nvPr/>
        </p:nvSpPr>
        <p:spPr>
          <a:xfrm>
            <a:off x="4957762" y="2753770"/>
            <a:ext cx="3157538" cy="7715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Наблюдение по месту жительства</a:t>
            </a:r>
          </a:p>
        </p:txBody>
      </p:sp>
      <p:sp>
        <p:nvSpPr>
          <p:cNvPr id="7" name="Стрелка: влево-вправо 6">
            <a:extLst>
              <a:ext uri="{FF2B5EF4-FFF2-40B4-BE49-F238E27FC236}">
                <a16:creationId xmlns:a16="http://schemas.microsoft.com/office/drawing/2014/main" id="{79C0ADB0-E554-C969-EE15-C5870AE425FD}"/>
              </a:ext>
            </a:extLst>
          </p:cNvPr>
          <p:cNvSpPr/>
          <p:nvPr/>
        </p:nvSpPr>
        <p:spPr>
          <a:xfrm rot="5400000">
            <a:off x="6282928" y="2279002"/>
            <a:ext cx="457200" cy="22145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F5E01-F21A-DB8A-FF6E-C1DB8B97C161}"/>
              </a:ext>
            </a:extLst>
          </p:cNvPr>
          <p:cNvSpPr txBox="1"/>
          <p:nvPr/>
        </p:nvSpPr>
        <p:spPr>
          <a:xfrm>
            <a:off x="795830" y="2239689"/>
            <a:ext cx="381188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Сложные\неоднозначные\спорные случаи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Использование возможностей телемедицины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Передача экспертизы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Совместное ведение и сбор данных реальной клинической практики (оценка эффективности и пр.)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Обратная связь и взаимодействие между центрами </a:t>
            </a:r>
            <a:r>
              <a:rPr lang="en-US" dirty="0"/>
              <a:t>vs </a:t>
            </a:r>
            <a:r>
              <a:rPr lang="ru-RU" dirty="0"/>
              <a:t>«в никуда» - отсутствие ситуаций «потери пациента наблюдающегося в федеральном центре»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37B89B4-9DE5-B5D5-0868-9A3010C94E62}"/>
              </a:ext>
            </a:extLst>
          </p:cNvPr>
          <p:cNvSpPr/>
          <p:nvPr/>
        </p:nvSpPr>
        <p:spPr>
          <a:xfrm>
            <a:off x="3186112" y="294898"/>
            <a:ext cx="2771775" cy="517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1D2342"/>
                </a:solidFill>
              </a:rPr>
              <a:t>Пациентская</a:t>
            </a:r>
            <a:r>
              <a:rPr lang="ru-RU" dirty="0">
                <a:solidFill>
                  <a:srgbClr val="1D2342"/>
                </a:solidFill>
              </a:rPr>
              <a:t> организация</a:t>
            </a:r>
          </a:p>
        </p:txBody>
      </p:sp>
      <p:sp>
        <p:nvSpPr>
          <p:cNvPr id="10" name="Выноска: стрелка влево-вправо 9">
            <a:extLst>
              <a:ext uri="{FF2B5EF4-FFF2-40B4-BE49-F238E27FC236}">
                <a16:creationId xmlns:a16="http://schemas.microsoft.com/office/drawing/2014/main" id="{2C1F8A72-7763-6A98-3995-45B62036479F}"/>
              </a:ext>
            </a:extLst>
          </p:cNvPr>
          <p:cNvSpPr/>
          <p:nvPr/>
        </p:nvSpPr>
        <p:spPr>
          <a:xfrm>
            <a:off x="2687487" y="743985"/>
            <a:ext cx="3664743" cy="333752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Взаимодействие</a:t>
            </a:r>
          </a:p>
        </p:txBody>
      </p:sp>
    </p:spTree>
    <p:extLst>
      <p:ext uri="{BB962C8B-B14F-4D97-AF65-F5344CB8AC3E}">
        <p14:creationId xmlns:p14="http://schemas.microsoft.com/office/powerpoint/2010/main" val="444858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156" y="182966"/>
            <a:ext cx="902789" cy="5177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E2D379-0272-A684-DE74-17F88E53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688"/>
            <a:ext cx="4349861" cy="30218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99BB16-F763-B7A3-F4DC-FF1E9E855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406" y="1572619"/>
            <a:ext cx="4593313" cy="2973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8CD567-6111-C444-31FA-C0669533E60F}"/>
              </a:ext>
            </a:extLst>
          </p:cNvPr>
          <p:cNvSpPr txBox="1"/>
          <p:nvPr/>
        </p:nvSpPr>
        <p:spPr>
          <a:xfrm>
            <a:off x="343172" y="280759"/>
            <a:ext cx="7419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7967A7"/>
                </a:solidFill>
                <a:latin typeface="+mj-lt"/>
              </a:rPr>
              <a:t>Предлагаемый шаблон регионального приказа об организации медицинской помощи детям и взрослым с нервно-мышечными заболеваниями</a:t>
            </a:r>
          </a:p>
        </p:txBody>
      </p:sp>
    </p:spTree>
    <p:extLst>
      <p:ext uri="{BB962C8B-B14F-4D97-AF65-F5344CB8AC3E}">
        <p14:creationId xmlns:p14="http://schemas.microsoft.com/office/powerpoint/2010/main" val="482996416"/>
      </p:ext>
    </p:extLst>
  </p:cSld>
  <p:clrMapOvr>
    <a:masterClrMapping/>
  </p:clrMapOvr>
</p:sld>
</file>

<file path=ppt/theme/theme1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7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8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9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Специальное оформление">
  <a:themeElements>
    <a:clrScheme name="СМА 1">
      <a:dk1>
        <a:srgbClr val="1D2341"/>
      </a:dk1>
      <a:lt1>
        <a:srgbClr val="FFFFFF"/>
      </a:lt1>
      <a:dk2>
        <a:srgbClr val="6E3C67"/>
      </a:dk2>
      <a:lt2>
        <a:srgbClr val="E7E6E6"/>
      </a:lt2>
      <a:accent1>
        <a:srgbClr val="AC6B9F"/>
      </a:accent1>
      <a:accent2>
        <a:srgbClr val="EDC65A"/>
      </a:accent2>
      <a:accent3>
        <a:srgbClr val="6383C1"/>
      </a:accent3>
      <a:accent4>
        <a:srgbClr val="C0F7F9"/>
      </a:accent4>
      <a:accent5>
        <a:srgbClr val="F2F2F2"/>
      </a:accent5>
      <a:accent6>
        <a:srgbClr val="7968A6"/>
      </a:accent6>
      <a:hlink>
        <a:srgbClr val="AC1F9F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10433</TotalTime>
  <Words>825</Words>
  <Application>Microsoft Office PowerPoint</Application>
  <PresentationFormat>Экран (16:9)</PresentationFormat>
  <Paragraphs>155</Paragraphs>
  <Slides>11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22</vt:i4>
      </vt:variant>
      <vt:variant>
        <vt:lpstr>Заголовки слайдов</vt:lpstr>
      </vt:variant>
      <vt:variant>
        <vt:i4>11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Cambria Math</vt:lpstr>
      <vt:lpstr>Century Gothic</vt:lpstr>
      <vt:lpstr>Magistral Black</vt:lpstr>
      <vt:lpstr>Raleway ExtraBold</vt:lpstr>
      <vt:lpstr>Raleway Medium</vt:lpstr>
      <vt:lpstr>Verdana</vt:lpstr>
      <vt:lpstr>Wingdings</vt:lpstr>
      <vt:lpstr>3_Специальное оформление</vt:lpstr>
      <vt:lpstr>Специальное оформление</vt:lpstr>
      <vt:lpstr>1_Специальное оформление</vt:lpstr>
      <vt:lpstr>2_Специальное оформление</vt:lpstr>
      <vt:lpstr>4_Специальное оформление</vt:lpstr>
      <vt:lpstr>5_Специальное оформление</vt:lpstr>
      <vt:lpstr>6_Специальное оформление</vt:lpstr>
      <vt:lpstr>7_Специальное оформление</vt:lpstr>
      <vt:lpstr>8_Специальное оформление</vt:lpstr>
      <vt:lpstr>9_Специальное оформление</vt:lpstr>
      <vt:lpstr>10_Специальное оформление</vt:lpstr>
      <vt:lpstr>11_Специальное оформление</vt:lpstr>
      <vt:lpstr>12_Специальное оформление</vt:lpstr>
      <vt:lpstr>13_Специальное оформление</vt:lpstr>
      <vt:lpstr>14_Специальное оформление</vt:lpstr>
      <vt:lpstr>Тема Office</vt:lpstr>
      <vt:lpstr>15_Специальное оформление</vt:lpstr>
      <vt:lpstr>16_Специальное оформление</vt:lpstr>
      <vt:lpstr>1_Тема Office</vt:lpstr>
      <vt:lpstr>17_Специальное оформление</vt:lpstr>
      <vt:lpstr>18_Специальное оформление</vt:lpstr>
      <vt:lpstr>19_Специальное оформление</vt:lpstr>
      <vt:lpstr>Презентация PowerPoint</vt:lpstr>
      <vt:lpstr>Презентация PowerPoint</vt:lpstr>
      <vt:lpstr>Презентация PowerPoint</vt:lpstr>
      <vt:lpstr>Лекарственное обеспечение «вне перечней» </vt:lpstr>
      <vt:lpstr>Клинические рекомендации : Диагноз СМА требует мультидисциплинарного подхода и слаженной работы команды специалистов под координацией врача-невролога с составлением плана многопрофильного наблюдения с учетом принципа «раннего вмешательства»</vt:lpstr>
      <vt:lpstr>Междисциплинарный подход</vt:lpstr>
      <vt:lpstr>Клинические рекомендации ДЕТИ \ ВЗРОСЛЫЕ : Диагноз СМА подразумевает оказание помощи на всех этапах заболевания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 Fill</dc:creator>
  <cp:lastModifiedBy>og@f-sma.ru</cp:lastModifiedBy>
  <cp:revision>550</cp:revision>
  <dcterms:created xsi:type="dcterms:W3CDTF">2018-09-12T11:49:12Z</dcterms:created>
  <dcterms:modified xsi:type="dcterms:W3CDTF">2024-11-10T16:17:20Z</dcterms:modified>
</cp:coreProperties>
</file>